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77" r:id="rId2"/>
    <p:sldId id="1261" r:id="rId3"/>
    <p:sldId id="1152" r:id="rId4"/>
    <p:sldId id="1195" r:id="rId5"/>
    <p:sldId id="1196" r:id="rId6"/>
    <p:sldId id="1036" r:id="rId7"/>
    <p:sldId id="259" r:id="rId8"/>
    <p:sldId id="1239" r:id="rId9"/>
    <p:sldId id="901" r:id="rId10"/>
    <p:sldId id="911" r:id="rId11"/>
    <p:sldId id="1150" r:id="rId12"/>
    <p:sldId id="1127" r:id="rId13"/>
    <p:sldId id="1191" r:id="rId14"/>
    <p:sldId id="289" r:id="rId15"/>
    <p:sldId id="263" r:id="rId16"/>
    <p:sldId id="288" r:id="rId17"/>
    <p:sldId id="976" r:id="rId18"/>
    <p:sldId id="928" r:id="rId19"/>
    <p:sldId id="1193" r:id="rId20"/>
    <p:sldId id="278" r:id="rId21"/>
    <p:sldId id="910" r:id="rId22"/>
    <p:sldId id="890" r:id="rId23"/>
    <p:sldId id="1263" r:id="rId24"/>
    <p:sldId id="467" r:id="rId25"/>
    <p:sldId id="1264" r:id="rId26"/>
    <p:sldId id="1266" r:id="rId27"/>
    <p:sldId id="1155" r:id="rId28"/>
    <p:sldId id="363" r:id="rId29"/>
    <p:sldId id="1205" r:id="rId30"/>
    <p:sldId id="1296" r:id="rId31"/>
    <p:sldId id="790" r:id="rId32"/>
    <p:sldId id="761" r:id="rId33"/>
    <p:sldId id="266" r:id="rId34"/>
    <p:sldId id="1160" r:id="rId35"/>
    <p:sldId id="768" r:id="rId36"/>
    <p:sldId id="342" r:id="rId37"/>
    <p:sldId id="1206" r:id="rId38"/>
    <p:sldId id="824" r:id="rId39"/>
    <p:sldId id="1268" r:id="rId40"/>
    <p:sldId id="1207" r:id="rId41"/>
    <p:sldId id="1029" r:id="rId42"/>
    <p:sldId id="1028" r:id="rId43"/>
    <p:sldId id="977" r:id="rId44"/>
    <p:sldId id="1023" r:id="rId45"/>
    <p:sldId id="845" r:id="rId46"/>
    <p:sldId id="982" r:id="rId47"/>
    <p:sldId id="483" r:id="rId48"/>
    <p:sldId id="479" r:id="rId49"/>
    <p:sldId id="1113" r:id="rId50"/>
    <p:sldId id="1282" r:id="rId51"/>
    <p:sldId id="351" r:id="rId52"/>
    <p:sldId id="712" r:id="rId53"/>
    <p:sldId id="1026" r:id="rId54"/>
    <p:sldId id="921" r:id="rId55"/>
    <p:sldId id="1209" r:id="rId56"/>
    <p:sldId id="1199" r:id="rId57"/>
    <p:sldId id="1280" r:id="rId58"/>
    <p:sldId id="264" r:id="rId59"/>
    <p:sldId id="273" r:id="rId60"/>
    <p:sldId id="847" r:id="rId61"/>
    <p:sldId id="1272" r:id="rId62"/>
    <p:sldId id="1194" r:id="rId63"/>
    <p:sldId id="286" r:id="rId64"/>
    <p:sldId id="471" r:id="rId65"/>
    <p:sldId id="369" r:id="rId66"/>
    <p:sldId id="469" r:id="rId67"/>
    <p:sldId id="1273" r:id="rId68"/>
    <p:sldId id="260" r:id="rId69"/>
    <p:sldId id="261" r:id="rId70"/>
    <p:sldId id="488" r:id="rId71"/>
    <p:sldId id="1295" r:id="rId72"/>
    <p:sldId id="1181" r:id="rId73"/>
    <p:sldId id="274" r:id="rId74"/>
    <p:sldId id="726" r:id="rId75"/>
    <p:sldId id="458" r:id="rId76"/>
    <p:sldId id="1283" r:id="rId77"/>
    <p:sldId id="1222" r:id="rId78"/>
    <p:sldId id="478" r:id="rId79"/>
    <p:sldId id="298" r:id="rId80"/>
    <p:sldId id="301" r:id="rId81"/>
    <p:sldId id="302" r:id="rId82"/>
    <p:sldId id="474" r:id="rId83"/>
    <p:sldId id="1284" r:id="rId84"/>
    <p:sldId id="306" r:id="rId85"/>
    <p:sldId id="1285" r:id="rId86"/>
    <p:sldId id="1288" r:id="rId87"/>
    <p:sldId id="1289" r:id="rId88"/>
    <p:sldId id="256" r:id="rId89"/>
    <p:sldId id="1290" r:id="rId90"/>
    <p:sldId id="1291" r:id="rId91"/>
    <p:sldId id="1292" r:id="rId92"/>
    <p:sldId id="1293" r:id="rId93"/>
    <p:sldId id="1294" r:id="rId94"/>
    <p:sldId id="494" r:id="rId95"/>
    <p:sldId id="258" r:id="rId96"/>
    <p:sldId id="1146" r:id="rId97"/>
    <p:sldId id="1224" r:id="rId98"/>
    <p:sldId id="1286" r:id="rId99"/>
    <p:sldId id="375" r:id="rId100"/>
    <p:sldId id="257" r:id="rId101"/>
    <p:sldId id="1117" r:id="rId102"/>
    <p:sldId id="1141" r:id="rId103"/>
    <p:sldId id="1270" r:id="rId10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FF"/>
    <a:srgbClr val="FF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496" autoAdjust="0"/>
  </p:normalViewPr>
  <p:slideViewPr>
    <p:cSldViewPr snapToGrid="0">
      <p:cViewPr varScale="1">
        <p:scale>
          <a:sx n="57" d="100"/>
          <a:sy n="57" d="100"/>
        </p:scale>
        <p:origin x="1016" y="68"/>
      </p:cViewPr>
      <p:guideLst/>
    </p:cSldViewPr>
  </p:slideViewPr>
  <p:notesTextViewPr>
    <p:cViewPr>
      <p:scale>
        <a:sx n="1" d="1"/>
        <a:sy n="1" d="1"/>
      </p:scale>
      <p:origin x="0" y="0"/>
    </p:cViewPr>
  </p:notesTextViewPr>
  <p:sorterViewPr>
    <p:cViewPr varScale="1">
      <p:scale>
        <a:sx n="1" d="1"/>
        <a:sy n="1" d="1"/>
      </p:scale>
      <p:origin x="0" y="-390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5E911-6DFC-45C7-AA8C-3EA76A060F06}" type="datetimeFigureOut">
              <a:rPr lang="tr-TR" smtClean="0"/>
              <a:t>23.05.2024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73336-282D-46E7-AA41-114F53081E7C}" type="slidenum">
              <a:rPr lang="tr-TR" smtClean="0"/>
              <a:t>‹#›</a:t>
            </a:fld>
            <a:endParaRPr lang="tr-TR"/>
          </a:p>
        </p:txBody>
      </p:sp>
    </p:spTree>
    <p:extLst>
      <p:ext uri="{BB962C8B-B14F-4D97-AF65-F5344CB8AC3E}">
        <p14:creationId xmlns:p14="http://schemas.microsoft.com/office/powerpoint/2010/main" val="390113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CFD1110-2337-4E6A-B5B8-D36D53548DBD}" type="slidenum">
              <a:rPr lang="tr-TR" smtClean="0"/>
              <a:t>48</a:t>
            </a:fld>
            <a:endParaRPr lang="tr-TR"/>
          </a:p>
        </p:txBody>
      </p:sp>
    </p:spTree>
    <p:extLst>
      <p:ext uri="{BB962C8B-B14F-4D97-AF65-F5344CB8AC3E}">
        <p14:creationId xmlns:p14="http://schemas.microsoft.com/office/powerpoint/2010/main" val="400084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502E055-9D86-4F00-B296-134AEE48A998}" type="slidenum">
              <a:rPr lang="tr-TR" smtClean="0"/>
              <a:t>73</a:t>
            </a:fld>
            <a:endParaRPr lang="tr-TR"/>
          </a:p>
        </p:txBody>
      </p:sp>
    </p:spTree>
    <p:extLst>
      <p:ext uri="{BB962C8B-B14F-4D97-AF65-F5344CB8AC3E}">
        <p14:creationId xmlns:p14="http://schemas.microsoft.com/office/powerpoint/2010/main" val="208605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8E73336-282D-46E7-AA41-114F53081E7C}" type="slidenum">
              <a:rPr lang="tr-TR" smtClean="0"/>
              <a:t>77</a:t>
            </a:fld>
            <a:endParaRPr lang="tr-TR"/>
          </a:p>
        </p:txBody>
      </p:sp>
    </p:spTree>
    <p:extLst>
      <p:ext uri="{BB962C8B-B14F-4D97-AF65-F5344CB8AC3E}">
        <p14:creationId xmlns:p14="http://schemas.microsoft.com/office/powerpoint/2010/main" val="280937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092045-636B-23FF-E937-C7D4DB820AE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58BAD91-FB7C-5B0B-D786-E790EDDC1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C1D48A9-8ABA-8249-BADB-ABC125D0AB92}"/>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5" name="Alt Bilgi Yer Tutucusu 4">
            <a:extLst>
              <a:ext uri="{FF2B5EF4-FFF2-40B4-BE49-F238E27FC236}">
                <a16:creationId xmlns:a16="http://schemas.microsoft.com/office/drawing/2014/main" id="{891F6B73-7644-55B5-AAB9-CF801A039E9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F4C50CF-59CC-0572-57B4-FF787A76CE0A}"/>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274549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9AB137-4735-AD1E-C8A2-7C139839F4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EE8643E-EFC8-FFC6-2174-3481D3F1BFB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7ADDEAF-688E-3FBC-C950-9C51D03E0E36}"/>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5" name="Alt Bilgi Yer Tutucusu 4">
            <a:extLst>
              <a:ext uri="{FF2B5EF4-FFF2-40B4-BE49-F238E27FC236}">
                <a16:creationId xmlns:a16="http://schemas.microsoft.com/office/drawing/2014/main" id="{79AF8411-CDD9-1E69-0822-FE95B1EDFEA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E0232D7-95F4-853B-472F-9F7A50645382}"/>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257770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2E38715-8EFE-C001-7A65-5EDA9F9D851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CC83263-FF51-905A-2574-5C75DB52A6F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E3008D7-BFE6-740B-754C-1890A5194B06}"/>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5" name="Alt Bilgi Yer Tutucusu 4">
            <a:extLst>
              <a:ext uri="{FF2B5EF4-FFF2-40B4-BE49-F238E27FC236}">
                <a16:creationId xmlns:a16="http://schemas.microsoft.com/office/drawing/2014/main" id="{A8DBAEDA-FCED-A3C0-CEAA-493DF45014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D87226-ABDE-9D0A-4071-64504258A23D}"/>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40290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44E7F4-C28A-C430-87C3-B52E03AC281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B787A5B-F346-1258-FDE6-B7624AE1753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24748F-493C-1FB0-AF38-A8BD93B2B4CA}"/>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5" name="Alt Bilgi Yer Tutucusu 4">
            <a:extLst>
              <a:ext uri="{FF2B5EF4-FFF2-40B4-BE49-F238E27FC236}">
                <a16:creationId xmlns:a16="http://schemas.microsoft.com/office/drawing/2014/main" id="{47CDD8CE-5D01-A2CA-52F3-1F6ECC292D7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A375293-FBF5-6514-C488-CC51453140BA}"/>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221846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928BEB-0697-6378-80BC-7EDB0C03605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6656FBC-F81A-78AA-E96B-2DA9C7566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74FA565-5AF5-4616-BFC2-1827035B7EDC}"/>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5" name="Alt Bilgi Yer Tutucusu 4">
            <a:extLst>
              <a:ext uri="{FF2B5EF4-FFF2-40B4-BE49-F238E27FC236}">
                <a16:creationId xmlns:a16="http://schemas.microsoft.com/office/drawing/2014/main" id="{BA33A3FD-9EAB-8C8C-D43C-C630B6A9FD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E92E72-5FA9-3201-06EA-DF4C72EAAE93}"/>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24762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27721E-F750-D224-28F5-355EE3C0516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57953B0-8B8E-9BA4-4921-475CAAB347F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D3F2485-1C90-A83A-D4FA-3901EACD8C0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F8FED5A-33C8-889D-2A38-02E1A481E78F}"/>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6" name="Alt Bilgi Yer Tutucusu 5">
            <a:extLst>
              <a:ext uri="{FF2B5EF4-FFF2-40B4-BE49-F238E27FC236}">
                <a16:creationId xmlns:a16="http://schemas.microsoft.com/office/drawing/2014/main" id="{991BBBEF-BAC1-4899-3924-392D6E4DEB2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295C121-F649-2655-3A5B-12DD0B975A13}"/>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94370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06E55F-3B3E-6912-B0B8-0D0749C52C0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B7F231B-29C2-BA00-A868-507ACA770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FC78FB5-ED14-8117-65BE-1B96058BD9E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E8E0C9A-7B54-F321-A108-2CF8E4BF0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ECB9AF0-6477-523A-A173-06E64C0AFF2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D407277-34A5-9733-D1A1-673FD0682484}"/>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8" name="Alt Bilgi Yer Tutucusu 7">
            <a:extLst>
              <a:ext uri="{FF2B5EF4-FFF2-40B4-BE49-F238E27FC236}">
                <a16:creationId xmlns:a16="http://schemas.microsoft.com/office/drawing/2014/main" id="{071FD445-BBEE-BB03-9E1D-1D5E4246E37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7005286-3DED-299B-0AE1-856992381666}"/>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92570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5CF127-6129-2A27-4287-20F8625144A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5B17F5A-98D8-933F-0734-655CFA5B9B2A}"/>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4" name="Alt Bilgi Yer Tutucusu 3">
            <a:extLst>
              <a:ext uri="{FF2B5EF4-FFF2-40B4-BE49-F238E27FC236}">
                <a16:creationId xmlns:a16="http://schemas.microsoft.com/office/drawing/2014/main" id="{D16F3931-9BBE-BF67-5BA1-E03C5009C61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A948F78-1075-4999-6DA0-5A707A68F922}"/>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370713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D66BC79-1FC5-9EB9-2221-C8DCCBFE9B10}"/>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3" name="Alt Bilgi Yer Tutucusu 2">
            <a:extLst>
              <a:ext uri="{FF2B5EF4-FFF2-40B4-BE49-F238E27FC236}">
                <a16:creationId xmlns:a16="http://schemas.microsoft.com/office/drawing/2014/main" id="{D353430F-8C41-3065-B3E5-A35CBC805EA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FB890B7-3430-D061-B3D7-4BE6000113CD}"/>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18358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264A7B-72A2-916D-CB43-F59762345B3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CEE32B7-E00F-D7F5-1C15-818E0493F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793A1BB-7416-EEFE-9644-2A7081552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0439971-55DB-1F40-7540-FBDC211F87F6}"/>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6" name="Alt Bilgi Yer Tutucusu 5">
            <a:extLst>
              <a:ext uri="{FF2B5EF4-FFF2-40B4-BE49-F238E27FC236}">
                <a16:creationId xmlns:a16="http://schemas.microsoft.com/office/drawing/2014/main" id="{9C455048-9E49-4DF5-DC51-06E670CBE27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82E2246-0ECF-8E04-357D-1067B96F4B36}"/>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204653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0821FA-13B1-113C-E3B6-CFD591398F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B9D4407-DDC9-6760-0452-4256188DD5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F6A912D-758C-0612-B3BF-F8A3D2C8B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DDD562-38E8-7629-BAAF-866C49856072}"/>
              </a:ext>
            </a:extLst>
          </p:cNvPr>
          <p:cNvSpPr>
            <a:spLocks noGrp="1"/>
          </p:cNvSpPr>
          <p:nvPr>
            <p:ph type="dt" sz="half" idx="10"/>
          </p:nvPr>
        </p:nvSpPr>
        <p:spPr/>
        <p:txBody>
          <a:bodyPr/>
          <a:lstStyle/>
          <a:p>
            <a:fld id="{F37CDF9D-3F10-4C38-BC85-C9CAA90EDF15}" type="datetimeFigureOut">
              <a:rPr lang="tr-TR" smtClean="0"/>
              <a:t>23.05.2024</a:t>
            </a:fld>
            <a:endParaRPr lang="tr-TR"/>
          </a:p>
        </p:txBody>
      </p:sp>
      <p:sp>
        <p:nvSpPr>
          <p:cNvPr id="6" name="Alt Bilgi Yer Tutucusu 5">
            <a:extLst>
              <a:ext uri="{FF2B5EF4-FFF2-40B4-BE49-F238E27FC236}">
                <a16:creationId xmlns:a16="http://schemas.microsoft.com/office/drawing/2014/main" id="{092E1A63-E2C3-845F-9299-8B338AA59AD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B0342E9-EEBD-A944-5429-8D457A68398F}"/>
              </a:ext>
            </a:extLst>
          </p:cNvPr>
          <p:cNvSpPr>
            <a:spLocks noGrp="1"/>
          </p:cNvSpPr>
          <p:nvPr>
            <p:ph type="sldNum" sz="quarter" idx="12"/>
          </p:nvPr>
        </p:nvSpPr>
        <p:spPr/>
        <p:txBody>
          <a:bodyPr/>
          <a:lstStyle/>
          <a:p>
            <a:fld id="{6CFB78E7-1456-4B4C-AACD-CA74C9C08268}" type="slidenum">
              <a:rPr lang="tr-TR" smtClean="0"/>
              <a:t>‹#›</a:t>
            </a:fld>
            <a:endParaRPr lang="tr-TR"/>
          </a:p>
        </p:txBody>
      </p:sp>
    </p:spTree>
    <p:extLst>
      <p:ext uri="{BB962C8B-B14F-4D97-AF65-F5344CB8AC3E}">
        <p14:creationId xmlns:p14="http://schemas.microsoft.com/office/powerpoint/2010/main" val="421414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5CA53D7-CE3A-AEC3-B76A-7D1B3FD65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C90E84B-0193-9708-8BB9-9859EE9AE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8BD637-7887-B162-E69D-AD7EC0675A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DF9D-3F10-4C38-BC85-C9CAA90EDF15}" type="datetimeFigureOut">
              <a:rPr lang="tr-TR" smtClean="0"/>
              <a:t>23.05.2024</a:t>
            </a:fld>
            <a:endParaRPr lang="tr-TR"/>
          </a:p>
        </p:txBody>
      </p:sp>
      <p:sp>
        <p:nvSpPr>
          <p:cNvPr id="5" name="Alt Bilgi Yer Tutucusu 4">
            <a:extLst>
              <a:ext uri="{FF2B5EF4-FFF2-40B4-BE49-F238E27FC236}">
                <a16:creationId xmlns:a16="http://schemas.microsoft.com/office/drawing/2014/main" id="{6A336499-B3C3-AE83-F205-7C8930421F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D49EA66-0B88-B042-223B-3024C43C7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B78E7-1456-4B4C-AACD-CA74C9C08268}" type="slidenum">
              <a:rPr lang="tr-TR" smtClean="0"/>
              <a:t>‹#›</a:t>
            </a:fld>
            <a:endParaRPr lang="tr-TR"/>
          </a:p>
        </p:txBody>
      </p:sp>
    </p:spTree>
    <p:extLst>
      <p:ext uri="{BB962C8B-B14F-4D97-AF65-F5344CB8AC3E}">
        <p14:creationId xmlns:p14="http://schemas.microsoft.com/office/powerpoint/2010/main" val="1410385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pik-potsdam.de/en/news/latest-news/38-trillion-dollars-in-damages-each-year-world-economy-already-committed-to-income-reduction-of-19-due-to-climate-chan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undocs.org/A/HRC/38/L.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hyperlink" Target="https://www.amnesty.org.tr/public/uploads/files/Rapor/Haklar%C4%B1m%C4%B1z%C4%B1%20Yakmay%C4%B1n%20POL3034762021.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mnesty.org.tr/public/uploads/files/%C5%9Eeffafl%C4%B1k/UAO%CC%88%20Tu%CC%88rkiye%20S%CC%A7ubesi%20-%20TCDS%CC%A7O%CC%88%20Politika%20Belgesi.pdf" TargetMode="External"/><Relationship Id="rId2" Type="http://schemas.openxmlformats.org/officeDocument/2006/relationships/hyperlink" Target="https://www.amnesty.org.tr/public/uploads/files/Yay%C4%B1nlar/UA%C3%96%20T%C3%BCz%C3%BC%C4%9F%C3%BC%2018062022.pdf" TargetMode="External"/><Relationship Id="rId1" Type="http://schemas.openxmlformats.org/officeDocument/2006/relationships/slideLayout" Target="../slideLayouts/slideLayout2.xml"/><Relationship Id="rId6" Type="http://schemas.openxmlformats.org/officeDocument/2006/relationships/hyperlink" Target="https://www.amnesty.org.tr/icerik/iklim-degisikligi-bir-insan-haklari-krizidir-ve-devletlerin-gereken-adimlari-atmamasi-insan-haklari-ihlalidir" TargetMode="External"/><Relationship Id="rId5" Type="http://schemas.openxmlformats.org/officeDocument/2006/relationships/hyperlink" Target="https://www.amnesty.org.tr/icerik/turkiye-subesi-yonetim-kurulu" TargetMode="External"/><Relationship Id="rId4" Type="http://schemas.openxmlformats.org/officeDocument/2006/relationships/hyperlink" Target="https://www.amnesty.org.tr/icerik/toplumsal-cinsiyete-dayali-siddeti-onleme-politikasi"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unfccc.int/topics/gender/resources/list-of-gender-focal-points-under-the-unfccc"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edo.org/brief-gender-equality-and-womens-empowerment-in-updated-and-new-nationally-determined-contributions-ndcs/"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mailto:olcay.besnili@atauni.edu.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8" Type="http://schemas.openxmlformats.org/officeDocument/2006/relationships/hyperlink" Target="https://unfccc.int/topics/gender/gender-and-unfccc-topics/gender-and-climate-change-adaptation" TargetMode="External"/><Relationship Id="rId3" Type="http://schemas.openxmlformats.org/officeDocument/2006/relationships/hyperlink" Target="https://unfccc.int/topics/gender/gender-and-unfccc-topics/gender-and-climate-change-capacity-building" TargetMode="External"/><Relationship Id="rId7" Type="http://schemas.openxmlformats.org/officeDocument/2006/relationships/hyperlink" Target="https://unfccc.int/topics/gender/resources/technology-and-gender" TargetMode="External"/><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hyperlink" Target="https://unfccc.int/topics/gender/resources/cross-cutting-topics" TargetMode="External"/><Relationship Id="rId5" Type="http://schemas.openxmlformats.org/officeDocument/2006/relationships/hyperlink" Target="https://unfccc.int/topics/gender/gender-and-unfccc-topics/gender-and-climate-change-finance" TargetMode="External"/><Relationship Id="rId4" Type="http://schemas.openxmlformats.org/officeDocument/2006/relationships/hyperlink" Target="https://unfccc.int/topics/gender/resources/mitigation-and-gender" TargetMode="External"/></Relationships>
</file>

<file path=ppt/slides/_rels/slide96.xml.rels><?xml version="1.0" encoding="UTF-8" standalone="yes"?>
<Relationships xmlns="http://schemas.openxmlformats.org/package/2006/relationships"><Relationship Id="rId2" Type="http://schemas.openxmlformats.org/officeDocument/2006/relationships/hyperlink" Target="https://napglobalnetwork.org/themes/"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DB1980E-5174-40C7-7DC2-FCF96FB46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68" y="297712"/>
            <a:ext cx="5456559" cy="6262576"/>
          </a:xfrm>
          <a:prstGeom prst="rect">
            <a:avLst/>
          </a:prstGeom>
        </p:spPr>
      </p:pic>
      <p:sp>
        <p:nvSpPr>
          <p:cNvPr id="2" name="Dikdörtgen 1">
            <a:extLst>
              <a:ext uri="{FF2B5EF4-FFF2-40B4-BE49-F238E27FC236}">
                <a16:creationId xmlns:a16="http://schemas.microsoft.com/office/drawing/2014/main" id="{36FFD044-1552-CB0A-D5F6-F90700A2DC20}"/>
              </a:ext>
            </a:extLst>
          </p:cNvPr>
          <p:cNvSpPr/>
          <p:nvPr/>
        </p:nvSpPr>
        <p:spPr>
          <a:xfrm>
            <a:off x="6963548" y="466795"/>
            <a:ext cx="4688958" cy="5699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800" b="1" i="0" dirty="0">
                <a:solidFill>
                  <a:srgbClr val="002060"/>
                </a:solidFill>
                <a:effectLst/>
                <a:highlight>
                  <a:srgbClr val="FFFFFF"/>
                </a:highlight>
              </a:rPr>
              <a:t>İklim</a:t>
            </a:r>
            <a:r>
              <a:rPr lang="tr-TR" sz="4800" i="0" dirty="0">
                <a:solidFill>
                  <a:srgbClr val="002060"/>
                </a:solidFill>
                <a:effectLst/>
                <a:highlight>
                  <a:srgbClr val="FFFFFF"/>
                </a:highlight>
              </a:rPr>
              <a:t> Değişikliği, </a:t>
            </a:r>
            <a:r>
              <a:rPr lang="tr-TR" sz="4800" b="1" i="0" dirty="0">
                <a:solidFill>
                  <a:srgbClr val="002060"/>
                </a:solidFill>
                <a:effectLst/>
                <a:highlight>
                  <a:srgbClr val="FFFFFF"/>
                </a:highlight>
              </a:rPr>
              <a:t>Kadın</a:t>
            </a:r>
            <a:r>
              <a:rPr lang="tr-TR" sz="4800" i="0" dirty="0">
                <a:solidFill>
                  <a:srgbClr val="002060"/>
                </a:solidFill>
                <a:effectLst/>
                <a:highlight>
                  <a:srgbClr val="FFFFFF"/>
                </a:highlight>
              </a:rPr>
              <a:t>lar </a:t>
            </a:r>
          </a:p>
          <a:p>
            <a:pPr algn="ctr"/>
            <a:r>
              <a:rPr lang="tr-TR" sz="4800" i="0" dirty="0">
                <a:solidFill>
                  <a:srgbClr val="002060"/>
                </a:solidFill>
                <a:effectLst/>
                <a:highlight>
                  <a:srgbClr val="FFFFFF"/>
                </a:highlight>
              </a:rPr>
              <a:t>ve </a:t>
            </a:r>
          </a:p>
          <a:p>
            <a:pPr algn="ctr"/>
            <a:r>
              <a:rPr lang="tr-TR" sz="4800" b="1" i="0" dirty="0">
                <a:solidFill>
                  <a:srgbClr val="002060"/>
                </a:solidFill>
                <a:effectLst/>
                <a:highlight>
                  <a:srgbClr val="FFFFFF"/>
                </a:highlight>
              </a:rPr>
              <a:t>Adil</a:t>
            </a:r>
            <a:r>
              <a:rPr lang="tr-TR" sz="4800" i="0" dirty="0">
                <a:solidFill>
                  <a:srgbClr val="002060"/>
                </a:solidFill>
                <a:effectLst/>
                <a:highlight>
                  <a:srgbClr val="FFFFFF"/>
                </a:highlight>
              </a:rPr>
              <a:t> Gelecek</a:t>
            </a:r>
          </a:p>
          <a:p>
            <a:pPr algn="ctr"/>
            <a:endParaRPr lang="tr-TR" sz="3600" b="1" dirty="0">
              <a:solidFill>
                <a:srgbClr val="7030A0"/>
              </a:solidFill>
              <a:highlight>
                <a:srgbClr val="FFFFFF"/>
              </a:highlight>
            </a:endParaRPr>
          </a:p>
          <a:p>
            <a:pPr algn="ctr"/>
            <a:r>
              <a:rPr lang="tr-TR" sz="2400" b="1" dirty="0">
                <a:solidFill>
                  <a:srgbClr val="002060"/>
                </a:solidFill>
                <a:highlight>
                  <a:srgbClr val="FFFFFF"/>
                </a:highlight>
              </a:rPr>
              <a:t>Dr. Nuran Talu</a:t>
            </a:r>
            <a:endParaRPr lang="tr-TR" sz="2400" b="1" dirty="0">
              <a:solidFill>
                <a:srgbClr val="002060"/>
              </a:solidFill>
            </a:endParaRPr>
          </a:p>
        </p:txBody>
      </p:sp>
    </p:spTree>
    <p:extLst>
      <p:ext uri="{BB962C8B-B14F-4D97-AF65-F5344CB8AC3E}">
        <p14:creationId xmlns:p14="http://schemas.microsoft.com/office/powerpoint/2010/main" val="172666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0B0B7D-6115-43B3-BDCD-AE6F3D073B43}"/>
              </a:ext>
            </a:extLst>
          </p:cNvPr>
          <p:cNvSpPr>
            <a:spLocks noGrp="1"/>
          </p:cNvSpPr>
          <p:nvPr>
            <p:ph type="title"/>
          </p:nvPr>
        </p:nvSpPr>
        <p:spPr>
          <a:xfrm>
            <a:off x="838200" y="431044"/>
            <a:ext cx="10515600" cy="1325563"/>
          </a:xfrm>
        </p:spPr>
        <p:txBody>
          <a:bodyPr>
            <a:normAutofit fontScale="90000"/>
          </a:bodyPr>
          <a:lstStyle/>
          <a:p>
            <a:pPr algn="ctr"/>
            <a:br>
              <a:rPr lang="tr-TR" b="1" dirty="0"/>
            </a:br>
            <a:r>
              <a:rPr lang="tr-TR" b="1" dirty="0">
                <a:latin typeface="+mn-lt"/>
                <a:cs typeface="Arial" panose="020B0604020202020204" pitchFamily="34" charset="0"/>
              </a:rPr>
              <a:t>Meseleyi iyice anlamamız lazım</a:t>
            </a:r>
            <a:br>
              <a:rPr lang="tr-TR" b="1" dirty="0">
                <a:cs typeface="Arial" panose="020B0604020202020204" pitchFamily="34" charset="0"/>
              </a:rPr>
            </a:br>
            <a:br>
              <a:rPr lang="tr-TR" b="1" dirty="0"/>
            </a:br>
            <a:br>
              <a:rPr lang="tr-TR" b="1" dirty="0"/>
            </a:br>
            <a:endParaRPr lang="tr-TR" dirty="0"/>
          </a:p>
        </p:txBody>
      </p:sp>
      <p:sp>
        <p:nvSpPr>
          <p:cNvPr id="3" name="İçerik Yer Tutucusu 2">
            <a:extLst>
              <a:ext uri="{FF2B5EF4-FFF2-40B4-BE49-F238E27FC236}">
                <a16:creationId xmlns:a16="http://schemas.microsoft.com/office/drawing/2014/main" id="{795BE509-E6A4-4FFE-9D0D-E39D5DA02DEA}"/>
              </a:ext>
            </a:extLst>
          </p:cNvPr>
          <p:cNvSpPr>
            <a:spLocks noGrp="1"/>
          </p:cNvSpPr>
          <p:nvPr>
            <p:ph idx="1"/>
          </p:nvPr>
        </p:nvSpPr>
        <p:spPr>
          <a:xfrm>
            <a:off x="838200" y="1253331"/>
            <a:ext cx="10515600" cy="4351338"/>
          </a:xfrm>
        </p:spPr>
        <p:txBody>
          <a:bodyPr>
            <a:normAutofit fontScale="25000" lnSpcReduction="20000"/>
          </a:bodyPr>
          <a:lstStyle/>
          <a:p>
            <a:pPr marL="0" indent="0" algn="ctr">
              <a:lnSpc>
                <a:spcPct val="120000"/>
              </a:lnSpc>
              <a:spcBef>
                <a:spcPts val="0"/>
              </a:spcBef>
              <a:buNone/>
            </a:pPr>
            <a:r>
              <a:rPr lang="tr-TR" sz="14400" dirty="0">
                <a:cs typeface="Arial" panose="020B0604020202020204" pitchFamily="34" charset="0"/>
              </a:rPr>
              <a:t>İklim değişikliğinin başlangıçta </a:t>
            </a:r>
            <a:r>
              <a:rPr lang="tr-TR" sz="14400" dirty="0">
                <a:solidFill>
                  <a:srgbClr val="FF0000"/>
                </a:solidFill>
                <a:cs typeface="Arial" panose="020B0604020202020204" pitchFamily="34" charset="0"/>
              </a:rPr>
              <a:t>çevre sorunlarının çözümüne odaklı </a:t>
            </a:r>
            <a:r>
              <a:rPr lang="tr-TR" sz="14400" dirty="0">
                <a:cs typeface="Arial" panose="020B0604020202020204" pitchFamily="34" charset="0"/>
              </a:rPr>
              <a:t>bilimsel ve teknik bir konu olduğunu </a:t>
            </a:r>
            <a:r>
              <a:rPr lang="tr-TR" sz="14400" dirty="0">
                <a:solidFill>
                  <a:srgbClr val="FF0000"/>
                </a:solidFill>
                <a:cs typeface="Arial" panose="020B0604020202020204" pitchFamily="34" charset="0"/>
              </a:rPr>
              <a:t>zannederken</a:t>
            </a:r>
            <a:r>
              <a:rPr lang="tr-TR" sz="14400" dirty="0">
                <a:cs typeface="Arial" panose="020B0604020202020204" pitchFamily="34" charset="0"/>
              </a:rPr>
              <a:t>, artan bilgiler ve araştırmalarla/olaylarla etkilerinin çok daha kapsamlı olduğunu görüyoruz.</a:t>
            </a:r>
          </a:p>
          <a:p>
            <a:pPr marL="0" indent="0" algn="ctr">
              <a:lnSpc>
                <a:spcPct val="120000"/>
              </a:lnSpc>
              <a:spcBef>
                <a:spcPts val="0"/>
              </a:spcBef>
              <a:buNone/>
            </a:pPr>
            <a:endParaRPr lang="tr-TR" sz="12800" dirty="0">
              <a:cs typeface="Arial" panose="020B0604020202020204" pitchFamily="34" charset="0"/>
            </a:endParaRPr>
          </a:p>
          <a:p>
            <a:pPr marL="0" indent="0" algn="ctr">
              <a:lnSpc>
                <a:spcPct val="120000"/>
              </a:lnSpc>
              <a:spcBef>
                <a:spcPts val="0"/>
              </a:spcBef>
              <a:buNone/>
            </a:pPr>
            <a:r>
              <a:rPr lang="tr-TR" sz="14400" dirty="0">
                <a:solidFill>
                  <a:srgbClr val="FF0000"/>
                </a:solidFill>
                <a:cs typeface="Arial" panose="020B0604020202020204" pitchFamily="34" charset="0"/>
              </a:rPr>
              <a:t>Bilim dünyası</a:t>
            </a:r>
            <a:r>
              <a:rPr lang="tr-TR" sz="14400" dirty="0">
                <a:cs typeface="Arial" panose="020B0604020202020204" pitchFamily="34" charset="0"/>
              </a:rPr>
              <a:t>nı, </a:t>
            </a:r>
            <a:r>
              <a:rPr lang="tr-TR" sz="14400" dirty="0">
                <a:solidFill>
                  <a:srgbClr val="FF0000"/>
                </a:solidFill>
                <a:cs typeface="Arial" panose="020B0604020202020204" pitchFamily="34" charset="0"/>
              </a:rPr>
              <a:t>politikacılar</a:t>
            </a:r>
            <a:r>
              <a:rPr lang="tr-TR" sz="14400" dirty="0">
                <a:cs typeface="Arial" panose="020B0604020202020204" pitchFamily="34" charset="0"/>
              </a:rPr>
              <a:t>ı ve uluslararası </a:t>
            </a:r>
            <a:r>
              <a:rPr lang="tr-TR" sz="14400" dirty="0">
                <a:solidFill>
                  <a:srgbClr val="FF0000"/>
                </a:solidFill>
                <a:cs typeface="Arial" panose="020B0604020202020204" pitchFamily="34" charset="0"/>
              </a:rPr>
              <a:t>diplomasi</a:t>
            </a:r>
            <a:r>
              <a:rPr lang="tr-TR" sz="14400" dirty="0">
                <a:cs typeface="Arial" panose="020B0604020202020204" pitchFamily="34" charset="0"/>
              </a:rPr>
              <a:t>yi harekete geçiren önemli bir alan bu. </a:t>
            </a:r>
          </a:p>
          <a:p>
            <a:pPr marL="0" indent="0" algn="ctr">
              <a:lnSpc>
                <a:spcPct val="120000"/>
              </a:lnSpc>
              <a:spcBef>
                <a:spcPts val="0"/>
              </a:spcBef>
              <a:buNone/>
            </a:pPr>
            <a:r>
              <a:rPr lang="tr-TR" sz="14400" dirty="0">
                <a:solidFill>
                  <a:srgbClr val="FF0000"/>
                </a:solidFill>
                <a:cs typeface="Arial" panose="020B0604020202020204" pitchFamily="34" charset="0"/>
              </a:rPr>
              <a:t>İklim değişikliği yalnızca sıcaklık ve yağış rejimlerini değil</a:t>
            </a:r>
            <a:r>
              <a:rPr lang="tr-TR" sz="14400" dirty="0">
                <a:cs typeface="Arial" panose="020B0604020202020204" pitchFamily="34" charset="0"/>
              </a:rPr>
              <a:t>, ekonomik ve sosyal politikaları ve piyasaları da çok etkiliyor. </a:t>
            </a:r>
          </a:p>
        </p:txBody>
      </p:sp>
    </p:spTree>
    <p:extLst>
      <p:ext uri="{BB962C8B-B14F-4D97-AF65-F5344CB8AC3E}">
        <p14:creationId xmlns:p14="http://schemas.microsoft.com/office/powerpoint/2010/main" val="3560842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6B4036-6A9F-AFE8-E2D3-ED58AB02C83D}"/>
              </a:ext>
            </a:extLst>
          </p:cNvPr>
          <p:cNvSpPr>
            <a:spLocks noGrp="1"/>
          </p:cNvSpPr>
          <p:nvPr>
            <p:ph type="title"/>
          </p:nvPr>
        </p:nvSpPr>
        <p:spPr>
          <a:xfrm>
            <a:off x="626326" y="216831"/>
            <a:ext cx="10515600" cy="1325563"/>
          </a:xfrm>
        </p:spPr>
        <p:txBody>
          <a:bodyPr>
            <a:normAutofit fontScale="90000"/>
          </a:bodyPr>
          <a:lstStyle/>
          <a:p>
            <a:r>
              <a:rPr lang="tr-TR" sz="3200" b="1" kern="0" dirty="0">
                <a:solidFill>
                  <a:srgbClr val="000000"/>
                </a:solidFill>
                <a:effectLst/>
                <a:latin typeface="Calibri" panose="020F0502020204030204" pitchFamily="34" charset="0"/>
                <a:ea typeface="Times New Roman" panose="02020603050405020304" pitchFamily="18" charset="0"/>
              </a:rPr>
              <a:t>Yargıda (AİHM) iklim adaleti arayan </a:t>
            </a:r>
            <a:br>
              <a:rPr lang="tr-TR" sz="3200" b="1" kern="0" dirty="0">
                <a:solidFill>
                  <a:srgbClr val="000000"/>
                </a:solidFill>
                <a:effectLst/>
                <a:latin typeface="Calibri" panose="020F0502020204030204" pitchFamily="34" charset="0"/>
                <a:ea typeface="Times New Roman" panose="02020603050405020304" pitchFamily="18" charset="0"/>
              </a:rPr>
            </a:br>
            <a:r>
              <a:rPr lang="tr-TR" sz="3200" b="1" kern="0" dirty="0">
                <a:solidFill>
                  <a:srgbClr val="000000"/>
                </a:solidFill>
                <a:latin typeface="Calibri" panose="020F0502020204030204" pitchFamily="34" charset="0"/>
                <a:ea typeface="Times New Roman" panose="02020603050405020304" pitchFamily="18" charset="0"/>
              </a:rPr>
              <a:t>anneannenler ve babaanneler…</a:t>
            </a:r>
            <a:br>
              <a:rPr lang="tr-TR" sz="3200" b="1" kern="0" dirty="0">
                <a:solidFill>
                  <a:srgbClr val="000000"/>
                </a:solidFill>
                <a:latin typeface="Calibri" panose="020F0502020204030204" pitchFamily="34" charset="0"/>
                <a:ea typeface="Times New Roman" panose="02020603050405020304" pitchFamily="18" charset="0"/>
              </a:rPr>
            </a:br>
            <a:r>
              <a:rPr lang="tr-TR" sz="2700" i="1" kern="0" dirty="0">
                <a:solidFill>
                  <a:srgbClr val="000000"/>
                </a:solidFill>
                <a:latin typeface="Calibri" panose="020F0502020204030204" pitchFamily="34" charset="0"/>
                <a:ea typeface="Times New Roman" panose="02020603050405020304" pitchFamily="18" charset="0"/>
              </a:rPr>
              <a:t>«</a:t>
            </a:r>
            <a:r>
              <a:rPr lang="tr-TR" sz="2700" i="1" kern="0" dirty="0" err="1">
                <a:solidFill>
                  <a:srgbClr val="000000"/>
                </a:solidFill>
                <a:effectLst/>
                <a:latin typeface="Calibri" panose="020F0502020204030204" pitchFamily="34" charset="0"/>
                <a:ea typeface="Times New Roman" panose="02020603050405020304" pitchFamily="18" charset="0"/>
              </a:rPr>
              <a:t>Climate</a:t>
            </a:r>
            <a:r>
              <a:rPr lang="tr-TR" sz="2700" i="1" kern="0" dirty="0">
                <a:solidFill>
                  <a:srgbClr val="000000"/>
                </a:solidFill>
                <a:effectLst/>
                <a:latin typeface="Calibri" panose="020F0502020204030204" pitchFamily="34" charset="0"/>
                <a:ea typeface="Times New Roman" panose="02020603050405020304" pitchFamily="18" charset="0"/>
              </a:rPr>
              <a:t> </a:t>
            </a:r>
            <a:r>
              <a:rPr lang="tr-TR" sz="2700" i="1" kern="0" dirty="0" err="1">
                <a:solidFill>
                  <a:srgbClr val="000000"/>
                </a:solidFill>
                <a:effectLst/>
                <a:latin typeface="Calibri" panose="020F0502020204030204" pitchFamily="34" charset="0"/>
                <a:ea typeface="Times New Roman" panose="02020603050405020304" pitchFamily="18" charset="0"/>
              </a:rPr>
              <a:t>Seniors</a:t>
            </a:r>
            <a:r>
              <a:rPr lang="tr-TR" sz="2700" i="1" kern="0" dirty="0">
                <a:solidFill>
                  <a:srgbClr val="000000"/>
                </a:solidFill>
                <a:effectLst/>
                <a:latin typeface="Calibri" panose="020F0502020204030204" pitchFamily="34" charset="0"/>
                <a:ea typeface="Times New Roman" panose="02020603050405020304" pitchFamily="18" charset="0"/>
              </a:rPr>
              <a:t>» D</a:t>
            </a:r>
            <a:r>
              <a:rPr lang="tr-TR" sz="2700" i="1" kern="0" dirty="0">
                <a:solidFill>
                  <a:srgbClr val="000000"/>
                </a:solidFill>
                <a:latin typeface="Calibri" panose="020F0502020204030204" pitchFamily="34" charset="0"/>
                <a:ea typeface="Times New Roman" panose="02020603050405020304" pitchFamily="18" charset="0"/>
              </a:rPr>
              <a:t>erneği</a:t>
            </a:r>
            <a:endParaRPr lang="tr-TR" sz="6000" i="1" dirty="0"/>
          </a:p>
        </p:txBody>
      </p:sp>
      <p:sp>
        <p:nvSpPr>
          <p:cNvPr id="3" name="İçerik Yer Tutucusu 2">
            <a:extLst>
              <a:ext uri="{FF2B5EF4-FFF2-40B4-BE49-F238E27FC236}">
                <a16:creationId xmlns:a16="http://schemas.microsoft.com/office/drawing/2014/main" id="{6406CD8A-A05A-69ED-9052-CA1E2A673049}"/>
              </a:ext>
            </a:extLst>
          </p:cNvPr>
          <p:cNvSpPr>
            <a:spLocks noGrp="1"/>
          </p:cNvSpPr>
          <p:nvPr>
            <p:ph idx="1"/>
          </p:nvPr>
        </p:nvSpPr>
        <p:spPr>
          <a:xfrm>
            <a:off x="156115" y="1680658"/>
            <a:ext cx="8106937" cy="4815545"/>
          </a:xfrm>
        </p:spPr>
        <p:txBody>
          <a:bodyPr>
            <a:normAutofit fontScale="92500" lnSpcReduction="10000"/>
          </a:bodyPr>
          <a:lstStyle/>
          <a:p>
            <a:pPr marL="342900" indent="-342900">
              <a:lnSpc>
                <a:spcPct val="120000"/>
              </a:lnSpc>
              <a:spcBef>
                <a:spcPts val="0"/>
              </a:spcBef>
              <a:tabLst>
                <a:tab pos="457200" algn="l"/>
              </a:tabLst>
            </a:pPr>
            <a:r>
              <a:rPr lang="tr-TR" sz="1600" b="1" dirty="0">
                <a:solidFill>
                  <a:srgbClr val="000000"/>
                </a:solidFill>
                <a:effectLst/>
                <a:highlight>
                  <a:srgbClr val="FFFFFF"/>
                </a:highlight>
                <a:ea typeface="Times New Roman" panose="02020603050405020304" pitchFamily="18" charset="0"/>
                <a:cs typeface="Times New Roman" panose="02020603050405020304" pitchFamily="18" charset="0"/>
              </a:rPr>
              <a:t>AİHM, İsviçre</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 hükümetinin iklim değişikliğiyle mücadele konusundaki çabalarının yetersiz olduğunu ve bunun kendilerini sıcak hava dalgalarında ölüm riskiyle karşı karşıya bıraktığını savunan bir grup yaşlı İsviçreli kadının lehine karar verdi. AİHM, İsviçre'nin sera gazı azaltım hedeflerini tutturamamasının insan hakları ihlallerine neden olduğuna ve iklim değişikliğiyle mücadele konusunda yeterince çaba göstermediğine hükmetti.</a:t>
            </a:r>
            <a:endParaRPr lang="tr-TR" sz="1600" dirty="0">
              <a:effectLst/>
              <a:ea typeface="Times New Roman" panose="02020603050405020304" pitchFamily="18" charset="0"/>
              <a:cs typeface="Times New Roman" panose="02020603050405020304" pitchFamily="18" charset="0"/>
            </a:endParaRPr>
          </a:p>
          <a:p>
            <a:pPr marL="342900" lvl="0" indent="-342900">
              <a:lnSpc>
                <a:spcPct val="120000"/>
              </a:lnSpc>
              <a:spcBef>
                <a:spcPts val="0"/>
              </a:spcBef>
              <a:buFont typeface="Arial" panose="020B0604020202020204" pitchFamily="34" charset="0"/>
              <a:buChar char="•"/>
              <a:tabLst>
                <a:tab pos="457200" algn="l"/>
              </a:tabLst>
            </a:pPr>
            <a:r>
              <a:rPr lang="tr-TR" sz="1600" b="1" dirty="0">
                <a:solidFill>
                  <a:srgbClr val="000000"/>
                </a:solidFill>
                <a:effectLst/>
                <a:highlight>
                  <a:srgbClr val="FFFFFF"/>
                </a:highlight>
                <a:ea typeface="Times New Roman" panose="02020603050405020304" pitchFamily="18" charset="0"/>
                <a:cs typeface="Times New Roman" panose="02020603050405020304" pitchFamily="18" charset="0"/>
              </a:rPr>
              <a:t>İsviçre davası</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 küresel ısınmanın yaşam koşulları ve sağlıkları üzerindeki sonuçlarından endişe duyan dört kadın ve üyelerinin tamamı yaşlı kadınlardan oluşan bir İsviçre derneği olan </a:t>
            </a:r>
            <a:r>
              <a:rPr lang="tr-TR" sz="1600" u="sng" dirty="0" err="1">
                <a:solidFill>
                  <a:srgbClr val="000000"/>
                </a:solidFill>
                <a:effectLst/>
                <a:highlight>
                  <a:srgbClr val="FFFFFF"/>
                </a:highlight>
                <a:ea typeface="Times New Roman" panose="02020603050405020304" pitchFamily="18" charset="0"/>
                <a:cs typeface="Times New Roman" panose="02020603050405020304" pitchFamily="18" charset="0"/>
              </a:rPr>
              <a:t>Verein</a:t>
            </a:r>
            <a:r>
              <a:rPr lang="tr-TR" sz="1600" u="sng" dirty="0">
                <a:solidFill>
                  <a:srgbClr val="000000"/>
                </a:solidFill>
                <a:effectLst/>
                <a:highlight>
                  <a:srgbClr val="FFFFFF"/>
                </a:highlight>
                <a:ea typeface="Times New Roman" panose="02020603050405020304" pitchFamily="18" charset="0"/>
                <a:cs typeface="Times New Roman" panose="02020603050405020304" pitchFamily="18" charset="0"/>
              </a:rPr>
              <a:t> </a:t>
            </a:r>
            <a:r>
              <a:rPr lang="tr-TR" sz="1600" u="sng" dirty="0" err="1">
                <a:solidFill>
                  <a:srgbClr val="000000"/>
                </a:solidFill>
                <a:effectLst/>
                <a:highlight>
                  <a:srgbClr val="FFFFFF"/>
                </a:highlight>
                <a:ea typeface="Times New Roman" panose="02020603050405020304" pitchFamily="18" charset="0"/>
                <a:cs typeface="Times New Roman" panose="02020603050405020304" pitchFamily="18" charset="0"/>
              </a:rPr>
              <a:t>KlimaSeniorinnen</a:t>
            </a:r>
            <a:r>
              <a:rPr lang="tr-TR" sz="1600" u="sng" dirty="0">
                <a:solidFill>
                  <a:srgbClr val="000000"/>
                </a:solidFill>
                <a:effectLst/>
                <a:highlight>
                  <a:srgbClr val="FFFFFF"/>
                </a:highlight>
                <a:ea typeface="Times New Roman" panose="02020603050405020304" pitchFamily="18" charset="0"/>
                <a:cs typeface="Times New Roman" panose="02020603050405020304" pitchFamily="18" charset="0"/>
              </a:rPr>
              <a:t> </a:t>
            </a:r>
            <a:r>
              <a:rPr lang="tr-TR" sz="1600" u="sng" dirty="0" err="1">
                <a:solidFill>
                  <a:srgbClr val="000000"/>
                </a:solidFill>
                <a:effectLst/>
                <a:highlight>
                  <a:srgbClr val="FFFFFF"/>
                </a:highlight>
                <a:ea typeface="Times New Roman" panose="02020603050405020304" pitchFamily="18" charset="0"/>
                <a:cs typeface="Times New Roman" panose="02020603050405020304" pitchFamily="18" charset="0"/>
              </a:rPr>
              <a:t>Schweiz</a:t>
            </a:r>
            <a:r>
              <a:rPr lang="tr-TR" sz="1600" u="sng" dirty="0">
                <a:solidFill>
                  <a:srgbClr val="000000"/>
                </a:solidFill>
                <a:effectLst/>
                <a:highlight>
                  <a:srgbClr val="FFFFFF"/>
                </a:highlight>
                <a:ea typeface="Times New Roman" panose="02020603050405020304" pitchFamily="18" charset="0"/>
                <a:cs typeface="Times New Roman" panose="02020603050405020304" pitchFamily="18" charset="0"/>
              </a:rPr>
              <a:t> </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tarafından yapılan bir şikayetle ilgilidir. Bu kadınlar, İsviçre makamlarının iklim değişikliğinin etkilerini azaltmak için yeterli önlem almadığını düşünmektedir.</a:t>
            </a:r>
            <a:endParaRPr lang="tr-TR" sz="1600" dirty="0">
              <a:effectLst/>
              <a:ea typeface="Times New Roman" panose="02020603050405020304" pitchFamily="18" charset="0"/>
              <a:cs typeface="Times New Roman" panose="02020603050405020304" pitchFamily="18" charset="0"/>
            </a:endParaRPr>
          </a:p>
          <a:p>
            <a:pPr marL="342900" lvl="0" indent="-342900">
              <a:lnSpc>
                <a:spcPct val="120000"/>
              </a:lnSpc>
              <a:spcBef>
                <a:spcPts val="0"/>
              </a:spcBef>
              <a:buFont typeface="Arial" panose="020B0604020202020204" pitchFamily="34" charset="0"/>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Başvuru 26 Kasım 2020 tarihinde Avrupa İnsan Hakları Mahkemesi’ne yapılmıştır. Başvuranlar; yaşam koşullarını ve sağlıklarını olumsuz etkilediğini iddia ettikleri iklim değişikliği, özellikle küresel ısınmanın etkisini azaltmak için İsviçre makamlarının çeşitli başarısızlıklarından şikayet etmektedirler.</a:t>
            </a:r>
            <a:endParaRPr lang="tr-TR" sz="1600" dirty="0">
              <a:effectLst/>
              <a:ea typeface="Times New Roman" panose="02020603050405020304" pitchFamily="18" charset="0"/>
              <a:cs typeface="Times New Roman" panose="02020603050405020304" pitchFamily="18" charset="0"/>
            </a:endParaRPr>
          </a:p>
          <a:p>
            <a:pPr marL="342900" lvl="0" indent="-342900" algn="just">
              <a:lnSpc>
                <a:spcPct val="120000"/>
              </a:lnSpc>
              <a:spcBef>
                <a:spcPts val="0"/>
              </a:spcBef>
              <a:buFont typeface="Arial" panose="020B0604020202020204" pitchFamily="34" charset="0"/>
              <a:buChar char="•"/>
              <a:tabLst>
                <a:tab pos="457200" algn="l"/>
              </a:tabLst>
            </a:pPr>
            <a:r>
              <a:rPr lang="tr-TR" sz="1600" b="1" dirty="0">
                <a:solidFill>
                  <a:srgbClr val="000000"/>
                </a:solidFill>
                <a:effectLst/>
                <a:highlight>
                  <a:srgbClr val="FFFFFF"/>
                </a:highlight>
                <a:ea typeface="Times New Roman" panose="02020603050405020304" pitchFamily="18" charset="0"/>
                <a:cs typeface="Times New Roman" panose="02020603050405020304" pitchFamily="18" charset="0"/>
              </a:rPr>
              <a:t>Küresel Yasal Eylem Ağı/STK</a:t>
            </a:r>
            <a:r>
              <a:rPr lang="tr-TR" sz="1600" b="1" dirty="0">
                <a:solidFill>
                  <a:srgbClr val="000000"/>
                </a:solidFill>
                <a:highlight>
                  <a:srgbClr val="FFFFFF"/>
                </a:highlight>
                <a:ea typeface="Times New Roman" panose="02020603050405020304" pitchFamily="18" charset="0"/>
                <a:cs typeface="Times New Roman" panose="02020603050405020304" pitchFamily="18" charset="0"/>
              </a:rPr>
              <a:t>: </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"Paris 2015 Anlaşması'nın imzalanmasından bu yana Avrupa için iklim değişikliği konusunda en önemli yasal gelişme«.</a:t>
            </a:r>
            <a:endParaRPr lang="tr-TR" sz="1600" dirty="0">
              <a:effectLst/>
              <a:ea typeface="Times New Roman" panose="02020603050405020304" pitchFamily="18" charset="0"/>
              <a:cs typeface="Times New Roman" panose="02020603050405020304" pitchFamily="18" charset="0"/>
            </a:endParaRPr>
          </a:p>
          <a:p>
            <a:pPr marL="342900" lvl="0" indent="-342900" algn="just">
              <a:lnSpc>
                <a:spcPct val="120000"/>
              </a:lnSpc>
              <a:spcBef>
                <a:spcPts val="0"/>
              </a:spcBef>
              <a:buFont typeface="Arial" panose="020B0604020202020204" pitchFamily="34" charset="0"/>
              <a:buChar char="•"/>
              <a:tabLst>
                <a:tab pos="457200" algn="l"/>
              </a:tabLst>
            </a:pPr>
            <a:r>
              <a:rPr lang="tr-TR" sz="1600" b="1" dirty="0">
                <a:solidFill>
                  <a:srgbClr val="000000"/>
                </a:solidFill>
                <a:effectLst/>
                <a:highlight>
                  <a:srgbClr val="FFFFFF"/>
                </a:highlight>
                <a:ea typeface="Times New Roman" panose="02020603050405020304" pitchFamily="18" charset="0"/>
                <a:cs typeface="Times New Roman" panose="02020603050405020304" pitchFamily="18" charset="0"/>
              </a:rPr>
              <a:t>İsviçre Devleti</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ne karar sonrası yapılan açıklamada, alınması gereken önlemlerin inceleneceği kaydedildi. İsviçre'yi mahkemede temsil eden avukat Alain </a:t>
            </a:r>
            <a:r>
              <a:rPr lang="tr-TR" sz="1600" dirty="0" err="1">
                <a:solidFill>
                  <a:srgbClr val="000000"/>
                </a:solidFill>
                <a:effectLst/>
                <a:highlight>
                  <a:srgbClr val="FFFFFF"/>
                </a:highlight>
                <a:ea typeface="Times New Roman" panose="02020603050405020304" pitchFamily="18" charset="0"/>
                <a:cs typeface="Times New Roman" panose="02020603050405020304" pitchFamily="18" charset="0"/>
              </a:rPr>
              <a:t>Chablais</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 atılacak adımların "biraz zaman" alabileceğini söyledi.</a:t>
            </a:r>
            <a:endParaRPr lang="tr-TR" sz="1600" dirty="0">
              <a:effectLst/>
              <a:ea typeface="Times New Roman" panose="02020603050405020304" pitchFamily="18" charset="0"/>
              <a:cs typeface="Times New Roman" panose="02020603050405020304" pitchFamily="18" charset="0"/>
            </a:endParaRPr>
          </a:p>
          <a:p>
            <a:pPr>
              <a:lnSpc>
                <a:spcPct val="120000"/>
              </a:lnSpc>
              <a:spcBef>
                <a:spcPts val="0"/>
              </a:spcBef>
            </a:pPr>
            <a:endParaRPr lang="tr-TR" sz="1100" dirty="0"/>
          </a:p>
        </p:txBody>
      </p:sp>
      <p:sp>
        <p:nvSpPr>
          <p:cNvPr id="4" name="Dikdörtgen: Köşeleri Yuvarlatılmış 3">
            <a:extLst>
              <a:ext uri="{FF2B5EF4-FFF2-40B4-BE49-F238E27FC236}">
                <a16:creationId xmlns:a16="http://schemas.microsoft.com/office/drawing/2014/main" id="{A72B2237-DC12-2E3E-F88D-0B054909A506}"/>
              </a:ext>
            </a:extLst>
          </p:cNvPr>
          <p:cNvSpPr/>
          <p:nvPr/>
        </p:nvSpPr>
        <p:spPr>
          <a:xfrm>
            <a:off x="8597590" y="869794"/>
            <a:ext cx="2968084" cy="496229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07000"/>
              </a:lnSpc>
              <a:spcAft>
                <a:spcPts val="800"/>
              </a:spcAft>
            </a:pPr>
            <a:r>
              <a:rPr lang="tr-TR" sz="2800" b="1" kern="0" dirty="0">
                <a:solidFill>
                  <a:srgbClr val="FF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Emsal karar</a:t>
            </a:r>
            <a:endParaRPr lang="tr-TR" sz="2800" kern="100" dirty="0">
              <a:solidFill>
                <a:srgbClr val="FF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tr-TR" sz="1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İsviçre'deki karar mahkemenin iklim değişikliği konusunda verdiği ilk karar oldu. AİHM, iklim değişikliğinin etkileri nedeniyle açılan bir şikayet davasında ilk kez bir ülke aleyhinde karar aldı. Bağlayıcı olan bu kararın, Avrupa'daki diğer ülkeler için de emsal teşkil edebileceği ifade ediliyor.</a:t>
            </a:r>
            <a:endParaRPr lang="tr-TR"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72588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365CCD-3A19-AF0E-D62A-DC02E6BE6FDD}"/>
              </a:ext>
            </a:extLst>
          </p:cNvPr>
          <p:cNvSpPr>
            <a:spLocks noGrp="1"/>
          </p:cNvSpPr>
          <p:nvPr>
            <p:ph type="title"/>
          </p:nvPr>
        </p:nvSpPr>
        <p:spPr/>
        <p:txBody>
          <a:bodyPr/>
          <a:lstStyle/>
          <a:p>
            <a:r>
              <a:rPr lang="tr-TR" b="1" kern="0" dirty="0" err="1">
                <a:solidFill>
                  <a:srgbClr val="000000"/>
                </a:solidFill>
                <a:highlight>
                  <a:srgbClr val="FFFFFF"/>
                </a:highlight>
                <a:latin typeface="Calibri" panose="020F0502020204030204" pitchFamily="34" charset="0"/>
                <a:ea typeface="Times New Roman" panose="02020603050405020304" pitchFamily="18" charset="0"/>
                <a:cs typeface="Times New Roman" panose="02020603050405020304" pitchFamily="18" charset="0"/>
              </a:rPr>
              <a:t>AİHM’in</a:t>
            </a:r>
            <a:r>
              <a:rPr lang="tr-TR" b="1" kern="0" dirty="0">
                <a:solidFill>
                  <a:srgbClr val="000000"/>
                </a:solidFill>
                <a:highlight>
                  <a:srgbClr val="FFFFFF"/>
                </a:highlight>
                <a:latin typeface="Calibri" panose="020F0502020204030204" pitchFamily="34" charset="0"/>
                <a:ea typeface="Times New Roman" panose="02020603050405020304" pitchFamily="18" charset="0"/>
                <a:cs typeface="Times New Roman" panose="02020603050405020304" pitchFamily="18" charset="0"/>
              </a:rPr>
              <a:t> verdiği karar ne anlama geliyor?</a:t>
            </a:r>
            <a:br>
              <a:rPr lang="tr-TR"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EE2A52CF-DE06-0978-8397-4673C4326997}"/>
              </a:ext>
            </a:extLst>
          </p:cNvPr>
          <p:cNvSpPr>
            <a:spLocks noGrp="1"/>
          </p:cNvSpPr>
          <p:nvPr>
            <p:ph idx="1"/>
          </p:nvPr>
        </p:nvSpPr>
        <p:spPr>
          <a:xfrm>
            <a:off x="5579327" y="1513391"/>
            <a:ext cx="6017941" cy="4979484"/>
          </a:xfrm>
        </p:spPr>
        <p:txBody>
          <a:bodyPr>
            <a:normAutofit fontScale="85000" lnSpcReduction="10000"/>
          </a:bodyPr>
          <a:lstStyle/>
          <a:p>
            <a:pPr marL="0" indent="0">
              <a:lnSpc>
                <a:spcPct val="120000"/>
              </a:lnSpc>
              <a:spcBef>
                <a:spcPts val="0"/>
              </a:spcBef>
              <a:buNone/>
            </a:pPr>
            <a:r>
              <a:rPr lang="tr-TR" kern="0" dirty="0">
                <a:solidFill>
                  <a:srgbClr val="000000"/>
                </a:solidFill>
                <a:highlight>
                  <a:srgbClr val="FFFFFF"/>
                </a:highlight>
                <a:ea typeface="Times New Roman" panose="02020603050405020304" pitchFamily="18" charset="0"/>
                <a:cs typeface="Times New Roman" panose="02020603050405020304" pitchFamily="18" charset="0"/>
              </a:rPr>
              <a:t>Ortalama yaşları 73 olan yaklaşık 2500 kadından oluşan </a:t>
            </a:r>
            <a:r>
              <a:rPr lang="tr-TR" u="sng" kern="0" dirty="0">
                <a:solidFill>
                  <a:srgbClr val="000000"/>
                </a:solidFill>
                <a:highlight>
                  <a:srgbClr val="FFFFFF"/>
                </a:highlight>
                <a:ea typeface="Times New Roman" panose="02020603050405020304" pitchFamily="18" charset="0"/>
                <a:cs typeface="Times New Roman" panose="02020603050405020304" pitchFamily="18" charset="0"/>
              </a:rPr>
              <a:t>dernek</a:t>
            </a:r>
            <a:r>
              <a:rPr lang="tr-TR" kern="0" dirty="0">
                <a:solidFill>
                  <a:srgbClr val="000000"/>
                </a:solidFill>
                <a:highlight>
                  <a:srgbClr val="FFFFFF"/>
                </a:highlight>
                <a:ea typeface="Times New Roman" panose="02020603050405020304" pitchFamily="18" charset="0"/>
                <a:cs typeface="Times New Roman" panose="02020603050405020304" pitchFamily="18" charset="0"/>
              </a:rPr>
              <a:t>, sağlıklarını tehdit eden iklim değişikliği konusunda "İsviçre yetkililerinin başarısızlıklarını" dava etti. </a:t>
            </a:r>
          </a:p>
          <a:p>
            <a:pPr marL="0" indent="0">
              <a:lnSpc>
                <a:spcPct val="120000"/>
              </a:lnSpc>
              <a:spcBef>
                <a:spcPts val="0"/>
              </a:spcBef>
              <a:buNone/>
            </a:pPr>
            <a:endParaRPr lang="tr-TR" sz="2800" kern="0" dirty="0">
              <a:solidFill>
                <a:srgbClr val="000000"/>
              </a:solidFill>
              <a:effectLst/>
              <a:highlight>
                <a:srgbClr val="FFFFFF"/>
              </a:highlight>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tr-TR" sz="2800" kern="0" dirty="0">
                <a:solidFill>
                  <a:srgbClr val="000000"/>
                </a:solidFill>
                <a:effectLst/>
                <a:highlight>
                  <a:srgbClr val="FFFFFF"/>
                </a:highlight>
                <a:ea typeface="Times New Roman" panose="02020603050405020304" pitchFamily="18" charset="0"/>
                <a:cs typeface="Times New Roman" panose="02020603050405020304" pitchFamily="18" charset="0"/>
              </a:rPr>
              <a:t>Karara göre, </a:t>
            </a:r>
            <a:r>
              <a:rPr lang="tr-TR" sz="2800" u="sng" kern="0" dirty="0">
                <a:solidFill>
                  <a:srgbClr val="000000"/>
                </a:solidFill>
                <a:effectLst/>
                <a:highlight>
                  <a:srgbClr val="FFFFFF"/>
                </a:highlight>
                <a:ea typeface="Times New Roman" panose="02020603050405020304" pitchFamily="18" charset="0"/>
                <a:cs typeface="Times New Roman" panose="02020603050405020304" pitchFamily="18" charset="0"/>
              </a:rPr>
              <a:t>İsviçre devleti</a:t>
            </a:r>
            <a:r>
              <a:rPr lang="tr-TR" sz="2800" kern="0" dirty="0">
                <a:solidFill>
                  <a:srgbClr val="000000"/>
                </a:solidFill>
                <a:effectLst/>
                <a:highlight>
                  <a:srgbClr val="FFFFFF"/>
                </a:highlight>
                <a:ea typeface="Times New Roman" panose="02020603050405020304" pitchFamily="18" charset="0"/>
                <a:cs typeface="Times New Roman" panose="02020603050405020304" pitchFamily="18" charset="0"/>
              </a:rPr>
              <a:t>, "özel hayatı ve aile hayatı" garanti altına alan Avrupa İnsan Hakları Sözleşmesi'nin 8. Maddesini ihlal etti.</a:t>
            </a:r>
          </a:p>
          <a:p>
            <a:pPr marL="0" indent="0">
              <a:lnSpc>
                <a:spcPct val="120000"/>
              </a:lnSpc>
              <a:spcBef>
                <a:spcPts val="0"/>
              </a:spcBef>
              <a:buNone/>
            </a:pPr>
            <a:endParaRPr lang="tr-TR" dirty="0"/>
          </a:p>
          <a:p>
            <a:pPr marL="0" indent="0">
              <a:lnSpc>
                <a:spcPct val="120000"/>
              </a:lnSpc>
              <a:spcBef>
                <a:spcPts val="0"/>
              </a:spcBef>
              <a:buNone/>
            </a:pPr>
            <a:r>
              <a:rPr lang="tr-TR" u="sng" kern="0" dirty="0">
                <a:solidFill>
                  <a:srgbClr val="000000"/>
                </a:solidFill>
                <a:highlight>
                  <a:srgbClr val="FFFFFF"/>
                </a:highlight>
                <a:ea typeface="Times New Roman" panose="02020603050405020304" pitchFamily="18" charset="0"/>
                <a:cs typeface="Times New Roman" panose="02020603050405020304" pitchFamily="18" charset="0"/>
              </a:rPr>
              <a:t>Mahkeme İsviçre devletinin derneğe üç ay içinde 80 bin euro ödemesine de karar verdi.</a:t>
            </a:r>
            <a:endParaRPr lang="tr-TR" u="sng" kern="100" dirty="0">
              <a:highlight>
                <a:srgbClr val="FFFFFF"/>
              </a:highlight>
              <a:ea typeface="Aptos" panose="020B0004020202020204" pitchFamily="34" charset="0"/>
              <a:cs typeface="Times New Roman" panose="02020603050405020304" pitchFamily="18" charset="0"/>
            </a:endParaRPr>
          </a:p>
        </p:txBody>
      </p:sp>
      <p:pic>
        <p:nvPicPr>
          <p:cNvPr id="5" name="İçerik Yer Tutucusu 4">
            <a:extLst>
              <a:ext uri="{FF2B5EF4-FFF2-40B4-BE49-F238E27FC236}">
                <a16:creationId xmlns:a16="http://schemas.microsoft.com/office/drawing/2014/main" id="{9FD87648-93AA-4370-E157-D87EBFB38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3431">
            <a:off x="288634" y="1944300"/>
            <a:ext cx="4762087" cy="3571565"/>
          </a:xfrm>
          <a:prstGeom prst="rect">
            <a:avLst/>
          </a:prstGeom>
        </p:spPr>
      </p:pic>
    </p:spTree>
    <p:extLst>
      <p:ext uri="{BB962C8B-B14F-4D97-AF65-F5344CB8AC3E}">
        <p14:creationId xmlns:p14="http://schemas.microsoft.com/office/powerpoint/2010/main" val="16168293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317F24-65AF-B212-73F5-47E4C7A36AEF}"/>
              </a:ext>
            </a:extLst>
          </p:cNvPr>
          <p:cNvSpPr>
            <a:spLocks noGrp="1"/>
          </p:cNvSpPr>
          <p:nvPr>
            <p:ph type="title"/>
          </p:nvPr>
        </p:nvSpPr>
        <p:spPr>
          <a:xfrm>
            <a:off x="838200" y="0"/>
            <a:ext cx="10515600" cy="1325563"/>
          </a:xfrm>
        </p:spPr>
        <p:txBody>
          <a:bodyPr>
            <a:noAutofit/>
          </a:bodyPr>
          <a:lstStyle/>
          <a:p>
            <a:pPr algn="ctr"/>
            <a:br>
              <a:rPr lang="tr-TR" sz="2800" b="1" dirty="0">
                <a:solidFill>
                  <a:srgbClr val="FF0000"/>
                </a:solidFill>
              </a:rPr>
            </a:br>
            <a:r>
              <a:rPr lang="tr-TR" sz="4000" b="1" dirty="0">
                <a:latin typeface="+mn-lt"/>
              </a:rPr>
              <a:t>Sempozyumun Amacına Binaen….</a:t>
            </a:r>
            <a:endParaRPr lang="tr-TR" sz="2800" b="1" dirty="0">
              <a:latin typeface="+mn-lt"/>
            </a:endParaRPr>
          </a:p>
        </p:txBody>
      </p:sp>
      <p:sp>
        <p:nvSpPr>
          <p:cNvPr id="3" name="İçerik Yer Tutucusu 2">
            <a:extLst>
              <a:ext uri="{FF2B5EF4-FFF2-40B4-BE49-F238E27FC236}">
                <a16:creationId xmlns:a16="http://schemas.microsoft.com/office/drawing/2014/main" id="{5E23AEED-114C-81D5-5287-2C45CC2C5F35}"/>
              </a:ext>
            </a:extLst>
          </p:cNvPr>
          <p:cNvSpPr>
            <a:spLocks noGrp="1"/>
          </p:cNvSpPr>
          <p:nvPr>
            <p:ph idx="1"/>
          </p:nvPr>
        </p:nvSpPr>
        <p:spPr>
          <a:xfrm>
            <a:off x="787215" y="1404432"/>
            <a:ext cx="10566585" cy="5197089"/>
          </a:xfrm>
        </p:spPr>
        <p:txBody>
          <a:bodyPr>
            <a:normAutofit fontScale="25000" lnSpcReduction="20000"/>
          </a:bodyPr>
          <a:lstStyle/>
          <a:p>
            <a:pPr>
              <a:lnSpc>
                <a:spcPct val="120000"/>
              </a:lnSpc>
              <a:spcBef>
                <a:spcPts val="0"/>
              </a:spcBef>
            </a:pPr>
            <a:r>
              <a:rPr lang="tr-TR" sz="11200" dirty="0"/>
              <a:t>En başta </a:t>
            </a:r>
            <a:r>
              <a:rPr lang="tr-TR" sz="11200" b="1" dirty="0"/>
              <a:t>karbon nötr bir kalkınma </a:t>
            </a:r>
            <a:r>
              <a:rPr lang="tr-TR" sz="11200" dirty="0"/>
              <a:t>sürecine </a:t>
            </a:r>
            <a:r>
              <a:rPr lang="tr-TR" sz="11200" b="1" dirty="0"/>
              <a:t>adil, hakça ve eşitlikçi </a:t>
            </a:r>
            <a:r>
              <a:rPr lang="tr-TR" sz="11200" dirty="0"/>
              <a:t>anlayışla dönüşmek istediğimiz için buradayız…</a:t>
            </a:r>
          </a:p>
          <a:p>
            <a:pPr>
              <a:lnSpc>
                <a:spcPct val="120000"/>
              </a:lnSpc>
              <a:spcBef>
                <a:spcPts val="0"/>
              </a:spcBef>
            </a:pPr>
            <a:r>
              <a:rPr lang="tr-TR" sz="11200" dirty="0"/>
              <a:t>Sosyal adalet, kalkınma adaleti ve çevresel adalet bileşenleri çerçevesinde tanımlanan </a:t>
            </a:r>
            <a:r>
              <a:rPr lang="tr-TR" sz="11200" b="1" dirty="0">
                <a:solidFill>
                  <a:srgbClr val="FF0000"/>
                </a:solidFill>
              </a:rPr>
              <a:t>iklim adaleti</a:t>
            </a:r>
            <a:r>
              <a:rPr lang="tr-TR" sz="11200" dirty="0"/>
              <a:t>ni </a:t>
            </a:r>
            <a:r>
              <a:rPr lang="tr-TR" sz="11200" b="1" dirty="0">
                <a:solidFill>
                  <a:srgbClr val="7030A0"/>
                </a:solidFill>
              </a:rPr>
              <a:t>kadın-erkek fırsat eşitliği </a:t>
            </a:r>
            <a:r>
              <a:rPr lang="tr-TR" sz="11200" dirty="0"/>
              <a:t>perspektifinden değerlendireceğiz.</a:t>
            </a:r>
          </a:p>
          <a:p>
            <a:pPr>
              <a:lnSpc>
                <a:spcPct val="120000"/>
              </a:lnSpc>
              <a:spcBef>
                <a:spcPts val="0"/>
              </a:spcBef>
            </a:pPr>
            <a:r>
              <a:rPr lang="tr-TR" sz="11200" dirty="0">
                <a:ea typeface="Times New Roman" panose="02020603050405020304" pitchFamily="18" charset="0"/>
                <a:cs typeface="Times New Roman" panose="02020603050405020304" pitchFamily="18" charset="0"/>
              </a:rPr>
              <a:t>İ</a:t>
            </a:r>
            <a:r>
              <a:rPr lang="tr-TR" sz="11200" kern="1200" dirty="0">
                <a:effectLst/>
                <a:ea typeface="Times New Roman" panose="02020603050405020304" pitchFamily="18" charset="0"/>
                <a:cs typeface="Times New Roman" panose="02020603050405020304" pitchFamily="18" charset="0"/>
              </a:rPr>
              <a:t>klim değişikliği ile mücadelede </a:t>
            </a:r>
            <a:r>
              <a:rPr lang="tr-TR" sz="11200" b="1" kern="1200" dirty="0">
                <a:solidFill>
                  <a:srgbClr val="7030A0"/>
                </a:solidFill>
                <a:effectLst/>
                <a:ea typeface="Times New Roman" panose="02020603050405020304" pitchFamily="18" charset="0"/>
                <a:cs typeface="Times New Roman" panose="02020603050405020304" pitchFamily="18" charset="0"/>
              </a:rPr>
              <a:t>cinsiyet kimliği ayrımcılığı</a:t>
            </a:r>
            <a:r>
              <a:rPr lang="tr-TR" sz="11200" kern="1200" dirty="0">
                <a:effectLst/>
                <a:ea typeface="Times New Roman" panose="02020603050405020304" pitchFamily="18" charset="0"/>
                <a:cs typeface="Times New Roman" panose="02020603050405020304" pitchFamily="18" charset="0"/>
              </a:rPr>
              <a:t>nı sosyal politikalar açısından değerlendirmek için buradayız…</a:t>
            </a:r>
            <a:endParaRPr lang="tr-TR" sz="11200" dirty="0">
              <a:effectLst/>
              <a:ea typeface="Times New Roman" panose="02020603050405020304" pitchFamily="18" charset="0"/>
              <a:cs typeface="Times New Roman" panose="02020603050405020304" pitchFamily="18" charset="0"/>
            </a:endParaRPr>
          </a:p>
          <a:p>
            <a:pPr>
              <a:lnSpc>
                <a:spcPct val="120000"/>
              </a:lnSpc>
              <a:spcBef>
                <a:spcPts val="0"/>
              </a:spcBef>
            </a:pPr>
            <a:r>
              <a:rPr lang="tr-TR" sz="11200" dirty="0">
                <a:cs typeface="Arial" panose="020B0604020202020204" pitchFamily="34" charset="0"/>
              </a:rPr>
              <a:t>İklim değişikliğinin neden olduğu/olacağı sosyal ve ekonomik adaletsizliklere karşı, risk altında olan kesimlerden </a:t>
            </a:r>
            <a:r>
              <a:rPr lang="tr-TR" sz="11200" b="1" dirty="0">
                <a:solidFill>
                  <a:srgbClr val="7030A0"/>
                </a:solidFill>
                <a:cs typeface="Arial" panose="020B0604020202020204" pitchFamily="34" charset="0"/>
              </a:rPr>
              <a:t>kadınların güçlendirilmesi</a:t>
            </a:r>
            <a:r>
              <a:rPr lang="tr-TR" sz="11200" dirty="0">
                <a:cs typeface="Arial" panose="020B0604020202020204" pitchFamily="34" charset="0"/>
              </a:rPr>
              <a:t> gerekiyor diye buradayız…</a:t>
            </a:r>
          </a:p>
          <a:p>
            <a:pPr>
              <a:lnSpc>
                <a:spcPct val="120000"/>
              </a:lnSpc>
              <a:spcBef>
                <a:spcPts val="0"/>
              </a:spcBef>
            </a:pPr>
            <a:r>
              <a:rPr lang="tr-TR" sz="11200" dirty="0">
                <a:ea typeface="Times New Roman" panose="02020603050405020304" pitchFamily="18" charset="0"/>
                <a:cs typeface="Times New Roman" panose="02020603050405020304" pitchFamily="18" charset="0"/>
              </a:rPr>
              <a:t>T</a:t>
            </a:r>
            <a:r>
              <a:rPr lang="tr-TR" sz="11200" kern="1200" dirty="0">
                <a:effectLst/>
                <a:ea typeface="Times New Roman" panose="02020603050405020304" pitchFamily="18" charset="0"/>
                <a:cs typeface="Times New Roman" panose="02020603050405020304" pitchFamily="18" charset="0"/>
              </a:rPr>
              <a:t>oplumun iklim değişikliği ile mücadelede yaratacağı katma değerin yarısına (%50) </a:t>
            </a:r>
            <a:r>
              <a:rPr lang="tr-TR" sz="11200" b="1" kern="1200" dirty="0">
                <a:solidFill>
                  <a:srgbClr val="7030A0"/>
                </a:solidFill>
                <a:effectLst/>
                <a:ea typeface="Times New Roman" panose="02020603050405020304" pitchFamily="18" charset="0"/>
                <a:cs typeface="Times New Roman" panose="02020603050405020304" pitchFamily="18" charset="0"/>
              </a:rPr>
              <a:t>kadın emeği </a:t>
            </a:r>
            <a:r>
              <a:rPr lang="tr-TR" sz="11200" kern="1200" dirty="0">
                <a:effectLst/>
                <a:ea typeface="Times New Roman" panose="02020603050405020304" pitchFamily="18" charset="0"/>
                <a:cs typeface="Times New Roman" panose="02020603050405020304" pitchFamily="18" charset="0"/>
              </a:rPr>
              <a:t>açısından cevap arayalım diye buradayız…</a:t>
            </a:r>
          </a:p>
          <a:p>
            <a:pPr marL="0" indent="0">
              <a:buNone/>
            </a:pPr>
            <a:br>
              <a:rPr lang="tr-TR" dirty="0"/>
            </a:br>
            <a:endParaRPr lang="tr-TR" dirty="0"/>
          </a:p>
        </p:txBody>
      </p:sp>
    </p:spTree>
    <p:extLst>
      <p:ext uri="{BB962C8B-B14F-4D97-AF65-F5344CB8AC3E}">
        <p14:creationId xmlns:p14="http://schemas.microsoft.com/office/powerpoint/2010/main" val="24972617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A74559-6902-7534-602E-38EB9D0267D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BB0F1CD-031A-0C7C-BF5F-0D14244CE14F}"/>
              </a:ext>
            </a:extLst>
          </p:cNvPr>
          <p:cNvSpPr>
            <a:spLocks noGrp="1"/>
          </p:cNvSpPr>
          <p:nvPr>
            <p:ph idx="1"/>
          </p:nvPr>
        </p:nvSpPr>
        <p:spPr>
          <a:xfrm>
            <a:off x="838200" y="2141537"/>
            <a:ext cx="10515600" cy="4351338"/>
          </a:xfrm>
        </p:spPr>
        <p:txBody>
          <a:bodyPr>
            <a:normAutofit/>
          </a:bodyPr>
          <a:lstStyle/>
          <a:p>
            <a:pPr marL="0" indent="0" algn="ctr">
              <a:buNone/>
            </a:pPr>
            <a:r>
              <a:rPr lang="tr-TR" sz="6000" b="1" dirty="0">
                <a:solidFill>
                  <a:srgbClr val="7030A0"/>
                </a:solidFill>
              </a:rPr>
              <a:t>Sabrınız için teşekkür ederim</a:t>
            </a:r>
          </a:p>
          <a:p>
            <a:pPr marL="0" indent="0" algn="ctr">
              <a:buNone/>
            </a:pPr>
            <a:r>
              <a:rPr lang="tr-TR" sz="3600" dirty="0">
                <a:solidFill>
                  <a:srgbClr val="00B050"/>
                </a:solidFill>
              </a:rPr>
              <a:t>nurantalu@gmail.com</a:t>
            </a:r>
          </a:p>
        </p:txBody>
      </p:sp>
    </p:spTree>
    <p:extLst>
      <p:ext uri="{BB962C8B-B14F-4D97-AF65-F5344CB8AC3E}">
        <p14:creationId xmlns:p14="http://schemas.microsoft.com/office/powerpoint/2010/main" val="383635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2C64C5-FD09-344A-FC7D-DE83A4130CF3}"/>
              </a:ext>
            </a:extLst>
          </p:cNvPr>
          <p:cNvSpPr>
            <a:spLocks noGrp="1"/>
          </p:cNvSpPr>
          <p:nvPr>
            <p:ph type="title"/>
          </p:nvPr>
        </p:nvSpPr>
        <p:spPr>
          <a:xfrm>
            <a:off x="838199" y="449346"/>
            <a:ext cx="10515600" cy="1325563"/>
          </a:xfrm>
        </p:spPr>
        <p:txBody>
          <a:bodyPr>
            <a:normAutofit fontScale="90000"/>
          </a:bodyPr>
          <a:lstStyle/>
          <a:p>
            <a:pPr algn="ctr"/>
            <a:r>
              <a:rPr lang="tr-TR" b="1" dirty="0">
                <a:latin typeface="+mn-lt"/>
                <a:cs typeface="Arial" panose="020B0604020202020204" pitchFamily="34" charset="0"/>
              </a:rPr>
              <a:t>Ekonomi ve piyasalar…</a:t>
            </a:r>
            <a:br>
              <a:rPr lang="tr-TR" b="1" dirty="0">
                <a:latin typeface="+mn-lt"/>
                <a:cs typeface="Arial" panose="020B0604020202020204" pitchFamily="34" charset="0"/>
              </a:rPr>
            </a:br>
            <a:r>
              <a:rPr lang="tr-TR" altLang="tr-TR" sz="3600" i="1" dirty="0">
                <a:latin typeface="+mn-lt"/>
                <a:cs typeface="Calibri" panose="020F0502020204030204" pitchFamily="34" charset="0"/>
              </a:rPr>
              <a:t>İklim değişikliği piyasa ekonomisinin en büyük başarısızlığı…</a:t>
            </a:r>
            <a:br>
              <a:rPr lang="tr-TR" altLang="tr-TR" sz="4000" dirty="0">
                <a:cs typeface="Calibri" panose="020F0502020204030204" pitchFamily="34" charset="0"/>
              </a:rPr>
            </a:br>
            <a:endParaRPr lang="tr-TR" sz="4000" dirty="0">
              <a:latin typeface="+mn-lt"/>
            </a:endParaRPr>
          </a:p>
        </p:txBody>
      </p:sp>
      <p:sp>
        <p:nvSpPr>
          <p:cNvPr id="3" name="İçerik Yer Tutucusu 2">
            <a:extLst>
              <a:ext uri="{FF2B5EF4-FFF2-40B4-BE49-F238E27FC236}">
                <a16:creationId xmlns:a16="http://schemas.microsoft.com/office/drawing/2014/main" id="{4CD73E05-19C9-4064-333D-028197795F4B}"/>
              </a:ext>
            </a:extLst>
          </p:cNvPr>
          <p:cNvSpPr>
            <a:spLocks noGrp="1"/>
          </p:cNvSpPr>
          <p:nvPr>
            <p:ph idx="1"/>
          </p:nvPr>
        </p:nvSpPr>
        <p:spPr>
          <a:xfrm>
            <a:off x="697830" y="1774909"/>
            <a:ext cx="10796337" cy="5032375"/>
          </a:xfrm>
        </p:spPr>
        <p:txBody>
          <a:bodyPr>
            <a:normAutofit fontScale="25000" lnSpcReduction="20000"/>
          </a:bodyPr>
          <a:lstStyle/>
          <a:p>
            <a:pPr marL="0" indent="0" algn="ctr">
              <a:lnSpc>
                <a:spcPct val="100000"/>
              </a:lnSpc>
              <a:spcBef>
                <a:spcPts val="0"/>
              </a:spcBef>
              <a:buNone/>
            </a:pPr>
            <a:r>
              <a:rPr lang="tr-TR" sz="14400" dirty="0">
                <a:solidFill>
                  <a:srgbClr val="202020"/>
                </a:solidFill>
                <a:highlight>
                  <a:srgbClr val="FFFFFF"/>
                </a:highlight>
                <a:ea typeface="Calibri" panose="020F0502020204030204" pitchFamily="34" charset="0"/>
              </a:rPr>
              <a:t>Küresel ekonomi, </a:t>
            </a:r>
          </a:p>
          <a:p>
            <a:pPr marL="0" indent="0" algn="ctr">
              <a:lnSpc>
                <a:spcPct val="100000"/>
              </a:lnSpc>
              <a:spcBef>
                <a:spcPts val="0"/>
              </a:spcBef>
              <a:buNone/>
            </a:pPr>
            <a:r>
              <a:rPr lang="tr-TR" sz="14400" dirty="0">
                <a:solidFill>
                  <a:srgbClr val="202020"/>
                </a:solidFill>
                <a:highlight>
                  <a:srgbClr val="FFFFFF"/>
                </a:highlight>
                <a:ea typeface="Calibri" panose="020F0502020204030204" pitchFamily="34" charset="0"/>
              </a:rPr>
              <a:t>tarihsel karbon emisyonları nedeniyle (iklimin olumsuz etkileri hesabın içinde yok)</a:t>
            </a:r>
          </a:p>
          <a:p>
            <a:pPr marL="0" indent="0" algn="ctr">
              <a:lnSpc>
                <a:spcPct val="100000"/>
              </a:lnSpc>
              <a:spcBef>
                <a:spcPts val="0"/>
              </a:spcBef>
              <a:buNone/>
            </a:pPr>
            <a:r>
              <a:rPr lang="tr-TR" sz="14400" dirty="0">
                <a:solidFill>
                  <a:srgbClr val="202020"/>
                </a:solidFill>
                <a:highlight>
                  <a:srgbClr val="FFFFFF"/>
                </a:highlight>
                <a:ea typeface="Calibri" panose="020F0502020204030204" pitchFamily="34" charset="0"/>
              </a:rPr>
              <a:t>2050’ye kadar “her yıl 38 trilyon dolar zarar” edebilir. </a:t>
            </a:r>
          </a:p>
          <a:p>
            <a:pPr marL="0" indent="0" algn="ctr">
              <a:lnSpc>
                <a:spcPct val="100000"/>
              </a:lnSpc>
              <a:spcBef>
                <a:spcPts val="0"/>
              </a:spcBef>
              <a:buNone/>
            </a:pPr>
            <a:endParaRPr lang="tr-TR" sz="14400" dirty="0">
              <a:solidFill>
                <a:srgbClr val="202020"/>
              </a:solidFill>
              <a:highlight>
                <a:srgbClr val="FFFFFF"/>
              </a:highlight>
              <a:ea typeface="Calibri" panose="020F0502020204030204" pitchFamily="34" charset="0"/>
            </a:endParaRPr>
          </a:p>
          <a:p>
            <a:pPr marL="0" indent="0" algn="ctr">
              <a:lnSpc>
                <a:spcPct val="100000"/>
              </a:lnSpc>
              <a:spcBef>
                <a:spcPts val="0"/>
              </a:spcBef>
              <a:buNone/>
            </a:pPr>
            <a:r>
              <a:rPr lang="tr-TR" sz="14400" dirty="0">
                <a:solidFill>
                  <a:srgbClr val="202020"/>
                </a:solidFill>
                <a:highlight>
                  <a:srgbClr val="FFFFFF"/>
                </a:highlight>
                <a:ea typeface="Calibri" panose="020F0502020204030204" pitchFamily="34" charset="0"/>
              </a:rPr>
              <a:t>Bu zararlar, küresel ısınmayı 2°C ile sınırlandırmak için gereken azaltım maliyetlerini şimdiden altı kat aşıyor. </a:t>
            </a:r>
          </a:p>
          <a:p>
            <a:pPr marL="0" indent="0" algn="ctr">
              <a:lnSpc>
                <a:spcPct val="100000"/>
              </a:lnSpc>
              <a:spcBef>
                <a:spcPts val="0"/>
              </a:spcBef>
              <a:buNone/>
            </a:pPr>
            <a:endParaRPr lang="tr-TR" sz="14400" dirty="0">
              <a:solidFill>
                <a:srgbClr val="202020"/>
              </a:solidFill>
              <a:highlight>
                <a:srgbClr val="FFFFFF"/>
              </a:highlight>
              <a:ea typeface="Calibri" panose="020F0502020204030204" pitchFamily="34" charset="0"/>
            </a:endParaRPr>
          </a:p>
          <a:p>
            <a:pPr marL="0" indent="0" algn="ctr">
              <a:lnSpc>
                <a:spcPct val="100000"/>
              </a:lnSpc>
              <a:spcBef>
                <a:spcPts val="0"/>
              </a:spcBef>
              <a:buNone/>
            </a:pPr>
            <a:r>
              <a:rPr lang="tr-TR" sz="14400" dirty="0">
                <a:solidFill>
                  <a:srgbClr val="202020"/>
                </a:solidFill>
                <a:highlight>
                  <a:srgbClr val="FFFFFF"/>
                </a:highlight>
                <a:ea typeface="Calibri" panose="020F0502020204030204" pitchFamily="34" charset="0"/>
              </a:rPr>
              <a:t>Bu % 19’luk bir gelir kaybı demek. </a:t>
            </a:r>
          </a:p>
          <a:p>
            <a:pPr marL="0" indent="0">
              <a:lnSpc>
                <a:spcPct val="100000"/>
              </a:lnSpc>
              <a:spcBef>
                <a:spcPts val="0"/>
              </a:spcBef>
              <a:buNone/>
            </a:pPr>
            <a:endParaRPr lang="tr-TR" sz="1800" dirty="0">
              <a:solidFill>
                <a:srgbClr val="202020"/>
              </a:solidFill>
              <a:highlight>
                <a:srgbClr val="FFFFFF"/>
              </a:highlight>
              <a:latin typeface="Helvetica" panose="020B0604020202020204" pitchFamily="34" charset="0"/>
              <a:ea typeface="Calibri" panose="020F0502020204030204" pitchFamily="34" charset="0"/>
            </a:endParaRPr>
          </a:p>
          <a:p>
            <a:pPr marL="0" indent="0">
              <a:lnSpc>
                <a:spcPct val="100000"/>
              </a:lnSpc>
              <a:spcBef>
                <a:spcPts val="0"/>
              </a:spcBef>
              <a:buNone/>
            </a:pPr>
            <a:endParaRPr lang="tr-TR" sz="4200" dirty="0">
              <a:solidFill>
                <a:srgbClr val="202020"/>
              </a:solidFill>
              <a:highlight>
                <a:srgbClr val="FFFFFF"/>
              </a:highlight>
              <a:latin typeface="Helvetica" panose="020B0604020202020204" pitchFamily="34" charset="0"/>
              <a:ea typeface="Calibri" panose="020F0502020204030204" pitchFamily="34" charset="0"/>
            </a:endParaRPr>
          </a:p>
          <a:p>
            <a:pPr marL="0" indent="0">
              <a:lnSpc>
                <a:spcPct val="100000"/>
              </a:lnSpc>
              <a:spcBef>
                <a:spcPts val="0"/>
              </a:spcBef>
              <a:buNone/>
            </a:pPr>
            <a:endParaRPr lang="tr-TR" sz="4000" dirty="0">
              <a:solidFill>
                <a:srgbClr val="202020"/>
              </a:solidFill>
              <a:highlight>
                <a:srgbClr val="FFFFFF"/>
              </a:highlight>
              <a:latin typeface="Helvetica" panose="020B0604020202020204" pitchFamily="34" charset="0"/>
              <a:ea typeface="Calibri" panose="020F0502020204030204" pitchFamily="34" charset="0"/>
            </a:endParaRPr>
          </a:p>
          <a:p>
            <a:pPr marL="0" indent="0">
              <a:lnSpc>
                <a:spcPct val="100000"/>
              </a:lnSpc>
              <a:spcBef>
                <a:spcPts val="0"/>
              </a:spcBef>
              <a:buNone/>
            </a:pPr>
            <a:r>
              <a:rPr lang="tr-TR" sz="5600" dirty="0">
                <a:solidFill>
                  <a:srgbClr val="202020"/>
                </a:solidFill>
                <a:highlight>
                  <a:srgbClr val="FFFFFF"/>
                </a:highlight>
                <a:latin typeface="Helvetica" panose="020B0604020202020204" pitchFamily="34" charset="0"/>
                <a:ea typeface="Calibri" panose="020F0502020204030204" pitchFamily="34" charset="0"/>
              </a:rPr>
              <a:t>Kaynak: </a:t>
            </a:r>
            <a:r>
              <a:rPr lang="tr-TR" sz="5600" dirty="0" err="1">
                <a:solidFill>
                  <a:srgbClr val="202020"/>
                </a:solidFill>
                <a:highlight>
                  <a:srgbClr val="FFFFFF"/>
                </a:highlight>
                <a:latin typeface="Helvetica" panose="020B0604020202020204" pitchFamily="34" charset="0"/>
                <a:ea typeface="Calibri" panose="020F0502020204030204" pitchFamily="34" charset="0"/>
              </a:rPr>
              <a:t>Potsdam</a:t>
            </a:r>
            <a:r>
              <a:rPr lang="tr-TR" sz="5600" dirty="0">
                <a:solidFill>
                  <a:srgbClr val="202020"/>
                </a:solidFill>
                <a:highlight>
                  <a:srgbClr val="FFFFFF"/>
                </a:highlight>
                <a:latin typeface="Helvetica" panose="020B0604020202020204" pitchFamily="34" charset="0"/>
                <a:ea typeface="Calibri" panose="020F0502020204030204" pitchFamily="34" charset="0"/>
              </a:rPr>
              <a:t> İklim Etkileri Araştırma Enstitüsü, Nature Dergisi, Nisan 2024, Almanya</a:t>
            </a:r>
          </a:p>
          <a:p>
            <a:pPr marL="0" indent="0">
              <a:lnSpc>
                <a:spcPct val="100000"/>
              </a:lnSpc>
              <a:spcBef>
                <a:spcPts val="0"/>
              </a:spcBef>
              <a:buNone/>
            </a:pPr>
            <a:r>
              <a:rPr lang="tr-TR" sz="5600" dirty="0">
                <a:solidFill>
                  <a:srgbClr val="202020"/>
                </a:solidFill>
                <a:highlight>
                  <a:srgbClr val="FFFFFF"/>
                </a:highlight>
                <a:latin typeface="Helvetica" panose="020B0604020202020204" pitchFamily="34" charset="0"/>
                <a:ea typeface="Calibri" panose="020F0502020204030204" pitchFamily="34" charset="0"/>
                <a:hlinkClick r:id="rId2"/>
              </a:rPr>
              <a:t>https://www.pik-potsdam.de/en/news/latest-news/38-trillion-dollars-in-damages-each-year-world-economy-already-committed-to-income-reduction-of-19-due-to-climate-change</a:t>
            </a:r>
            <a:r>
              <a:rPr lang="tr-TR" sz="5600" dirty="0">
                <a:solidFill>
                  <a:srgbClr val="202020"/>
                </a:solidFill>
                <a:highlight>
                  <a:srgbClr val="FFFFFF"/>
                </a:highlight>
                <a:latin typeface="Helvetica"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16527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DA1B68-324E-A2B5-7036-3FC54DACD1EE}"/>
              </a:ext>
            </a:extLst>
          </p:cNvPr>
          <p:cNvSpPr>
            <a:spLocks noGrp="1"/>
          </p:cNvSpPr>
          <p:nvPr>
            <p:ph type="title"/>
          </p:nvPr>
        </p:nvSpPr>
        <p:spPr>
          <a:xfrm>
            <a:off x="838200" y="112462"/>
            <a:ext cx="10515600" cy="1325563"/>
          </a:xfrm>
        </p:spPr>
        <p:txBody>
          <a:bodyPr>
            <a:normAutofit/>
          </a:bodyPr>
          <a:lstStyle/>
          <a:p>
            <a:pPr algn="ctr"/>
            <a:r>
              <a:rPr lang="tr-TR" sz="3600" b="1" dirty="0">
                <a:latin typeface="+mn-lt"/>
              </a:rPr>
              <a:t>İklim değişikliği çok geniş bir spektruma </a:t>
            </a:r>
            <a:br>
              <a:rPr lang="tr-TR" sz="3600" b="1" dirty="0">
                <a:latin typeface="+mn-lt"/>
              </a:rPr>
            </a:br>
            <a:r>
              <a:rPr lang="tr-TR" sz="3600" b="1" dirty="0">
                <a:latin typeface="+mn-lt"/>
              </a:rPr>
              <a:t>yayılan bir alan…</a:t>
            </a:r>
            <a:endParaRPr lang="tr-TR" sz="3600" dirty="0">
              <a:latin typeface="+mn-lt"/>
            </a:endParaRPr>
          </a:p>
        </p:txBody>
      </p:sp>
      <p:sp>
        <p:nvSpPr>
          <p:cNvPr id="3" name="İçerik Yer Tutucusu 2">
            <a:extLst>
              <a:ext uri="{FF2B5EF4-FFF2-40B4-BE49-F238E27FC236}">
                <a16:creationId xmlns:a16="http://schemas.microsoft.com/office/drawing/2014/main" id="{CABF77AD-ADA8-0699-6232-F5F18D2095C0}"/>
              </a:ext>
            </a:extLst>
          </p:cNvPr>
          <p:cNvSpPr>
            <a:spLocks noGrp="1"/>
          </p:cNvSpPr>
          <p:nvPr>
            <p:ph idx="1"/>
          </p:nvPr>
        </p:nvSpPr>
        <p:spPr>
          <a:xfrm>
            <a:off x="838200" y="1438025"/>
            <a:ext cx="10748211" cy="5032375"/>
          </a:xfrm>
        </p:spPr>
        <p:txBody>
          <a:bodyPr>
            <a:normAutofit fontScale="25000" lnSpcReduction="20000"/>
          </a:bodyPr>
          <a:lstStyle/>
          <a:p>
            <a:pPr fontAlgn="base">
              <a:lnSpc>
                <a:spcPct val="120000"/>
              </a:lnSpc>
              <a:spcBef>
                <a:spcPts val="0"/>
              </a:spcBef>
            </a:pPr>
            <a:r>
              <a:rPr lang="tr-TR" sz="8800" kern="0" dirty="0">
                <a:solidFill>
                  <a:srgbClr val="222222"/>
                </a:solidFill>
                <a:ea typeface="Times New Roman" panose="02020603050405020304" pitchFamily="18" charset="0"/>
                <a:cs typeface="Calibri" panose="020F0502020204030204" pitchFamily="34" charset="0"/>
              </a:rPr>
              <a:t>Hem </a:t>
            </a:r>
            <a:r>
              <a:rPr lang="tr-TR" sz="8800" b="1" kern="0" dirty="0">
                <a:solidFill>
                  <a:srgbClr val="222222"/>
                </a:solidFill>
                <a:ea typeface="Times New Roman" panose="02020603050405020304" pitchFamily="18" charset="0"/>
                <a:cs typeface="Calibri" panose="020F0502020204030204" pitchFamily="34" charset="0"/>
              </a:rPr>
              <a:t>akut </a:t>
            </a:r>
            <a:r>
              <a:rPr lang="tr-TR" sz="8800" kern="0" dirty="0">
                <a:solidFill>
                  <a:srgbClr val="222222"/>
                </a:solidFill>
                <a:ea typeface="Times New Roman" panose="02020603050405020304" pitchFamily="18" charset="0"/>
                <a:cs typeface="Calibri" panose="020F0502020204030204" pitchFamily="34" charset="0"/>
              </a:rPr>
              <a:t>(kısa ve güçlü) Hem </a:t>
            </a:r>
            <a:r>
              <a:rPr lang="tr-TR" sz="8800" b="1" kern="0" dirty="0">
                <a:solidFill>
                  <a:srgbClr val="222222"/>
                </a:solidFill>
                <a:ea typeface="Times New Roman" panose="02020603050405020304" pitchFamily="18" charset="0"/>
                <a:cs typeface="Calibri" panose="020F0502020204030204" pitchFamily="34" charset="0"/>
              </a:rPr>
              <a:t>kronik</a:t>
            </a:r>
            <a:r>
              <a:rPr lang="tr-TR" sz="8800" kern="0" dirty="0">
                <a:solidFill>
                  <a:srgbClr val="222222"/>
                </a:solidFill>
                <a:ea typeface="Times New Roman" panose="02020603050405020304" pitchFamily="18" charset="0"/>
                <a:cs typeface="Calibri" panose="020F0502020204030204" pitchFamily="34" charset="0"/>
              </a:rPr>
              <a:t> (riskleri süregelen) bir sorundan bahsediyoruz.</a:t>
            </a:r>
          </a:p>
          <a:p>
            <a:pPr fontAlgn="base">
              <a:lnSpc>
                <a:spcPct val="120000"/>
              </a:lnSpc>
              <a:spcBef>
                <a:spcPts val="0"/>
              </a:spcBef>
            </a:pPr>
            <a:r>
              <a:rPr lang="tr-TR" sz="8800" dirty="0">
                <a:cs typeface="Arial" panose="020B0604020202020204" pitchFamily="34" charset="0"/>
              </a:rPr>
              <a:t>Bilim dünyası </a:t>
            </a:r>
            <a:r>
              <a:rPr lang="tr-TR" sz="8800" b="1" dirty="0">
                <a:cs typeface="Arial" panose="020B0604020202020204" pitchFamily="34" charset="0"/>
              </a:rPr>
              <a:t>t</a:t>
            </a:r>
            <a:r>
              <a:rPr lang="tr-TR" sz="8800" b="1" dirty="0"/>
              <a:t>eyakkuz</a:t>
            </a:r>
            <a:r>
              <a:rPr lang="tr-TR" sz="8800" dirty="0"/>
              <a:t>da</a:t>
            </a:r>
            <a:endParaRPr lang="tr-TR" sz="8800" dirty="0">
              <a:cs typeface="Arial" panose="020B0604020202020204" pitchFamily="34" charset="0"/>
            </a:endParaRPr>
          </a:p>
          <a:p>
            <a:pPr>
              <a:lnSpc>
                <a:spcPct val="120000"/>
              </a:lnSpc>
              <a:spcBef>
                <a:spcPts val="0"/>
              </a:spcBef>
            </a:pPr>
            <a:r>
              <a:rPr lang="tr-TR" sz="8800" b="1" kern="0" dirty="0">
                <a:ea typeface="Times New Roman" panose="02020603050405020304" pitchFamily="18" charset="0"/>
                <a:cs typeface="Calibri" panose="020F0502020204030204" pitchFamily="34" charset="0"/>
              </a:rPr>
              <a:t>Çarpan etkileri </a:t>
            </a:r>
            <a:r>
              <a:rPr lang="tr-TR" sz="8800" kern="0" dirty="0">
                <a:solidFill>
                  <a:srgbClr val="222222"/>
                </a:solidFill>
                <a:ea typeface="Times New Roman" panose="02020603050405020304" pitchFamily="18" charset="0"/>
                <a:cs typeface="Calibri" panose="020F0502020204030204" pitchFamily="34" charset="0"/>
              </a:rPr>
              <a:t>var (orman yangınları, açlık, işsizlik, sağlık…)</a:t>
            </a:r>
          </a:p>
          <a:p>
            <a:pPr>
              <a:lnSpc>
                <a:spcPct val="120000"/>
              </a:lnSpc>
              <a:spcBef>
                <a:spcPts val="0"/>
              </a:spcBef>
              <a:buFont typeface="Arial" charset="0"/>
              <a:buChar char="•"/>
              <a:defRPr/>
            </a:pPr>
            <a:r>
              <a:rPr lang="tr-TR" sz="8800" dirty="0"/>
              <a:t>Siyasi iktidarların </a:t>
            </a:r>
            <a:r>
              <a:rPr lang="tr-TR" sz="8800" b="1" dirty="0"/>
              <a:t>egemen kalkınma paradigmalar</a:t>
            </a:r>
            <a:r>
              <a:rPr lang="tr-TR" sz="8800" dirty="0"/>
              <a:t>ını yönlendiriyor, yıkıyorsa </a:t>
            </a:r>
            <a:r>
              <a:rPr lang="tr-TR" sz="8800" b="1" dirty="0"/>
              <a:t>Ekonomi politiğin dönüşümü yaşanıyorsa </a:t>
            </a:r>
            <a:r>
              <a:rPr lang="tr-TR" sz="8800" dirty="0"/>
              <a:t>(Yeni İklim Ekonomisi, Yeşil Ekonomi, </a:t>
            </a:r>
            <a:r>
              <a:rPr lang="tr-TR" sz="8800" b="1" dirty="0"/>
              <a:t>Düşük Karbon Ekonomisi</a:t>
            </a:r>
            <a:r>
              <a:rPr lang="tr-TR" sz="8800" dirty="0"/>
              <a:t>, </a:t>
            </a:r>
            <a:r>
              <a:rPr lang="tr-TR" sz="8800" b="1" dirty="0"/>
              <a:t>“0” Karbon Ekonomisi, İklime dayanıklı Uyum Ekonomisi, </a:t>
            </a:r>
            <a:r>
              <a:rPr lang="tr-TR" sz="8800" dirty="0"/>
              <a:t>Döngüsel Ekonomi…) </a:t>
            </a:r>
          </a:p>
          <a:p>
            <a:pPr>
              <a:lnSpc>
                <a:spcPct val="120000"/>
              </a:lnSpc>
              <a:spcBef>
                <a:spcPts val="0"/>
              </a:spcBef>
              <a:buFont typeface="Arial" charset="0"/>
              <a:buChar char="•"/>
              <a:defRPr/>
            </a:pPr>
            <a:r>
              <a:rPr lang="tr-TR" sz="8800" dirty="0"/>
              <a:t>(düşünce biçimi, dünya görüşü bir perspektif, yeni bir model)</a:t>
            </a:r>
          </a:p>
          <a:p>
            <a:pPr>
              <a:lnSpc>
                <a:spcPct val="120000"/>
              </a:lnSpc>
              <a:spcBef>
                <a:spcPts val="0"/>
              </a:spcBef>
              <a:buFont typeface="Arial" charset="0"/>
              <a:buChar char="•"/>
              <a:defRPr/>
            </a:pPr>
            <a:r>
              <a:rPr lang="tr-TR" sz="8800" b="1" dirty="0">
                <a:cs typeface="Arial" panose="020B0604020202020204" pitchFamily="34" charset="0"/>
              </a:rPr>
              <a:t>Politikacılar</a:t>
            </a:r>
            <a:r>
              <a:rPr lang="tr-TR" sz="8800" dirty="0">
                <a:cs typeface="Arial" panose="020B0604020202020204" pitchFamily="34" charset="0"/>
              </a:rPr>
              <a:t>ı ve </a:t>
            </a:r>
            <a:r>
              <a:rPr lang="tr-TR" sz="8800" b="1" dirty="0">
                <a:cs typeface="Arial" panose="020B0604020202020204" pitchFamily="34" charset="0"/>
              </a:rPr>
              <a:t>uluslararası diplomasi</a:t>
            </a:r>
            <a:r>
              <a:rPr lang="tr-TR" sz="8800" dirty="0">
                <a:cs typeface="Arial" panose="020B0604020202020204" pitchFamily="34" charset="0"/>
              </a:rPr>
              <a:t>yi harekete geçiriyorsa…</a:t>
            </a:r>
          </a:p>
          <a:p>
            <a:pPr>
              <a:lnSpc>
                <a:spcPct val="120000"/>
              </a:lnSpc>
              <a:spcBef>
                <a:spcPts val="0"/>
              </a:spcBef>
              <a:buFont typeface="Arial" charset="0"/>
              <a:buChar char="•"/>
              <a:defRPr/>
            </a:pPr>
            <a:r>
              <a:rPr lang="tr-TR" sz="8800" b="1" dirty="0">
                <a:solidFill>
                  <a:srgbClr val="000000"/>
                </a:solidFill>
                <a:ea typeface="Times New Roman" panose="02020603050405020304" pitchFamily="18" charset="0"/>
              </a:rPr>
              <a:t>K</a:t>
            </a:r>
            <a:r>
              <a:rPr lang="tr-TR" sz="8800" b="1" dirty="0">
                <a:solidFill>
                  <a:srgbClr val="000000"/>
                </a:solidFill>
                <a:effectLst/>
                <a:ea typeface="Times New Roman" panose="02020603050405020304" pitchFamily="18" charset="0"/>
              </a:rPr>
              <a:t>alkınmanın kazanımları</a:t>
            </a:r>
            <a:r>
              <a:rPr lang="tr-TR" sz="8800" dirty="0">
                <a:solidFill>
                  <a:srgbClr val="000000"/>
                </a:solidFill>
                <a:effectLst/>
                <a:ea typeface="Times New Roman" panose="02020603050405020304" pitchFamily="18" charset="0"/>
              </a:rPr>
              <a:t>nı tehdit ediyorsa, yani ülkelerin, toplumun her kesiminin sosyal ve ekonomik refahı için açık bir tehlike oluşturuyorsa…</a:t>
            </a:r>
            <a:r>
              <a:rPr lang="tr-TR" sz="8800" dirty="0"/>
              <a:t>Süregelen </a:t>
            </a:r>
            <a:r>
              <a:rPr lang="tr-TR" sz="8800" b="1" dirty="0"/>
              <a:t>enerji lobileri</a:t>
            </a:r>
            <a:r>
              <a:rPr lang="tr-TR" sz="8800" dirty="0"/>
              <a:t>ni kırıyor, karşıt lobileri hareketlendiriyorsa…</a:t>
            </a:r>
          </a:p>
          <a:p>
            <a:pPr>
              <a:lnSpc>
                <a:spcPct val="120000"/>
              </a:lnSpc>
              <a:spcBef>
                <a:spcPts val="0"/>
              </a:spcBef>
              <a:buFont typeface="Arial" charset="0"/>
              <a:buChar char="•"/>
              <a:defRPr/>
            </a:pPr>
            <a:r>
              <a:rPr lang="tr-TR" sz="8800" b="1" dirty="0"/>
              <a:t>Su güvencesini</a:t>
            </a:r>
            <a:r>
              <a:rPr lang="tr-TR" sz="8800" dirty="0"/>
              <a:t> etkiliyorsa</a:t>
            </a:r>
          </a:p>
          <a:p>
            <a:pPr>
              <a:lnSpc>
                <a:spcPct val="120000"/>
              </a:lnSpc>
              <a:spcBef>
                <a:spcPts val="0"/>
              </a:spcBef>
              <a:buFont typeface="Arial" charset="0"/>
              <a:buChar char="•"/>
              <a:defRPr/>
            </a:pPr>
            <a:r>
              <a:rPr lang="tr-TR" sz="8800" b="1" dirty="0"/>
              <a:t>Gıda</a:t>
            </a:r>
            <a:r>
              <a:rPr lang="tr-TR" sz="8800" dirty="0"/>
              <a:t> fiyatlarını belirliyorsa</a:t>
            </a:r>
          </a:p>
          <a:p>
            <a:pPr>
              <a:lnSpc>
                <a:spcPct val="120000"/>
              </a:lnSpc>
              <a:spcBef>
                <a:spcPts val="0"/>
              </a:spcBef>
              <a:buFont typeface="Arial" charset="0"/>
              <a:buChar char="•"/>
              <a:defRPr/>
            </a:pPr>
            <a:r>
              <a:rPr lang="tr-TR" sz="8800" b="1" dirty="0"/>
              <a:t>Meselenin sınıfsal boyutu var…</a:t>
            </a:r>
            <a:r>
              <a:rPr lang="tr-TR" sz="8800" b="1" dirty="0">
                <a:solidFill>
                  <a:srgbClr val="FF0000"/>
                </a:solidFill>
              </a:rPr>
              <a:t>Toplumsal kesimlerin eylemlerini </a:t>
            </a:r>
            <a:r>
              <a:rPr lang="tr-TR" sz="8800" dirty="0"/>
              <a:t>alevlendiriyorsa…</a:t>
            </a:r>
          </a:p>
          <a:p>
            <a:pPr>
              <a:lnSpc>
                <a:spcPct val="120000"/>
              </a:lnSpc>
              <a:spcBef>
                <a:spcPts val="0"/>
              </a:spcBef>
            </a:pPr>
            <a:r>
              <a:rPr lang="tr-TR" sz="8800" b="1" dirty="0"/>
              <a:t>Siyasi harita</a:t>
            </a:r>
            <a:r>
              <a:rPr lang="tr-TR" sz="8800" dirty="0"/>
              <a:t>da «</a:t>
            </a:r>
            <a:r>
              <a:rPr lang="tr-TR" sz="8800" b="1" dirty="0"/>
              <a:t>iklim krizine karşı </a:t>
            </a:r>
            <a:r>
              <a:rPr lang="tr-TR" sz="8800" b="1" dirty="0">
                <a:solidFill>
                  <a:srgbClr val="FF0000"/>
                </a:solidFill>
              </a:rPr>
              <a:t>eşitlik, sosyal adalet, insan hakkı</a:t>
            </a:r>
            <a:r>
              <a:rPr lang="tr-TR" sz="8800" dirty="0"/>
              <a:t>» aranmaya başlandıysa…</a:t>
            </a:r>
          </a:p>
          <a:p>
            <a:pPr>
              <a:lnSpc>
                <a:spcPct val="110000"/>
              </a:lnSpc>
              <a:spcBef>
                <a:spcPts val="0"/>
              </a:spcBef>
            </a:pPr>
            <a:endParaRPr lang="tr-TR" sz="3600" dirty="0"/>
          </a:p>
          <a:p>
            <a:pPr>
              <a:lnSpc>
                <a:spcPct val="110000"/>
              </a:lnSpc>
              <a:spcBef>
                <a:spcPts val="0"/>
              </a:spcBef>
            </a:pPr>
            <a:endParaRPr lang="tr-TR" sz="3500" dirty="0">
              <a:latin typeface="Arial Nova Light" panose="020B0304020202020204" pitchFamily="34" charset="0"/>
            </a:endParaRPr>
          </a:p>
          <a:p>
            <a:pPr>
              <a:lnSpc>
                <a:spcPct val="110000"/>
              </a:lnSpc>
              <a:spcBef>
                <a:spcPts val="0"/>
              </a:spcBef>
            </a:pPr>
            <a:endParaRPr lang="tr-TR" sz="3500" dirty="0">
              <a:latin typeface="Arial Nova" panose="020B0504020202020204" pitchFamily="34" charset="0"/>
              <a:cs typeface="Arial" panose="020B0604020202020204" pitchFamily="34" charset="0"/>
            </a:endParaRPr>
          </a:p>
          <a:p>
            <a:pPr>
              <a:lnSpc>
                <a:spcPct val="110000"/>
              </a:lnSpc>
              <a:spcBef>
                <a:spcPts val="0"/>
              </a:spcBef>
            </a:pPr>
            <a:endParaRPr lang="tr-TR" sz="2800" dirty="0">
              <a:latin typeface="Arial Nova" panose="020B0504020202020204" pitchFamily="34" charset="0"/>
            </a:endParaRPr>
          </a:p>
          <a:p>
            <a:pPr>
              <a:lnSpc>
                <a:spcPct val="110000"/>
              </a:lnSpc>
              <a:spcBef>
                <a:spcPts val="0"/>
              </a:spcBef>
            </a:pPr>
            <a:endParaRPr lang="tr-TR" b="1" dirty="0">
              <a:latin typeface="Arial Nova" panose="020B0504020202020204" pitchFamily="34" charset="0"/>
              <a:cs typeface="Arial" panose="020B0604020202020204" pitchFamily="34" charset="0"/>
            </a:endParaRPr>
          </a:p>
          <a:p>
            <a:pPr>
              <a:lnSpc>
                <a:spcPct val="110000"/>
              </a:lnSpc>
              <a:spcBef>
                <a:spcPts val="0"/>
              </a:spcBef>
            </a:pPr>
            <a:endParaRPr lang="tr-TR" b="1" dirty="0">
              <a:latin typeface="Arial Nova" panose="020B0504020202020204" pitchFamily="34" charset="0"/>
              <a:cs typeface="Arial" panose="020B0604020202020204" pitchFamily="34" charset="0"/>
            </a:endParaRPr>
          </a:p>
          <a:p>
            <a:pPr marL="0" indent="0">
              <a:buNone/>
            </a:pPr>
            <a:endParaRPr lang="tr-TR" dirty="0"/>
          </a:p>
        </p:txBody>
      </p:sp>
    </p:spTree>
    <p:extLst>
      <p:ext uri="{BB962C8B-B14F-4D97-AF65-F5344CB8AC3E}">
        <p14:creationId xmlns:p14="http://schemas.microsoft.com/office/powerpoint/2010/main" val="109881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B4B50E-D5B5-6B7D-3BBB-7D5EC9C9FECD}"/>
              </a:ext>
            </a:extLst>
          </p:cNvPr>
          <p:cNvSpPr>
            <a:spLocks noGrp="1"/>
          </p:cNvSpPr>
          <p:nvPr>
            <p:ph type="title"/>
          </p:nvPr>
        </p:nvSpPr>
        <p:spPr/>
        <p:txBody>
          <a:bodyPr>
            <a:noAutofit/>
          </a:bodyPr>
          <a:lstStyle/>
          <a:p>
            <a:pPr algn="ctr"/>
            <a:r>
              <a:rPr lang="tr-TR" sz="4000" b="1" dirty="0">
                <a:latin typeface="+mn-lt"/>
              </a:rPr>
              <a:t>Çöküş başladı…</a:t>
            </a:r>
            <a:br>
              <a:rPr lang="tr-TR" sz="4000" dirty="0">
                <a:latin typeface="+mn-lt"/>
              </a:rPr>
            </a:br>
            <a:r>
              <a:rPr lang="tr-TR" sz="3200" dirty="0">
                <a:latin typeface="+mn-lt"/>
              </a:rPr>
              <a:t>Köpek artık havlamıyor, Isırıyor…</a:t>
            </a:r>
            <a:br>
              <a:rPr lang="tr-TR" sz="3200" dirty="0">
                <a:latin typeface="+mn-lt"/>
              </a:rPr>
            </a:br>
            <a:endParaRPr lang="tr-TR" sz="3200" b="1" dirty="0">
              <a:latin typeface="+mn-lt"/>
            </a:endParaRPr>
          </a:p>
        </p:txBody>
      </p:sp>
      <p:sp>
        <p:nvSpPr>
          <p:cNvPr id="3" name="İçerik Yer Tutucusu 2">
            <a:extLst>
              <a:ext uri="{FF2B5EF4-FFF2-40B4-BE49-F238E27FC236}">
                <a16:creationId xmlns:a16="http://schemas.microsoft.com/office/drawing/2014/main" id="{AFE6F3D0-82AE-E73E-6DDD-5A5CA7BAF03A}"/>
              </a:ext>
            </a:extLst>
          </p:cNvPr>
          <p:cNvSpPr>
            <a:spLocks noGrp="1"/>
          </p:cNvSpPr>
          <p:nvPr>
            <p:ph idx="1"/>
          </p:nvPr>
        </p:nvSpPr>
        <p:spPr>
          <a:xfrm>
            <a:off x="838200" y="1594091"/>
            <a:ext cx="10515600" cy="4667250"/>
          </a:xfrm>
        </p:spPr>
        <p:txBody>
          <a:bodyPr>
            <a:normAutofit fontScale="25000" lnSpcReduction="20000"/>
          </a:bodyPr>
          <a:lstStyle/>
          <a:p>
            <a:pPr>
              <a:lnSpc>
                <a:spcPct val="120000"/>
              </a:lnSpc>
              <a:spcBef>
                <a:spcPts val="0"/>
              </a:spcBef>
            </a:pPr>
            <a:r>
              <a:rPr lang="tr-TR" sz="12000" kern="0" dirty="0">
                <a:ea typeface="Times New Roman" panose="02020603050405020304" pitchFamily="18" charset="0"/>
                <a:cs typeface="Times New Roman" panose="02020603050405020304" pitchFamily="18" charset="0"/>
              </a:rPr>
              <a:t>Tabiat </a:t>
            </a:r>
            <a:r>
              <a:rPr lang="tr-TR" sz="12000" kern="0" dirty="0" err="1">
                <a:ea typeface="Times New Roman" panose="02020603050405020304" pitchFamily="18" charset="0"/>
                <a:cs typeface="Times New Roman" panose="02020603050405020304" pitchFamily="18" charset="0"/>
              </a:rPr>
              <a:t>revanşını</a:t>
            </a:r>
            <a:r>
              <a:rPr lang="tr-TR" sz="12000" kern="0" dirty="0">
                <a:ea typeface="Times New Roman" panose="02020603050405020304" pitchFamily="18" charset="0"/>
                <a:cs typeface="Times New Roman" panose="02020603050405020304" pitchFamily="18" charset="0"/>
              </a:rPr>
              <a:t> almaya hızlı başladı…</a:t>
            </a:r>
          </a:p>
          <a:p>
            <a:pPr>
              <a:lnSpc>
                <a:spcPct val="120000"/>
              </a:lnSpc>
              <a:spcBef>
                <a:spcPts val="0"/>
              </a:spcBef>
            </a:pPr>
            <a:r>
              <a:rPr lang="tr-TR" sz="12000" kern="0" dirty="0">
                <a:ea typeface="Times New Roman" panose="02020603050405020304" pitchFamily="18" charset="0"/>
                <a:cs typeface="Times New Roman" panose="02020603050405020304" pitchFamily="18" charset="0"/>
              </a:rPr>
              <a:t>S</a:t>
            </a:r>
            <a:r>
              <a:rPr lang="tr-TR" sz="12000" kern="0" dirty="0">
                <a:effectLst/>
                <a:ea typeface="Times New Roman" panose="02020603050405020304" pitchFamily="18" charset="0"/>
                <a:cs typeface="Times New Roman" panose="02020603050405020304" pitchFamily="18" charset="0"/>
              </a:rPr>
              <a:t>era gazı emisyonlarını azaltmaya yönelik eylemleri ertelemenin bir felakete yol açacağını anlatmaktan dilimizde tüy bitti…</a:t>
            </a:r>
          </a:p>
          <a:p>
            <a:pPr>
              <a:lnSpc>
                <a:spcPct val="120000"/>
              </a:lnSpc>
              <a:spcBef>
                <a:spcPts val="0"/>
              </a:spcBef>
            </a:pPr>
            <a:r>
              <a:rPr lang="tr-TR" sz="12000" dirty="0"/>
              <a:t>Hava 1 derece ısınınca yıllık su tüketimi % 10 artıyor. tarımsal üretimde %10 kayba neden oluyor. </a:t>
            </a:r>
            <a:endParaRPr lang="tr-TR" sz="12000" kern="100" dirty="0">
              <a:effectLst/>
              <a:ea typeface="Calibri" panose="020F0502020204030204" pitchFamily="34" charset="0"/>
              <a:cs typeface="Times New Roman" panose="02020603050405020304" pitchFamily="18" charset="0"/>
            </a:endParaRPr>
          </a:p>
          <a:p>
            <a:pPr>
              <a:lnSpc>
                <a:spcPct val="120000"/>
              </a:lnSpc>
              <a:spcBef>
                <a:spcPts val="0"/>
              </a:spcBef>
            </a:pPr>
            <a:r>
              <a:rPr lang="tr-TR" sz="12000" dirty="0"/>
              <a:t>Dünya genelinde büyük şehirlerde bugün 200 milyon insan iklim afeti riski altında. 2050’de bu rakamın 8 katına çıkması bekleniyor. </a:t>
            </a:r>
          </a:p>
          <a:p>
            <a:pPr>
              <a:lnSpc>
                <a:spcPct val="120000"/>
              </a:lnSpc>
              <a:spcBef>
                <a:spcPts val="0"/>
              </a:spcBef>
            </a:pPr>
            <a:r>
              <a:rPr lang="tr-TR" sz="12000" dirty="0"/>
              <a:t>«Coğrafya kaderdir» Kaderciliğe gideceğimize coğrafyanın doğal kaynaklarının, yenilenebilir enerji kaynaklarının kaderini biz çizsek, günah mı? Günü birlik yaşayalım geleceği Allah bilir!!! </a:t>
            </a:r>
          </a:p>
          <a:p>
            <a:pPr marL="0" indent="0">
              <a:buNone/>
            </a:pPr>
            <a:endParaRPr lang="tr-TR" dirty="0"/>
          </a:p>
        </p:txBody>
      </p:sp>
    </p:spTree>
    <p:extLst>
      <p:ext uri="{BB962C8B-B14F-4D97-AF65-F5344CB8AC3E}">
        <p14:creationId xmlns:p14="http://schemas.microsoft.com/office/powerpoint/2010/main" val="197936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7DFAB5-E565-7063-9488-8DFCBBF01A4B}"/>
              </a:ext>
            </a:extLst>
          </p:cNvPr>
          <p:cNvSpPr>
            <a:spLocks noGrp="1"/>
          </p:cNvSpPr>
          <p:nvPr>
            <p:ph idx="1"/>
          </p:nvPr>
        </p:nvSpPr>
        <p:spPr>
          <a:xfrm>
            <a:off x="4084982" y="1887331"/>
            <a:ext cx="7812529" cy="4351338"/>
          </a:xfrm>
        </p:spPr>
        <p:txBody>
          <a:bodyPr>
            <a:normAutofit fontScale="85000" lnSpcReduction="20000"/>
          </a:bodyPr>
          <a:lstStyle/>
          <a:p>
            <a:pPr algn="ctr">
              <a:lnSpc>
                <a:spcPct val="120000"/>
              </a:lnSpc>
              <a:spcBef>
                <a:spcPts val="0"/>
              </a:spcBef>
              <a:buNone/>
              <a:defRPr/>
            </a:pPr>
            <a:r>
              <a:rPr lang="tr-TR" sz="3200" b="1" dirty="0">
                <a:cs typeface="Arial" panose="020B0604020202020204" pitchFamily="34" charset="0"/>
              </a:rPr>
              <a:t>Azaltım</a:t>
            </a:r>
            <a:r>
              <a:rPr lang="tr-TR" sz="3200" dirty="0">
                <a:cs typeface="Arial" panose="020B0604020202020204" pitchFamily="34" charset="0"/>
              </a:rPr>
              <a:t> (</a:t>
            </a:r>
            <a:r>
              <a:rPr lang="tr-TR" sz="3200" dirty="0" err="1">
                <a:cs typeface="Arial" panose="020B0604020202020204" pitchFamily="34" charset="0"/>
              </a:rPr>
              <a:t>Mitigasyon</a:t>
            </a:r>
            <a:r>
              <a:rPr lang="tr-TR" sz="3200" dirty="0">
                <a:cs typeface="Arial" panose="020B0604020202020204" pitchFamily="34" charset="0"/>
              </a:rPr>
              <a:t>)</a:t>
            </a:r>
          </a:p>
          <a:p>
            <a:pPr algn="ctr">
              <a:lnSpc>
                <a:spcPct val="120000"/>
              </a:lnSpc>
              <a:spcBef>
                <a:spcPts val="0"/>
              </a:spcBef>
              <a:buNone/>
              <a:defRPr/>
            </a:pPr>
            <a:r>
              <a:rPr lang="tr-TR" sz="3200" dirty="0">
                <a:cs typeface="Arial" panose="020B0604020202020204" pitchFamily="34" charset="0"/>
              </a:rPr>
              <a:t>	İklim değişikliğine neden olan insan kaynaklı sera gazlarının kontrol altına alınması, azaltılması ve tutulmasına yönelik önlemler</a:t>
            </a:r>
          </a:p>
          <a:p>
            <a:pPr algn="ctr">
              <a:lnSpc>
                <a:spcPct val="120000"/>
              </a:lnSpc>
              <a:spcBef>
                <a:spcPts val="0"/>
              </a:spcBef>
              <a:buNone/>
              <a:defRPr/>
            </a:pPr>
            <a:endParaRPr lang="tr-TR" sz="3200" b="1" dirty="0">
              <a:cs typeface="Arial" panose="020B0604020202020204" pitchFamily="34" charset="0"/>
            </a:endParaRPr>
          </a:p>
          <a:p>
            <a:pPr algn="ctr">
              <a:lnSpc>
                <a:spcPct val="120000"/>
              </a:lnSpc>
              <a:spcBef>
                <a:spcPts val="0"/>
              </a:spcBef>
              <a:buNone/>
              <a:defRPr/>
            </a:pPr>
            <a:r>
              <a:rPr lang="tr-TR" sz="3200" b="1" dirty="0">
                <a:cs typeface="Arial" panose="020B0604020202020204" pitchFamily="34" charset="0"/>
              </a:rPr>
              <a:t>Uyum </a:t>
            </a:r>
            <a:r>
              <a:rPr lang="tr-TR" sz="3200" dirty="0">
                <a:cs typeface="Arial" panose="020B0604020202020204" pitchFamily="34" charset="0"/>
              </a:rPr>
              <a:t>(Adaptasyon)</a:t>
            </a:r>
          </a:p>
          <a:p>
            <a:pPr algn="ctr">
              <a:lnSpc>
                <a:spcPct val="120000"/>
              </a:lnSpc>
              <a:spcBef>
                <a:spcPts val="0"/>
              </a:spcBef>
              <a:buNone/>
              <a:defRPr/>
            </a:pPr>
            <a:r>
              <a:rPr lang="tr-TR" sz="3200" dirty="0">
                <a:cs typeface="Arial" panose="020B0604020202020204" pitchFamily="34" charset="0"/>
              </a:rPr>
              <a:t>	İklim olaylarının (risklerinin) etkileriyle mücadele etmek, </a:t>
            </a:r>
            <a:r>
              <a:rPr lang="tr-TR" sz="3200" b="1" dirty="0">
                <a:cs typeface="Arial" panose="020B0604020202020204" pitchFamily="34" charset="0"/>
              </a:rPr>
              <a:t>dayanıklı </a:t>
            </a:r>
            <a:r>
              <a:rPr lang="tr-TR" sz="3200" dirty="0">
                <a:cs typeface="Arial" panose="020B0604020202020204" pitchFamily="34" charset="0"/>
              </a:rPr>
              <a:t>olmak, fayda sağlamak ve etkileri yönetebilmek için stratejileri güçlendirmek, geliştirmek ve uygulamak</a:t>
            </a:r>
            <a:endParaRPr lang="tr-TR" sz="3200" dirty="0"/>
          </a:p>
        </p:txBody>
      </p:sp>
      <p:sp>
        <p:nvSpPr>
          <p:cNvPr id="4" name="Başlık 1">
            <a:extLst>
              <a:ext uri="{FF2B5EF4-FFF2-40B4-BE49-F238E27FC236}">
                <a16:creationId xmlns:a16="http://schemas.microsoft.com/office/drawing/2014/main" id="{39FC1B0A-3986-A86F-D3FC-24C5CA98C845}"/>
              </a:ext>
            </a:extLst>
          </p:cNvPr>
          <p:cNvSpPr>
            <a:spLocks noGrp="1"/>
          </p:cNvSpPr>
          <p:nvPr>
            <p:ph type="title"/>
          </p:nvPr>
        </p:nvSpPr>
        <p:spPr>
          <a:xfrm>
            <a:off x="3137453" y="114506"/>
            <a:ext cx="8895521" cy="1675249"/>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lnSpc>
                <a:spcPct val="100000"/>
              </a:lnSpc>
            </a:pPr>
            <a:br>
              <a:rPr lang="tr-TR" b="1" dirty="0">
                <a:solidFill>
                  <a:schemeClr val="tx1"/>
                </a:solidFill>
                <a:latin typeface="+mj-lt"/>
                <a:cs typeface="Arial" panose="020B0604020202020204" pitchFamily="34" charset="0"/>
              </a:rPr>
            </a:br>
            <a:r>
              <a:rPr lang="tr-TR" sz="4000" b="1" dirty="0">
                <a:solidFill>
                  <a:schemeClr val="tx1"/>
                </a:solidFill>
                <a:cs typeface="Arial" panose="020B0604020202020204" pitchFamily="34" charset="0"/>
              </a:rPr>
              <a:t>Politika müdahale alanları  </a:t>
            </a:r>
            <a:br>
              <a:rPr lang="tr-TR" sz="3100" b="1" dirty="0">
                <a:solidFill>
                  <a:schemeClr val="tx1"/>
                </a:solidFill>
                <a:cs typeface="Arial" panose="020B0604020202020204" pitchFamily="34" charset="0"/>
              </a:rPr>
            </a:br>
            <a:r>
              <a:rPr lang="tr-TR" sz="1600" dirty="0">
                <a:solidFill>
                  <a:schemeClr val="tx1"/>
                </a:solidFill>
                <a:cs typeface="Arial" panose="020B0604020202020204" pitchFamily="34" charset="0"/>
              </a:rPr>
              <a:t>K</a:t>
            </a:r>
            <a:r>
              <a:rPr lang="tr-TR" sz="1600" dirty="0">
                <a:solidFill>
                  <a:schemeClr val="tx1"/>
                </a:solidFill>
              </a:rPr>
              <a:t>üresel iklim değişikliğine karşı en temel 2</a:t>
            </a:r>
            <a:r>
              <a:rPr lang="tr-TR" sz="1600" i="1" dirty="0">
                <a:solidFill>
                  <a:schemeClr val="tx1"/>
                </a:solidFill>
              </a:rPr>
              <a:t> </a:t>
            </a:r>
            <a:r>
              <a:rPr lang="tr-TR" sz="1600" dirty="0">
                <a:solidFill>
                  <a:schemeClr val="tx1"/>
                </a:solidFill>
              </a:rPr>
              <a:t>strateji</a:t>
            </a:r>
            <a:br>
              <a:rPr lang="tr-TR" sz="1600" dirty="0">
                <a:solidFill>
                  <a:schemeClr val="tx1"/>
                </a:solidFill>
              </a:rPr>
            </a:br>
            <a:r>
              <a:rPr lang="tr-TR" sz="1600" b="1" dirty="0">
                <a:solidFill>
                  <a:schemeClr val="tx1"/>
                </a:solidFill>
              </a:rPr>
              <a:t>UNFCCC 1992</a:t>
            </a:r>
            <a:br>
              <a:rPr lang="tr-TR" sz="1600" dirty="0">
                <a:solidFill>
                  <a:schemeClr val="tx1"/>
                </a:solidFill>
              </a:rPr>
            </a:br>
            <a:endParaRPr lang="tr-TR" sz="1600" dirty="0">
              <a:solidFill>
                <a:schemeClr val="tx1"/>
              </a:solidFill>
            </a:endParaRPr>
          </a:p>
        </p:txBody>
      </p:sp>
      <p:sp>
        <p:nvSpPr>
          <p:cNvPr id="2" name="Dikdörtgen: Köşeleri Yuvarlatılmış 1">
            <a:extLst>
              <a:ext uri="{FF2B5EF4-FFF2-40B4-BE49-F238E27FC236}">
                <a16:creationId xmlns:a16="http://schemas.microsoft.com/office/drawing/2014/main" id="{949F5732-5310-703C-A053-9BAF62F777FF}"/>
              </a:ext>
            </a:extLst>
          </p:cNvPr>
          <p:cNvSpPr/>
          <p:nvPr/>
        </p:nvSpPr>
        <p:spPr>
          <a:xfrm rot="21128951">
            <a:off x="331303" y="2764560"/>
            <a:ext cx="3906078" cy="18527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altLang="tr-TR" sz="2400" b="1" dirty="0">
                <a:solidFill>
                  <a:schemeClr val="tx1"/>
                </a:solidFill>
                <a:cs typeface="Arial" panose="020B0604020202020204" pitchFamily="34" charset="0"/>
              </a:rPr>
              <a:t>«0» Emisyon Açığı:</a:t>
            </a:r>
          </a:p>
          <a:p>
            <a:pPr algn="ctr"/>
            <a:r>
              <a:rPr lang="tr-TR" altLang="tr-TR" sz="2400" dirty="0" err="1">
                <a:solidFill>
                  <a:schemeClr val="tx1"/>
                </a:solidFill>
                <a:cs typeface="Arial" panose="020B0604020202020204" pitchFamily="34" charset="0"/>
              </a:rPr>
              <a:t>Antropojenik</a:t>
            </a:r>
            <a:r>
              <a:rPr lang="tr-TR" altLang="tr-TR" sz="2400" dirty="0">
                <a:solidFill>
                  <a:schemeClr val="tx1"/>
                </a:solidFill>
                <a:cs typeface="Arial" panose="020B0604020202020204" pitchFamily="34" charset="0"/>
              </a:rPr>
              <a:t> emisyonlar </a:t>
            </a:r>
          </a:p>
          <a:p>
            <a:pPr algn="ctr"/>
            <a:r>
              <a:rPr lang="tr-TR" altLang="tr-TR" sz="2400" dirty="0">
                <a:solidFill>
                  <a:schemeClr val="tx1"/>
                </a:solidFill>
                <a:cs typeface="Arial" panose="020B0604020202020204" pitchFamily="34" charset="0"/>
              </a:rPr>
              <a:t>ve </a:t>
            </a:r>
          </a:p>
          <a:p>
            <a:pPr algn="ctr"/>
            <a:r>
              <a:rPr lang="tr-TR" altLang="tr-TR" sz="2400" dirty="0">
                <a:solidFill>
                  <a:schemeClr val="tx1"/>
                </a:solidFill>
                <a:cs typeface="Arial" panose="020B0604020202020204" pitchFamily="34" charset="0"/>
              </a:rPr>
              <a:t>yutak kapasitesi </a:t>
            </a:r>
          </a:p>
          <a:p>
            <a:pPr algn="ctr"/>
            <a:r>
              <a:rPr lang="tr-TR" altLang="tr-TR" sz="2400" dirty="0">
                <a:solidFill>
                  <a:schemeClr val="tx1"/>
                </a:solidFill>
                <a:cs typeface="Arial" panose="020B0604020202020204" pitchFamily="34" charset="0"/>
              </a:rPr>
              <a:t>arasında denge yaratmak </a:t>
            </a:r>
            <a:endParaRPr lang="tr-TR" altLang="tr-TR" dirty="0">
              <a:solidFill>
                <a:schemeClr val="tx1"/>
              </a:solidFill>
              <a:cs typeface="Arial" panose="020B0604020202020204" pitchFamily="34" charset="0"/>
            </a:endParaRPr>
          </a:p>
        </p:txBody>
      </p:sp>
    </p:spTree>
    <p:extLst>
      <p:ext uri="{BB962C8B-B14F-4D97-AF65-F5344CB8AC3E}">
        <p14:creationId xmlns:p14="http://schemas.microsoft.com/office/powerpoint/2010/main" val="425899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a:extLst>
              <a:ext uri="{FF2B5EF4-FFF2-40B4-BE49-F238E27FC236}">
                <a16:creationId xmlns:a16="http://schemas.microsoft.com/office/drawing/2014/main" id="{CCA3C8EB-7C92-D144-04AF-CD4775C5F510}"/>
              </a:ext>
            </a:extLst>
          </p:cNvPr>
          <p:cNvSpPr>
            <a:spLocks noGrp="1"/>
          </p:cNvSpPr>
          <p:nvPr>
            <p:ph type="title"/>
          </p:nvPr>
        </p:nvSpPr>
        <p:spPr>
          <a:xfrm>
            <a:off x="1952625" y="0"/>
            <a:ext cx="8229600" cy="1143000"/>
          </a:xfrm>
        </p:spPr>
        <p:txBody>
          <a:bodyPr/>
          <a:lstStyle/>
          <a:p>
            <a:pPr algn="ctr" eaLnBrk="1" hangingPunct="1"/>
            <a:r>
              <a:rPr lang="tr-TR" altLang="tr-TR" sz="4000" b="1" dirty="0">
                <a:latin typeface="+mn-lt"/>
                <a:cs typeface="Calibri" panose="020F0502020204030204" pitchFamily="34" charset="0"/>
              </a:rPr>
              <a:t>Tartışma Bitti…</a:t>
            </a:r>
          </a:p>
        </p:txBody>
      </p:sp>
      <p:sp>
        <p:nvSpPr>
          <p:cNvPr id="4099" name="2 İçerik Yer Tutucusu">
            <a:extLst>
              <a:ext uri="{FF2B5EF4-FFF2-40B4-BE49-F238E27FC236}">
                <a16:creationId xmlns:a16="http://schemas.microsoft.com/office/drawing/2014/main" id="{443884F3-AB97-B686-B973-0BD7594DC044}"/>
              </a:ext>
            </a:extLst>
          </p:cNvPr>
          <p:cNvSpPr>
            <a:spLocks noGrp="1"/>
          </p:cNvSpPr>
          <p:nvPr>
            <p:ph idx="1"/>
          </p:nvPr>
        </p:nvSpPr>
        <p:spPr>
          <a:xfrm>
            <a:off x="565484" y="1214438"/>
            <a:ext cx="10960769" cy="4525962"/>
          </a:xfrm>
        </p:spPr>
        <p:txBody>
          <a:bodyPr rtlCol="0">
            <a:normAutofit fontScale="25000" lnSpcReduction="20000"/>
          </a:bodyPr>
          <a:lstStyle/>
          <a:p>
            <a:pPr>
              <a:lnSpc>
                <a:spcPct val="120000"/>
              </a:lnSpc>
              <a:spcBef>
                <a:spcPts val="0"/>
              </a:spcBef>
              <a:defRPr/>
            </a:pPr>
            <a:r>
              <a:rPr lang="tr-TR" sz="17600" dirty="0"/>
              <a:t>Artık bilim çevrelerinde iklim değişikliğinin </a:t>
            </a:r>
            <a:r>
              <a:rPr lang="tr-TR" sz="17600" b="1" dirty="0"/>
              <a:t>inkar</a:t>
            </a:r>
            <a:r>
              <a:rPr lang="tr-TR" sz="17600" dirty="0"/>
              <a:t>ı tartışmaları bitti. </a:t>
            </a:r>
            <a:r>
              <a:rPr lang="tr-TR" sz="17600" b="1" dirty="0"/>
              <a:t>İnsan kaynaklı iklim değişikliği kesin</a:t>
            </a:r>
            <a:r>
              <a:rPr lang="tr-TR" sz="17600" dirty="0"/>
              <a:t>. </a:t>
            </a:r>
          </a:p>
          <a:p>
            <a:pPr>
              <a:lnSpc>
                <a:spcPct val="120000"/>
              </a:lnSpc>
              <a:spcBef>
                <a:spcPts val="0"/>
              </a:spcBef>
              <a:defRPr/>
            </a:pPr>
            <a:r>
              <a:rPr lang="tr-TR" sz="17600" dirty="0"/>
              <a:t>Üstelik bu tartışmalar yerini, sera gazları emisyonlarını azaltmadan öte, </a:t>
            </a:r>
            <a:r>
              <a:rPr lang="tr-TR" sz="17600" b="1" dirty="0"/>
              <a:t>iklim değişikliğinin etkilerine uyum </a:t>
            </a:r>
            <a:r>
              <a:rPr lang="tr-TR" sz="17600" dirty="0"/>
              <a:t>sağlama çabalarına bıraktı.</a:t>
            </a:r>
          </a:p>
          <a:p>
            <a:pPr algn="ctr">
              <a:lnSpc>
                <a:spcPct val="120000"/>
              </a:lnSpc>
              <a:spcBef>
                <a:spcPts val="0"/>
              </a:spcBef>
              <a:buNone/>
              <a:defRPr/>
            </a:pPr>
            <a:r>
              <a:rPr lang="tr-TR" sz="17600" dirty="0">
                <a:solidFill>
                  <a:srgbClr val="FF0000"/>
                </a:solidFill>
              </a:rPr>
              <a:t>	</a:t>
            </a:r>
            <a:endParaRPr lang="tr-TR" sz="17600" b="1" dirty="0">
              <a:solidFill>
                <a:srgbClr val="FF0000"/>
              </a:solidFill>
            </a:endParaRPr>
          </a:p>
          <a:p>
            <a:pPr>
              <a:defRPr/>
            </a:pPr>
            <a:endParaRPr lang="tr-TR" dirty="0">
              <a:solidFill>
                <a:srgbClr val="FF0000"/>
              </a:solidFill>
            </a:endParaRPr>
          </a:p>
        </p:txBody>
      </p:sp>
    </p:spTree>
    <p:extLst>
      <p:ext uri="{BB962C8B-B14F-4D97-AF65-F5344CB8AC3E}">
        <p14:creationId xmlns:p14="http://schemas.microsoft.com/office/powerpoint/2010/main" val="16392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7DFAB5-E565-7063-9488-8DFCBBF01A4B}"/>
              </a:ext>
            </a:extLst>
          </p:cNvPr>
          <p:cNvSpPr>
            <a:spLocks noGrp="1"/>
          </p:cNvSpPr>
          <p:nvPr>
            <p:ph idx="1"/>
          </p:nvPr>
        </p:nvSpPr>
        <p:spPr/>
        <p:txBody>
          <a:bodyPr>
            <a:normAutofit fontScale="77500" lnSpcReduction="20000"/>
          </a:bodyPr>
          <a:lstStyle/>
          <a:p>
            <a:pPr>
              <a:lnSpc>
                <a:spcPct val="110000"/>
              </a:lnSpc>
              <a:spcBef>
                <a:spcPts val="0"/>
              </a:spcBef>
            </a:pPr>
            <a:r>
              <a:rPr lang="tr-TR" sz="3200" dirty="0">
                <a:cs typeface="Arial" panose="020B0604020202020204" pitchFamily="34" charset="0"/>
              </a:rPr>
              <a:t>İklim değişikliğine sebep olan kaynaklar azaltılsa ve hatta hemen simdi kesilse bile atmosferdeki sera gazları, iklim olaylarını değiştirmeye devam edecek</a:t>
            </a:r>
          </a:p>
          <a:p>
            <a:pPr>
              <a:lnSpc>
                <a:spcPct val="110000"/>
              </a:lnSpc>
              <a:spcBef>
                <a:spcPts val="0"/>
              </a:spcBef>
            </a:pPr>
            <a:r>
              <a:rPr lang="tr-TR" altLang="tr-TR" sz="3200" dirty="0">
                <a:ea typeface="ヒラギノ角ゴ Pro W3" pitchFamily="125" charset="-128"/>
                <a:cs typeface="Arial" panose="020B0604020202020204" pitchFamily="34" charset="0"/>
              </a:rPr>
              <a:t>Risk yönetiminde yeri büyük. Uyum ve azaltım çabaları birleştirildiği takdirde risk ölçeği daralacaktır. </a:t>
            </a:r>
          </a:p>
          <a:p>
            <a:pPr>
              <a:lnSpc>
                <a:spcPct val="110000"/>
              </a:lnSpc>
              <a:spcBef>
                <a:spcPts val="0"/>
              </a:spcBef>
            </a:pPr>
            <a:r>
              <a:rPr lang="ja-JP" altLang="tr-TR" sz="3200" dirty="0">
                <a:ea typeface="ヒラギノ角ゴ Pro W3" pitchFamily="125" charset="-128"/>
                <a:cs typeface="Arial" panose="020B0604020202020204" pitchFamily="34" charset="0"/>
              </a:rPr>
              <a:t>“</a:t>
            </a:r>
            <a:r>
              <a:rPr lang="tr-TR" altLang="ja-JP" sz="3200" dirty="0">
                <a:ea typeface="ヒラギノ角ゴ Pro W3" pitchFamily="125" charset="-128"/>
                <a:cs typeface="Arial" panose="020B0604020202020204" pitchFamily="34" charset="0"/>
              </a:rPr>
              <a:t>İklim değişikliğinden kaynaklanan «Kayıp ve Zararlar» dünya gündeminin ön sıralarında artık (20 yıl önce başlayan bir tartışma, 2012</a:t>
            </a:r>
            <a:r>
              <a:rPr lang="ja-JP" altLang="tr-TR" sz="3200" dirty="0">
                <a:ea typeface="ヒラギノ角ゴ Pro W3" pitchFamily="125" charset="-128"/>
                <a:cs typeface="Arial" panose="020B0604020202020204" pitchFamily="34" charset="0"/>
              </a:rPr>
              <a:t>’</a:t>
            </a:r>
            <a:r>
              <a:rPr lang="tr-TR" altLang="ja-JP" sz="3200" dirty="0">
                <a:ea typeface="ヒラギノ角ゴ Pro W3" pitchFamily="125" charset="-128"/>
                <a:cs typeface="Arial" panose="020B0604020202020204" pitchFamily="34" charset="0"/>
              </a:rPr>
              <a:t>den bu yana uluslararası müzakerelere resmen eklendi)</a:t>
            </a:r>
          </a:p>
          <a:p>
            <a:pPr>
              <a:lnSpc>
                <a:spcPct val="110000"/>
              </a:lnSpc>
              <a:spcBef>
                <a:spcPts val="0"/>
              </a:spcBef>
            </a:pPr>
            <a:r>
              <a:rPr lang="tr-TR" sz="3200" dirty="0"/>
              <a:t>Kayıp ve zararlar iklim değişikliğinin yalnızca fiziksel etkileriyle değil nüfus hareketleri, göçler, zorunlu yer değiştirme gibi toplumsal sonuçlarıyla da ilgilidir (Paris A)</a:t>
            </a:r>
            <a:endParaRPr lang="tr-TR" altLang="ja-JP" sz="3200" dirty="0">
              <a:ea typeface="ヒラギノ角ゴ Pro W3" pitchFamily="125" charset="-128"/>
              <a:cs typeface="Arial" panose="020B0604020202020204" pitchFamily="34" charset="0"/>
            </a:endParaRPr>
          </a:p>
          <a:p>
            <a:r>
              <a:rPr lang="tr-TR" sz="3200" dirty="0">
                <a:cs typeface="Arial" panose="020B0604020202020204" pitchFamily="34" charset="0"/>
              </a:rPr>
              <a:t>Etkilere uyumun (sosyal, ekolojik) önlemlerinin ekonomik maliyeti dikkat çekici.</a:t>
            </a:r>
          </a:p>
          <a:p>
            <a:endParaRPr lang="tr-TR" sz="3200" dirty="0">
              <a:latin typeface="+mj-lt"/>
            </a:endParaRPr>
          </a:p>
        </p:txBody>
      </p:sp>
      <p:sp>
        <p:nvSpPr>
          <p:cNvPr id="4" name="Başlık 1">
            <a:extLst>
              <a:ext uri="{FF2B5EF4-FFF2-40B4-BE49-F238E27FC236}">
                <a16:creationId xmlns:a16="http://schemas.microsoft.com/office/drawing/2014/main" id="{39FC1B0A-3986-A86F-D3FC-24C5CA98C845}"/>
              </a:ext>
            </a:extLst>
          </p:cNvPr>
          <p:cNvSpPr>
            <a:spLocks noGrp="1"/>
          </p:cNvSpPr>
          <p:nvPr>
            <p:ph type="title"/>
          </p:nvPr>
        </p:nvSpPr>
        <p:spPr>
          <a:xfrm>
            <a:off x="823292" y="216084"/>
            <a:ext cx="10515600" cy="1325563"/>
          </a:xfrm>
        </p:spPr>
        <p:style>
          <a:lnRef idx="2">
            <a:schemeClr val="accent2"/>
          </a:lnRef>
          <a:fillRef idx="1">
            <a:schemeClr val="lt1"/>
          </a:fillRef>
          <a:effectRef idx="0">
            <a:schemeClr val="accent2"/>
          </a:effectRef>
          <a:fontRef idx="minor">
            <a:schemeClr val="dk1"/>
          </a:fontRef>
        </p:style>
        <p:txBody>
          <a:bodyPr>
            <a:noAutofit/>
          </a:bodyPr>
          <a:lstStyle/>
          <a:p>
            <a:pPr>
              <a:lnSpc>
                <a:spcPct val="100000"/>
              </a:lnSpc>
            </a:pPr>
            <a:br>
              <a:rPr lang="tr-TR" sz="3600" b="1" dirty="0">
                <a:latin typeface="+mj-lt"/>
                <a:cs typeface="Arial" panose="020B0604020202020204" pitchFamily="34" charset="0"/>
              </a:rPr>
            </a:br>
            <a:r>
              <a:rPr lang="tr-TR" sz="4000" b="1" dirty="0">
                <a:cs typeface="Arial" panose="020B0604020202020204" pitchFamily="34" charset="0"/>
              </a:rPr>
              <a:t>Uyum neden öne çıktı…</a:t>
            </a:r>
            <a:br>
              <a:rPr lang="tr-TR" sz="3600" b="1" dirty="0">
                <a:cs typeface="Arial" panose="020B0604020202020204" pitchFamily="34" charset="0"/>
              </a:rPr>
            </a:br>
            <a:endParaRPr lang="tr-TR" sz="5400" b="1" dirty="0"/>
          </a:p>
        </p:txBody>
      </p:sp>
    </p:spTree>
    <p:extLst>
      <p:ext uri="{BB962C8B-B14F-4D97-AF65-F5344CB8AC3E}">
        <p14:creationId xmlns:p14="http://schemas.microsoft.com/office/powerpoint/2010/main" val="262619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7DFAB5-E565-7063-9488-8DFCBBF01A4B}"/>
              </a:ext>
            </a:extLst>
          </p:cNvPr>
          <p:cNvSpPr>
            <a:spLocks noGrp="1"/>
          </p:cNvSpPr>
          <p:nvPr>
            <p:ph idx="1"/>
          </p:nvPr>
        </p:nvSpPr>
        <p:spPr>
          <a:xfrm>
            <a:off x="855474" y="1901815"/>
            <a:ext cx="10483418" cy="3793359"/>
          </a:xfrm>
        </p:spPr>
        <p:txBody>
          <a:bodyPr>
            <a:noAutofit/>
          </a:bodyPr>
          <a:lstStyle/>
          <a:p>
            <a:pPr marL="0" indent="0" algn="ctr">
              <a:lnSpc>
                <a:spcPct val="100000"/>
              </a:lnSpc>
              <a:spcBef>
                <a:spcPts val="0"/>
              </a:spcBef>
              <a:buNone/>
            </a:pPr>
            <a:r>
              <a:rPr lang="tr-TR" sz="3200" b="1" dirty="0">
                <a:ea typeface="Calibri" panose="020F0502020204030204" pitchFamily="34" charset="0"/>
                <a:cs typeface="Times New Roman" panose="02020603050405020304" pitchFamily="18" charset="0"/>
              </a:rPr>
              <a:t>T</a:t>
            </a:r>
            <a:r>
              <a:rPr lang="tr-TR" sz="3200" b="1" dirty="0"/>
              <a:t>ürkiye’de maladaptasyon/uyumsuzluk </a:t>
            </a:r>
          </a:p>
          <a:p>
            <a:pPr marL="0" indent="0" algn="ctr">
              <a:lnSpc>
                <a:spcPct val="100000"/>
              </a:lnSpc>
              <a:spcBef>
                <a:spcPts val="0"/>
              </a:spcBef>
              <a:buNone/>
            </a:pPr>
            <a:r>
              <a:rPr lang="tr-TR" sz="3200" b="1" dirty="0">
                <a:solidFill>
                  <a:srgbClr val="FF0000"/>
                </a:solidFill>
              </a:rPr>
              <a:t>en çok kentlerde </a:t>
            </a:r>
            <a:r>
              <a:rPr lang="tr-TR" sz="3200" b="1" dirty="0"/>
              <a:t>yaşanıyor</a:t>
            </a:r>
            <a:endParaRPr lang="tr-TR" sz="3600" b="1" dirty="0"/>
          </a:p>
          <a:p>
            <a:pPr>
              <a:lnSpc>
                <a:spcPct val="100000"/>
              </a:lnSpc>
              <a:spcBef>
                <a:spcPts val="0"/>
              </a:spcBef>
            </a:pPr>
            <a:r>
              <a:rPr lang="tr-TR" altLang="tr-TR" dirty="0">
                <a:ea typeface="ヒラギノ角ゴ Pro W3" pitchFamily="125" charset="-128"/>
                <a:cs typeface="Arial" panose="020B0604020202020204" pitchFamily="34" charset="0"/>
              </a:rPr>
              <a:t>Bazı durumlarda </a:t>
            </a:r>
            <a:r>
              <a:rPr lang="ja-JP" altLang="tr-TR" dirty="0">
                <a:ea typeface="ヒラギノ角ゴ Pro W3" pitchFamily="125" charset="-128"/>
                <a:cs typeface="Arial" panose="020B0604020202020204" pitchFamily="34" charset="0"/>
              </a:rPr>
              <a:t>“</a:t>
            </a:r>
            <a:r>
              <a:rPr lang="tr-TR" altLang="ja-JP" dirty="0">
                <a:ea typeface="ヒラギノ角ゴ Pro W3" pitchFamily="125" charset="-128"/>
                <a:cs typeface="Arial" panose="020B0604020202020204" pitchFamily="34" charset="0"/>
              </a:rPr>
              <a:t>her zamanki gibi kalkınma</a:t>
            </a:r>
            <a:r>
              <a:rPr lang="ja-JP" altLang="tr-TR" dirty="0">
                <a:ea typeface="ヒラギノ角ゴ Pro W3" pitchFamily="125" charset="-128"/>
                <a:cs typeface="Arial" panose="020B0604020202020204" pitchFamily="34" charset="0"/>
              </a:rPr>
              <a:t>”</a:t>
            </a:r>
            <a:r>
              <a:rPr lang="tr-TR" altLang="ja-JP" dirty="0">
                <a:ea typeface="ヒラギノ角ゴ Pro W3" pitchFamily="125" charset="-128"/>
                <a:cs typeface="Arial" panose="020B0604020202020204" pitchFamily="34" charset="0"/>
              </a:rPr>
              <a:t>, etkilenebilirliği farkında olmadan artırabilir. </a:t>
            </a:r>
          </a:p>
          <a:p>
            <a:pPr>
              <a:lnSpc>
                <a:spcPct val="100000"/>
              </a:lnSpc>
              <a:spcBef>
                <a:spcPts val="0"/>
              </a:spcBef>
            </a:pPr>
            <a:r>
              <a:rPr lang="tr-TR" altLang="ja-JP" dirty="0">
                <a:ea typeface="ヒラギノ角ゴ Pro W3" pitchFamily="125" charset="-128"/>
                <a:cs typeface="Arial" panose="020B0604020202020204" pitchFamily="34" charset="0"/>
              </a:rPr>
              <a:t>Örneğin; sel sigorta programları; tüketicilerin riskleri tamamen üstlenmeleri ve bu nedenle daha fazla riskten kaçınan bir tutum takınmalarını sağlamak yerine, </a:t>
            </a:r>
            <a:r>
              <a:rPr lang="tr-TR" altLang="ja-JP" dirty="0">
                <a:solidFill>
                  <a:srgbClr val="FF0000"/>
                </a:solidFill>
                <a:ea typeface="ヒラギノ角ゴ Pro W3" pitchFamily="125" charset="-128"/>
                <a:cs typeface="Arial" panose="020B0604020202020204" pitchFamily="34" charset="0"/>
              </a:rPr>
              <a:t>sel riskine karşı evleri sigortalayarak, selden etkilenebilir bölgelerde yapılaşmayı teşvik </a:t>
            </a:r>
            <a:r>
              <a:rPr lang="tr-TR" altLang="ja-JP" dirty="0">
                <a:ea typeface="ヒラギノ角ゴ Pro W3" pitchFamily="125" charset="-128"/>
                <a:cs typeface="Arial" panose="020B0604020202020204" pitchFamily="34" charset="0"/>
              </a:rPr>
              <a:t>edebilir.</a:t>
            </a:r>
            <a:endParaRPr lang="tr-TR" altLang="ja-JP" b="1" dirty="0">
              <a:ea typeface="ヒラギノ角ゴ Pro W3" pitchFamily="125" charset="-128"/>
              <a:cs typeface="Arial" panose="020B0604020202020204" pitchFamily="34" charset="0"/>
            </a:endParaRPr>
          </a:p>
          <a:p>
            <a:pPr>
              <a:lnSpc>
                <a:spcPct val="100000"/>
              </a:lnSpc>
              <a:spcBef>
                <a:spcPts val="0"/>
              </a:spcBef>
            </a:pPr>
            <a:r>
              <a:rPr lang="tr-TR" kern="100" dirty="0">
                <a:effectLst/>
                <a:ea typeface="Calibri" panose="020F0502020204030204" pitchFamily="34" charset="0"/>
                <a:cs typeface="Times New Roman" panose="02020603050405020304" pitchFamily="18" charset="0"/>
              </a:rPr>
              <a:t>Birleşik Krallık'taki ev ve işyerlerinden hava durumuyla ilgili sigorta talepleri tüm zamanların en yüksek seviyesine ulaştı (Nisan 2024)</a:t>
            </a:r>
          </a:p>
          <a:p>
            <a:pPr>
              <a:lnSpc>
                <a:spcPct val="100000"/>
              </a:lnSpc>
            </a:pPr>
            <a:endParaRPr lang="tr-TR" sz="500" dirty="0"/>
          </a:p>
        </p:txBody>
      </p:sp>
      <p:sp>
        <p:nvSpPr>
          <p:cNvPr id="4" name="Başlık 1">
            <a:extLst>
              <a:ext uri="{FF2B5EF4-FFF2-40B4-BE49-F238E27FC236}">
                <a16:creationId xmlns:a16="http://schemas.microsoft.com/office/drawing/2014/main" id="{39FC1B0A-3986-A86F-D3FC-24C5CA98C845}"/>
              </a:ext>
            </a:extLst>
          </p:cNvPr>
          <p:cNvSpPr>
            <a:spLocks noGrp="1"/>
          </p:cNvSpPr>
          <p:nvPr>
            <p:ph type="title"/>
          </p:nvPr>
        </p:nvSpPr>
        <p:spPr>
          <a:xfrm>
            <a:off x="823292" y="216084"/>
            <a:ext cx="10515600" cy="1325563"/>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100000"/>
              </a:lnSpc>
            </a:pPr>
            <a:r>
              <a:rPr lang="tr-TR" sz="3600" b="1" dirty="0">
                <a:cs typeface="Arial" panose="020B0604020202020204" pitchFamily="34" charset="0"/>
              </a:rPr>
              <a:t>Uyumsuzluk…Çok dikkat…</a:t>
            </a:r>
            <a:br>
              <a:rPr lang="tr-TR" sz="3600" b="1" dirty="0">
                <a:cs typeface="Arial" panose="020B0604020202020204" pitchFamily="34" charset="0"/>
              </a:rPr>
            </a:br>
            <a:r>
              <a:rPr lang="tr-TR" sz="2400" i="1" dirty="0">
                <a:cs typeface="Arial" panose="020B0604020202020204" pitchFamily="34" charset="0"/>
              </a:rPr>
              <a:t>Kaş yapacağım derken göz çıkarmak, ya da bile bile lades…</a:t>
            </a:r>
            <a:br>
              <a:rPr lang="tr-TR" sz="2400" i="1" dirty="0">
                <a:cs typeface="Arial" panose="020B0604020202020204" pitchFamily="34" charset="0"/>
              </a:rPr>
            </a:br>
            <a:r>
              <a:rPr lang="tr-TR" sz="2400" i="1" dirty="0">
                <a:cs typeface="Arial" panose="020B0604020202020204" pitchFamily="34" charset="0"/>
              </a:rPr>
              <a:t>(kötü uyum, yalancı uyum, kasti uyum)</a:t>
            </a:r>
            <a:endParaRPr lang="tr-TR" sz="3600" b="1" i="1" dirty="0"/>
          </a:p>
        </p:txBody>
      </p:sp>
    </p:spTree>
    <p:extLst>
      <p:ext uri="{BB962C8B-B14F-4D97-AF65-F5344CB8AC3E}">
        <p14:creationId xmlns:p14="http://schemas.microsoft.com/office/powerpoint/2010/main" val="315937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58CFEC-2B5F-4C1B-B2E9-FB6D5782AB82}"/>
              </a:ext>
            </a:extLst>
          </p:cNvPr>
          <p:cNvSpPr>
            <a:spLocks noGrp="1"/>
          </p:cNvSpPr>
          <p:nvPr>
            <p:ph type="title"/>
          </p:nvPr>
        </p:nvSpPr>
        <p:spPr>
          <a:xfrm>
            <a:off x="1896978" y="203658"/>
            <a:ext cx="8229600" cy="1242632"/>
          </a:xfrm>
        </p:spPr>
        <p:txBody>
          <a:bodyPr>
            <a:normAutofit/>
          </a:bodyPr>
          <a:lstStyle/>
          <a:p>
            <a:pPr algn="ctr">
              <a:lnSpc>
                <a:spcPct val="100000"/>
              </a:lnSpc>
            </a:pPr>
            <a:r>
              <a:rPr lang="tr-TR" sz="3600" b="1" dirty="0">
                <a:latin typeface="+mn-lt"/>
                <a:cs typeface="Arial" panose="020B0604020202020204" pitchFamily="34" charset="0"/>
              </a:rPr>
              <a:t>Paris Anlaşması</a:t>
            </a:r>
            <a:br>
              <a:rPr lang="tr-TR" sz="3094" b="1" dirty="0">
                <a:latin typeface="+mn-lt"/>
                <a:cs typeface="Arial" panose="020B0604020202020204" pitchFamily="34" charset="0"/>
              </a:rPr>
            </a:br>
            <a:r>
              <a:rPr lang="tr-TR" sz="3094" i="1" dirty="0">
                <a:latin typeface="+mn-lt"/>
                <a:cs typeface="Arial" panose="020B0604020202020204" pitchFamily="34" charset="0"/>
              </a:rPr>
              <a:t>Yolun sonu görünüyor (Madde 2/a)…</a:t>
            </a:r>
          </a:p>
        </p:txBody>
      </p:sp>
      <p:sp>
        <p:nvSpPr>
          <p:cNvPr id="3" name="İçerik Yer Tutucusu 2">
            <a:extLst>
              <a:ext uri="{FF2B5EF4-FFF2-40B4-BE49-F238E27FC236}">
                <a16:creationId xmlns:a16="http://schemas.microsoft.com/office/drawing/2014/main" id="{AF7A9A2D-06D0-423A-9664-A2D4DC082168}"/>
              </a:ext>
            </a:extLst>
          </p:cNvPr>
          <p:cNvSpPr>
            <a:spLocks noGrp="1"/>
          </p:cNvSpPr>
          <p:nvPr>
            <p:ph idx="1"/>
          </p:nvPr>
        </p:nvSpPr>
        <p:spPr>
          <a:xfrm>
            <a:off x="1981200" y="1631373"/>
            <a:ext cx="8229600" cy="4791457"/>
          </a:xfrm>
        </p:spPr>
        <p:txBody>
          <a:bodyPr>
            <a:normAutofit fontScale="92500"/>
          </a:bodyPr>
          <a:lstStyle/>
          <a:p>
            <a:pPr marL="0" indent="0" algn="ctr">
              <a:lnSpc>
                <a:spcPct val="100000"/>
              </a:lnSpc>
              <a:spcBef>
                <a:spcPct val="0"/>
              </a:spcBef>
              <a:buNone/>
            </a:pPr>
            <a:r>
              <a:rPr lang="tr-TR" altLang="tr-TR" sz="3200" i="1" dirty="0">
                <a:cs typeface="Arial" panose="020B0604020202020204" pitchFamily="34" charset="0"/>
              </a:rPr>
              <a:t>…“Küresel ortalama sıcaklıktaki artışı endüstri öncesi düzeylerin 2</a:t>
            </a:r>
            <a:r>
              <a:rPr lang="tr-TR" altLang="tr-TR" sz="3200" i="1" baseline="30000" dirty="0">
                <a:cs typeface="Arial" panose="020B0604020202020204" pitchFamily="34" charset="0"/>
              </a:rPr>
              <a:t>o</a:t>
            </a:r>
            <a:r>
              <a:rPr lang="tr-TR" altLang="tr-TR" sz="3200" i="1" dirty="0">
                <a:cs typeface="Arial" panose="020B0604020202020204" pitchFamily="34" charset="0"/>
              </a:rPr>
              <a:t>C üstünün çok aşağısında tutarak ve sıcaklık artışını endüstri öncesi düzeylerin 1,5</a:t>
            </a:r>
            <a:r>
              <a:rPr lang="tr-TR" altLang="tr-TR" sz="3200" i="1" baseline="30000" dirty="0">
                <a:cs typeface="Arial" panose="020B0604020202020204" pitchFamily="34" charset="0"/>
              </a:rPr>
              <a:t>o</a:t>
            </a:r>
            <a:r>
              <a:rPr lang="tr-TR" altLang="tr-TR" sz="3200" i="1" dirty="0">
                <a:cs typeface="Arial" panose="020B0604020202020204" pitchFamily="34" charset="0"/>
              </a:rPr>
              <a:t>C üstüyle sınırlamak yönünde çaba göstererek bunların iklim değişikliği risk ve etkilerini önemli ölçüde sınırlayacağını kabul etmek”…</a:t>
            </a:r>
          </a:p>
          <a:p>
            <a:pPr marL="0" indent="0" algn="ctr">
              <a:lnSpc>
                <a:spcPct val="100000"/>
              </a:lnSpc>
              <a:spcBef>
                <a:spcPct val="0"/>
              </a:spcBef>
              <a:buNone/>
            </a:pPr>
            <a:endParaRPr lang="tr-TR" altLang="tr-TR" sz="3200" dirty="0">
              <a:cs typeface="Arial" panose="020B0604020202020204" pitchFamily="34" charset="0"/>
            </a:endParaRPr>
          </a:p>
          <a:p>
            <a:pPr marL="0" indent="0" algn="ctr">
              <a:lnSpc>
                <a:spcPct val="100000"/>
              </a:lnSpc>
              <a:spcBef>
                <a:spcPct val="0"/>
              </a:spcBef>
              <a:buNone/>
            </a:pPr>
            <a:r>
              <a:rPr lang="tr-TR" altLang="tr-TR" sz="3200" dirty="0">
                <a:cs typeface="Arial" panose="020B0604020202020204" pitchFamily="34" charset="0"/>
              </a:rPr>
              <a:t>Paris Anlaşması her ülkeye bir karbon bütçesi tayin etmez, karbon bütçesini ulusal taahhütlerden çıkarmak için bir temel sunar.</a:t>
            </a:r>
          </a:p>
          <a:p>
            <a:endParaRPr lang="tr-TR" dirty="0"/>
          </a:p>
        </p:txBody>
      </p:sp>
    </p:spTree>
    <p:extLst>
      <p:ext uri="{BB962C8B-B14F-4D97-AF65-F5344CB8AC3E}">
        <p14:creationId xmlns:p14="http://schemas.microsoft.com/office/powerpoint/2010/main" val="10041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3">
            <a:extLst>
              <a:ext uri="{FF2B5EF4-FFF2-40B4-BE49-F238E27FC236}">
                <a16:creationId xmlns:a16="http://schemas.microsoft.com/office/drawing/2014/main" id="{197A5C70-C571-6A3B-39A6-6A68237CFE1A}"/>
              </a:ext>
            </a:extLst>
          </p:cNvPr>
          <p:cNvSpPr/>
          <p:nvPr/>
        </p:nvSpPr>
        <p:spPr>
          <a:xfrm>
            <a:off x="7754575" y="393443"/>
            <a:ext cx="3264858" cy="60711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spcBef>
                <a:spcPts val="0"/>
              </a:spcBef>
              <a:buNone/>
              <a:defRPr/>
            </a:pPr>
            <a:endParaRPr lang="tr-TR" i="1" dirty="0"/>
          </a:p>
          <a:p>
            <a:pPr algn="ctr">
              <a:lnSpc>
                <a:spcPct val="100000"/>
              </a:lnSpc>
              <a:spcBef>
                <a:spcPts val="0"/>
              </a:spcBef>
              <a:buNone/>
              <a:defRPr/>
            </a:pPr>
            <a:endParaRPr lang="tr-TR" i="1" dirty="0">
              <a:latin typeface="+mj-lt"/>
            </a:endParaRPr>
          </a:p>
          <a:p>
            <a:pPr algn="ctr">
              <a:lnSpc>
                <a:spcPct val="100000"/>
              </a:lnSpc>
              <a:spcBef>
                <a:spcPts val="0"/>
              </a:spcBef>
              <a:buNone/>
              <a:defRPr/>
            </a:pPr>
            <a:r>
              <a:rPr lang="en-US" i="1" dirty="0">
                <a:solidFill>
                  <a:schemeClr val="tx1"/>
                </a:solidFill>
                <a:latin typeface="+mj-lt"/>
              </a:rPr>
              <a:t>“</a:t>
            </a:r>
            <a:r>
              <a:rPr lang="en-US" i="1" dirty="0" err="1">
                <a:solidFill>
                  <a:schemeClr val="tx1"/>
                </a:solidFill>
                <a:latin typeface="+mj-lt"/>
              </a:rPr>
              <a:t>İklim</a:t>
            </a:r>
            <a:r>
              <a:rPr lang="en-US" i="1" dirty="0">
                <a:solidFill>
                  <a:schemeClr val="tx1"/>
                </a:solidFill>
                <a:latin typeface="+mj-lt"/>
              </a:rPr>
              <a:t> </a:t>
            </a:r>
            <a:r>
              <a:rPr lang="en-US" i="1" dirty="0" err="1">
                <a:solidFill>
                  <a:schemeClr val="tx1"/>
                </a:solidFill>
                <a:latin typeface="+mj-lt"/>
              </a:rPr>
              <a:t>değişikliğinin</a:t>
            </a:r>
            <a:r>
              <a:rPr lang="en-US" i="1" dirty="0">
                <a:solidFill>
                  <a:schemeClr val="tx1"/>
                </a:solidFill>
                <a:latin typeface="+mj-lt"/>
              </a:rPr>
              <a:t> </a:t>
            </a:r>
            <a:r>
              <a:rPr lang="en-US" i="1" dirty="0" err="1">
                <a:solidFill>
                  <a:schemeClr val="tx1"/>
                </a:solidFill>
                <a:latin typeface="+mj-lt"/>
              </a:rPr>
              <a:t>insanlığın</a:t>
            </a:r>
            <a:r>
              <a:rPr lang="en-US" i="1" dirty="0">
                <a:solidFill>
                  <a:schemeClr val="tx1"/>
                </a:solidFill>
                <a:latin typeface="+mj-lt"/>
              </a:rPr>
              <a:t> </a:t>
            </a:r>
            <a:r>
              <a:rPr lang="en-US" i="1" dirty="0" err="1">
                <a:solidFill>
                  <a:schemeClr val="tx1"/>
                </a:solidFill>
                <a:latin typeface="+mj-lt"/>
              </a:rPr>
              <a:t>ortak</a:t>
            </a:r>
            <a:r>
              <a:rPr lang="en-US" i="1" dirty="0">
                <a:solidFill>
                  <a:schemeClr val="tx1"/>
                </a:solidFill>
                <a:latin typeface="+mj-lt"/>
              </a:rPr>
              <a:t> </a:t>
            </a:r>
            <a:r>
              <a:rPr lang="en-US" i="1" dirty="0" err="1">
                <a:solidFill>
                  <a:schemeClr val="tx1"/>
                </a:solidFill>
                <a:latin typeface="+mj-lt"/>
              </a:rPr>
              <a:t>bir</a:t>
            </a:r>
            <a:r>
              <a:rPr lang="en-US" i="1" dirty="0">
                <a:solidFill>
                  <a:schemeClr val="tx1"/>
                </a:solidFill>
                <a:latin typeface="+mj-lt"/>
              </a:rPr>
              <a:t> </a:t>
            </a:r>
            <a:r>
              <a:rPr lang="en-US" i="1" dirty="0" err="1">
                <a:solidFill>
                  <a:schemeClr val="tx1"/>
                </a:solidFill>
                <a:latin typeface="+mj-lt"/>
              </a:rPr>
              <a:t>kaygısı</a:t>
            </a:r>
            <a:r>
              <a:rPr lang="en-US" i="1" dirty="0">
                <a:solidFill>
                  <a:schemeClr val="tx1"/>
                </a:solidFill>
                <a:latin typeface="+mj-lt"/>
              </a:rPr>
              <a:t> </a:t>
            </a:r>
            <a:r>
              <a:rPr lang="en-US" i="1" dirty="0" err="1">
                <a:solidFill>
                  <a:schemeClr val="tx1"/>
                </a:solidFill>
                <a:latin typeface="+mj-lt"/>
              </a:rPr>
              <a:t>olduğunu</a:t>
            </a:r>
            <a:r>
              <a:rPr lang="en-US" i="1" dirty="0">
                <a:solidFill>
                  <a:schemeClr val="tx1"/>
                </a:solidFill>
                <a:latin typeface="+mj-lt"/>
              </a:rPr>
              <a:t> </a:t>
            </a:r>
            <a:r>
              <a:rPr lang="en-US" i="1" dirty="0" err="1">
                <a:solidFill>
                  <a:schemeClr val="tx1"/>
                </a:solidFill>
                <a:latin typeface="+mj-lt"/>
              </a:rPr>
              <a:t>kabul</a:t>
            </a:r>
            <a:r>
              <a:rPr lang="en-US" i="1" dirty="0">
                <a:solidFill>
                  <a:schemeClr val="tx1"/>
                </a:solidFill>
                <a:latin typeface="+mj-lt"/>
              </a:rPr>
              <a:t> </a:t>
            </a:r>
            <a:r>
              <a:rPr lang="en-US" i="1" dirty="0" err="1">
                <a:solidFill>
                  <a:schemeClr val="tx1"/>
                </a:solidFill>
                <a:latin typeface="+mj-lt"/>
              </a:rPr>
              <a:t>ederek</a:t>
            </a:r>
            <a:r>
              <a:rPr lang="en-US" i="1" dirty="0">
                <a:solidFill>
                  <a:schemeClr val="tx1"/>
                </a:solidFill>
                <a:latin typeface="+mj-lt"/>
              </a:rPr>
              <a:t>, </a:t>
            </a:r>
            <a:r>
              <a:rPr lang="en-US" i="1" dirty="0" err="1">
                <a:solidFill>
                  <a:schemeClr val="tx1"/>
                </a:solidFill>
                <a:latin typeface="+mj-lt"/>
              </a:rPr>
              <a:t>Tarafların</a:t>
            </a:r>
            <a:r>
              <a:rPr lang="en-US" i="1" dirty="0">
                <a:solidFill>
                  <a:schemeClr val="tx1"/>
                </a:solidFill>
                <a:latin typeface="+mj-lt"/>
              </a:rPr>
              <a:t> </a:t>
            </a:r>
            <a:r>
              <a:rPr lang="en-US" i="1" dirty="0" err="1">
                <a:solidFill>
                  <a:schemeClr val="tx1"/>
                </a:solidFill>
                <a:latin typeface="+mj-lt"/>
              </a:rPr>
              <a:t>iklim</a:t>
            </a:r>
            <a:r>
              <a:rPr lang="en-US" i="1" dirty="0">
                <a:solidFill>
                  <a:schemeClr val="tx1"/>
                </a:solidFill>
                <a:latin typeface="+mj-lt"/>
              </a:rPr>
              <a:t> </a:t>
            </a:r>
            <a:r>
              <a:rPr lang="en-US" i="1" dirty="0" err="1">
                <a:solidFill>
                  <a:schemeClr val="tx1"/>
                </a:solidFill>
                <a:latin typeface="+mj-lt"/>
              </a:rPr>
              <a:t>değişikliğine</a:t>
            </a:r>
            <a:r>
              <a:rPr lang="en-US" i="1" dirty="0">
                <a:solidFill>
                  <a:schemeClr val="tx1"/>
                </a:solidFill>
                <a:latin typeface="+mj-lt"/>
              </a:rPr>
              <a:t> </a:t>
            </a:r>
            <a:r>
              <a:rPr lang="en-US" i="1" dirty="0" err="1">
                <a:solidFill>
                  <a:schemeClr val="tx1"/>
                </a:solidFill>
                <a:latin typeface="+mj-lt"/>
              </a:rPr>
              <a:t>müdahale</a:t>
            </a:r>
            <a:r>
              <a:rPr lang="en-US" i="1" dirty="0">
                <a:solidFill>
                  <a:schemeClr val="tx1"/>
                </a:solidFill>
                <a:latin typeface="+mj-lt"/>
              </a:rPr>
              <a:t> </a:t>
            </a:r>
            <a:r>
              <a:rPr lang="en-US" i="1" dirty="0" err="1">
                <a:solidFill>
                  <a:schemeClr val="tx1"/>
                </a:solidFill>
                <a:latin typeface="+mj-lt"/>
              </a:rPr>
              <a:t>amaçlı</a:t>
            </a:r>
            <a:r>
              <a:rPr lang="en-US" i="1" dirty="0">
                <a:solidFill>
                  <a:schemeClr val="tx1"/>
                </a:solidFill>
                <a:latin typeface="+mj-lt"/>
              </a:rPr>
              <a:t> </a:t>
            </a:r>
            <a:r>
              <a:rPr lang="en-US" i="1" dirty="0" err="1">
                <a:solidFill>
                  <a:schemeClr val="tx1"/>
                </a:solidFill>
                <a:latin typeface="+mj-lt"/>
              </a:rPr>
              <a:t>eyleme</a:t>
            </a:r>
            <a:r>
              <a:rPr lang="en-US" i="1" dirty="0">
                <a:solidFill>
                  <a:schemeClr val="tx1"/>
                </a:solidFill>
                <a:latin typeface="+mj-lt"/>
              </a:rPr>
              <a:t> </a:t>
            </a:r>
            <a:r>
              <a:rPr lang="en-US" i="1" dirty="0" err="1">
                <a:solidFill>
                  <a:schemeClr val="tx1"/>
                </a:solidFill>
                <a:latin typeface="+mj-lt"/>
              </a:rPr>
              <a:t>geçtiklerinde</a:t>
            </a:r>
            <a:r>
              <a:rPr lang="en-US" i="1" dirty="0">
                <a:solidFill>
                  <a:schemeClr val="tx1"/>
                </a:solidFill>
                <a:latin typeface="+mj-lt"/>
              </a:rPr>
              <a:t> </a:t>
            </a:r>
            <a:r>
              <a:rPr lang="en-US" i="1" dirty="0" err="1">
                <a:solidFill>
                  <a:schemeClr val="tx1"/>
                </a:solidFill>
                <a:latin typeface="+mj-lt"/>
              </a:rPr>
              <a:t>insan</a:t>
            </a:r>
            <a:r>
              <a:rPr lang="en-US" i="1" dirty="0">
                <a:solidFill>
                  <a:schemeClr val="tx1"/>
                </a:solidFill>
                <a:latin typeface="+mj-lt"/>
              </a:rPr>
              <a:t> </a:t>
            </a:r>
            <a:r>
              <a:rPr lang="en-US" i="1" dirty="0" err="1">
                <a:solidFill>
                  <a:schemeClr val="tx1"/>
                </a:solidFill>
                <a:latin typeface="+mj-lt"/>
              </a:rPr>
              <a:t>hakları</a:t>
            </a:r>
            <a:r>
              <a:rPr lang="en-US" i="1" dirty="0">
                <a:solidFill>
                  <a:schemeClr val="tx1"/>
                </a:solidFill>
                <a:latin typeface="+mj-lt"/>
              </a:rPr>
              <a:t>, </a:t>
            </a:r>
            <a:r>
              <a:rPr lang="en-US" i="1" dirty="0" err="1">
                <a:solidFill>
                  <a:schemeClr val="tx1"/>
                </a:solidFill>
                <a:latin typeface="+mj-lt"/>
              </a:rPr>
              <a:t>sağlık</a:t>
            </a:r>
            <a:r>
              <a:rPr lang="en-US" i="1" dirty="0">
                <a:solidFill>
                  <a:schemeClr val="tx1"/>
                </a:solidFill>
                <a:latin typeface="+mj-lt"/>
              </a:rPr>
              <a:t> </a:t>
            </a:r>
            <a:r>
              <a:rPr lang="en-US" i="1" dirty="0" err="1">
                <a:solidFill>
                  <a:schemeClr val="tx1"/>
                </a:solidFill>
                <a:latin typeface="+mj-lt"/>
              </a:rPr>
              <a:t>hakkı</a:t>
            </a:r>
            <a:r>
              <a:rPr lang="en-US" i="1" dirty="0">
                <a:solidFill>
                  <a:schemeClr val="tx1"/>
                </a:solidFill>
                <a:latin typeface="+mj-lt"/>
              </a:rPr>
              <a:t>, </a:t>
            </a:r>
            <a:r>
              <a:rPr lang="en-US" i="1" dirty="0" err="1">
                <a:solidFill>
                  <a:schemeClr val="tx1"/>
                </a:solidFill>
                <a:latin typeface="+mj-lt"/>
              </a:rPr>
              <a:t>yerli</a:t>
            </a:r>
            <a:r>
              <a:rPr lang="en-US" i="1" dirty="0">
                <a:solidFill>
                  <a:schemeClr val="tx1"/>
                </a:solidFill>
                <a:latin typeface="+mj-lt"/>
              </a:rPr>
              <a:t> </a:t>
            </a:r>
            <a:r>
              <a:rPr lang="en-US" i="1" dirty="0" err="1">
                <a:solidFill>
                  <a:schemeClr val="tx1"/>
                </a:solidFill>
                <a:latin typeface="+mj-lt"/>
              </a:rPr>
              <a:t>halkların</a:t>
            </a:r>
            <a:r>
              <a:rPr lang="en-US" i="1" dirty="0">
                <a:solidFill>
                  <a:schemeClr val="tx1"/>
                </a:solidFill>
                <a:latin typeface="+mj-lt"/>
              </a:rPr>
              <a:t>, </a:t>
            </a:r>
            <a:r>
              <a:rPr lang="en-US" i="1" dirty="0" err="1">
                <a:solidFill>
                  <a:schemeClr val="tx1"/>
                </a:solidFill>
                <a:latin typeface="+mj-lt"/>
              </a:rPr>
              <a:t>yerel</a:t>
            </a:r>
            <a:r>
              <a:rPr lang="en-US" i="1" dirty="0">
                <a:solidFill>
                  <a:schemeClr val="tx1"/>
                </a:solidFill>
                <a:latin typeface="+mj-lt"/>
              </a:rPr>
              <a:t> </a:t>
            </a:r>
            <a:r>
              <a:rPr lang="en-US" i="1" dirty="0" err="1">
                <a:solidFill>
                  <a:schemeClr val="tx1"/>
                </a:solidFill>
                <a:latin typeface="+mj-lt"/>
              </a:rPr>
              <a:t>toplulukların</a:t>
            </a:r>
            <a:r>
              <a:rPr lang="en-US" i="1" dirty="0">
                <a:solidFill>
                  <a:schemeClr val="tx1"/>
                </a:solidFill>
                <a:latin typeface="+mj-lt"/>
              </a:rPr>
              <a:t>, </a:t>
            </a:r>
            <a:r>
              <a:rPr lang="en-US" i="1" dirty="0" err="1">
                <a:solidFill>
                  <a:schemeClr val="tx1"/>
                </a:solidFill>
                <a:latin typeface="+mj-lt"/>
              </a:rPr>
              <a:t>gö</a:t>
            </a:r>
            <a:r>
              <a:rPr lang="tr-TR" i="1" dirty="0">
                <a:solidFill>
                  <a:schemeClr val="tx1"/>
                </a:solidFill>
                <a:latin typeface="+mj-lt"/>
              </a:rPr>
              <a:t>ç</a:t>
            </a:r>
            <a:r>
              <a:rPr lang="en-US" i="1" dirty="0" err="1">
                <a:solidFill>
                  <a:schemeClr val="tx1"/>
                </a:solidFill>
                <a:latin typeface="+mj-lt"/>
              </a:rPr>
              <a:t>menlerin</a:t>
            </a:r>
            <a:r>
              <a:rPr lang="en-US" i="1" dirty="0">
                <a:solidFill>
                  <a:schemeClr val="tx1"/>
                </a:solidFill>
                <a:latin typeface="+mj-lt"/>
              </a:rPr>
              <a:t>, </a:t>
            </a:r>
            <a:r>
              <a:rPr lang="en-US" i="1" dirty="0" err="1">
                <a:solidFill>
                  <a:schemeClr val="tx1"/>
                </a:solidFill>
                <a:latin typeface="+mj-lt"/>
              </a:rPr>
              <a:t>çocukların</a:t>
            </a:r>
            <a:r>
              <a:rPr lang="en-US" i="1" dirty="0">
                <a:solidFill>
                  <a:schemeClr val="tx1"/>
                </a:solidFill>
                <a:latin typeface="+mj-lt"/>
              </a:rPr>
              <a:t>, </a:t>
            </a:r>
            <a:r>
              <a:rPr lang="en-US" i="1" dirty="0" err="1">
                <a:solidFill>
                  <a:schemeClr val="tx1"/>
                </a:solidFill>
                <a:latin typeface="+mj-lt"/>
              </a:rPr>
              <a:t>engellilerin</a:t>
            </a:r>
            <a:r>
              <a:rPr lang="en-US" i="1" dirty="0">
                <a:solidFill>
                  <a:schemeClr val="tx1"/>
                </a:solidFill>
                <a:latin typeface="+mj-lt"/>
              </a:rPr>
              <a:t> </a:t>
            </a:r>
            <a:r>
              <a:rPr lang="en-US" i="1" dirty="0" err="1">
                <a:solidFill>
                  <a:schemeClr val="tx1"/>
                </a:solidFill>
                <a:latin typeface="+mj-lt"/>
              </a:rPr>
              <a:t>ve</a:t>
            </a:r>
            <a:r>
              <a:rPr lang="en-US" i="1" dirty="0">
                <a:solidFill>
                  <a:schemeClr val="tx1"/>
                </a:solidFill>
                <a:latin typeface="+mj-lt"/>
              </a:rPr>
              <a:t> </a:t>
            </a:r>
            <a:r>
              <a:rPr lang="en-US" i="1" dirty="0" err="1">
                <a:solidFill>
                  <a:schemeClr val="tx1"/>
                </a:solidFill>
                <a:latin typeface="+mj-lt"/>
              </a:rPr>
              <a:t>hassas</a:t>
            </a:r>
            <a:r>
              <a:rPr lang="en-US" i="1" dirty="0">
                <a:solidFill>
                  <a:schemeClr val="tx1"/>
                </a:solidFill>
                <a:latin typeface="+mj-lt"/>
              </a:rPr>
              <a:t> </a:t>
            </a:r>
            <a:r>
              <a:rPr lang="en-US" i="1" dirty="0" err="1">
                <a:solidFill>
                  <a:schemeClr val="tx1"/>
                </a:solidFill>
                <a:latin typeface="+mj-lt"/>
              </a:rPr>
              <a:t>durumdaki</a:t>
            </a:r>
            <a:r>
              <a:rPr lang="en-US" i="1" dirty="0">
                <a:solidFill>
                  <a:schemeClr val="tx1"/>
                </a:solidFill>
                <a:latin typeface="+mj-lt"/>
              </a:rPr>
              <a:t> </a:t>
            </a:r>
            <a:r>
              <a:rPr lang="en-US" i="1" dirty="0" err="1">
                <a:solidFill>
                  <a:schemeClr val="tx1"/>
                </a:solidFill>
                <a:latin typeface="+mj-lt"/>
              </a:rPr>
              <a:t>kişilerin</a:t>
            </a:r>
            <a:r>
              <a:rPr lang="en-US" i="1" dirty="0">
                <a:solidFill>
                  <a:schemeClr val="tx1"/>
                </a:solidFill>
                <a:latin typeface="+mj-lt"/>
              </a:rPr>
              <a:t> </a:t>
            </a:r>
            <a:r>
              <a:rPr lang="en-US" i="1" dirty="0" err="1">
                <a:solidFill>
                  <a:schemeClr val="tx1"/>
                </a:solidFill>
                <a:latin typeface="+mj-lt"/>
              </a:rPr>
              <a:t>hakları</a:t>
            </a:r>
            <a:r>
              <a:rPr lang="en-US" i="1" dirty="0">
                <a:solidFill>
                  <a:schemeClr val="tx1"/>
                </a:solidFill>
                <a:latin typeface="+mj-lt"/>
              </a:rPr>
              <a:t>, </a:t>
            </a:r>
            <a:r>
              <a:rPr lang="en-US" i="1" dirty="0" err="1">
                <a:solidFill>
                  <a:schemeClr val="tx1"/>
                </a:solidFill>
                <a:latin typeface="+mj-lt"/>
              </a:rPr>
              <a:t>kalkınma</a:t>
            </a:r>
            <a:r>
              <a:rPr lang="en-US" i="1" dirty="0">
                <a:solidFill>
                  <a:schemeClr val="tx1"/>
                </a:solidFill>
                <a:latin typeface="+mj-lt"/>
              </a:rPr>
              <a:t> </a:t>
            </a:r>
            <a:r>
              <a:rPr lang="en-US" i="1" dirty="0" err="1">
                <a:solidFill>
                  <a:schemeClr val="tx1"/>
                </a:solidFill>
                <a:latin typeface="+mj-lt"/>
              </a:rPr>
              <a:t>hakkı</a:t>
            </a:r>
            <a:r>
              <a:rPr lang="en-US" i="1" dirty="0">
                <a:solidFill>
                  <a:schemeClr val="tx1"/>
                </a:solidFill>
                <a:latin typeface="+mj-lt"/>
              </a:rPr>
              <a:t> </a:t>
            </a:r>
            <a:r>
              <a:rPr lang="en-US" i="1" dirty="0" err="1">
                <a:solidFill>
                  <a:schemeClr val="tx1"/>
                </a:solidFill>
                <a:latin typeface="+mj-lt"/>
              </a:rPr>
              <a:t>ve</a:t>
            </a:r>
            <a:r>
              <a:rPr lang="en-US" i="1" dirty="0">
                <a:solidFill>
                  <a:schemeClr val="tx1"/>
                </a:solidFill>
                <a:latin typeface="+mj-lt"/>
              </a:rPr>
              <a:t> </a:t>
            </a:r>
            <a:r>
              <a:rPr lang="en-US" i="1" dirty="0" err="1">
                <a:solidFill>
                  <a:schemeClr val="tx1"/>
                </a:solidFill>
                <a:latin typeface="+mj-lt"/>
              </a:rPr>
              <a:t>ayrıca</a:t>
            </a:r>
            <a:r>
              <a:rPr lang="en-US" i="1" dirty="0">
                <a:solidFill>
                  <a:schemeClr val="tx1"/>
                </a:solidFill>
                <a:latin typeface="+mj-lt"/>
              </a:rPr>
              <a:t> </a:t>
            </a:r>
            <a:r>
              <a:rPr lang="en-US" b="1" i="1" dirty="0" err="1">
                <a:solidFill>
                  <a:srgbClr val="FF0000"/>
                </a:solidFill>
                <a:latin typeface="+mj-lt"/>
              </a:rPr>
              <a:t>cinsiyetler</a:t>
            </a:r>
            <a:r>
              <a:rPr lang="en-US" b="1" i="1" dirty="0">
                <a:solidFill>
                  <a:srgbClr val="FF0000"/>
                </a:solidFill>
                <a:latin typeface="+mj-lt"/>
              </a:rPr>
              <a:t> </a:t>
            </a:r>
            <a:r>
              <a:rPr lang="en-US" b="1" i="1" dirty="0" err="1">
                <a:solidFill>
                  <a:srgbClr val="FF0000"/>
                </a:solidFill>
                <a:latin typeface="+mj-lt"/>
              </a:rPr>
              <a:t>arası</a:t>
            </a:r>
            <a:r>
              <a:rPr lang="en-US" b="1" i="1" dirty="0">
                <a:solidFill>
                  <a:srgbClr val="FF0000"/>
                </a:solidFill>
                <a:latin typeface="+mj-lt"/>
              </a:rPr>
              <a:t> </a:t>
            </a:r>
            <a:r>
              <a:rPr lang="en-US" b="1" i="1" dirty="0" err="1">
                <a:solidFill>
                  <a:srgbClr val="FF0000"/>
                </a:solidFill>
                <a:latin typeface="+mj-lt"/>
              </a:rPr>
              <a:t>eşitlik</a:t>
            </a:r>
            <a:r>
              <a:rPr lang="en-US" b="1" i="1" dirty="0">
                <a:solidFill>
                  <a:srgbClr val="FF0000"/>
                </a:solidFill>
                <a:latin typeface="+mj-lt"/>
              </a:rPr>
              <a:t>, </a:t>
            </a:r>
            <a:r>
              <a:rPr lang="en-US" b="1" i="1" dirty="0" err="1">
                <a:solidFill>
                  <a:srgbClr val="FF0000"/>
                </a:solidFill>
                <a:latin typeface="+mj-lt"/>
              </a:rPr>
              <a:t>kadınların</a:t>
            </a:r>
            <a:r>
              <a:rPr lang="en-US" b="1" i="1" dirty="0">
                <a:solidFill>
                  <a:srgbClr val="FF0000"/>
                </a:solidFill>
                <a:latin typeface="+mj-lt"/>
              </a:rPr>
              <a:t> </a:t>
            </a:r>
            <a:r>
              <a:rPr lang="en-US" b="1" i="1" dirty="0" err="1">
                <a:solidFill>
                  <a:srgbClr val="FF0000"/>
                </a:solidFill>
                <a:latin typeface="+mj-lt"/>
              </a:rPr>
              <a:t>güçlendirilmesi</a:t>
            </a:r>
            <a:r>
              <a:rPr lang="en-US" i="1" dirty="0" err="1">
                <a:solidFill>
                  <a:schemeClr val="tx1"/>
                </a:solidFill>
                <a:latin typeface="+mj-lt"/>
              </a:rPr>
              <a:t>ne</a:t>
            </a:r>
            <a:r>
              <a:rPr lang="en-US" i="1" dirty="0">
                <a:solidFill>
                  <a:schemeClr val="tx1"/>
                </a:solidFill>
                <a:latin typeface="+mj-lt"/>
              </a:rPr>
              <a:t> </a:t>
            </a:r>
            <a:r>
              <a:rPr lang="en-US" i="1" dirty="0" err="1">
                <a:solidFill>
                  <a:schemeClr val="tx1"/>
                </a:solidFill>
                <a:latin typeface="+mj-lt"/>
              </a:rPr>
              <a:t>ve</a:t>
            </a:r>
            <a:r>
              <a:rPr lang="en-US" i="1" dirty="0">
                <a:solidFill>
                  <a:schemeClr val="tx1"/>
                </a:solidFill>
                <a:latin typeface="+mj-lt"/>
              </a:rPr>
              <a:t> </a:t>
            </a:r>
            <a:r>
              <a:rPr lang="en-US" i="1" dirty="0" err="1">
                <a:solidFill>
                  <a:schemeClr val="tx1"/>
                </a:solidFill>
                <a:latin typeface="+mj-lt"/>
              </a:rPr>
              <a:t>kuşaklararası</a:t>
            </a:r>
            <a:r>
              <a:rPr lang="en-US" i="1" dirty="0">
                <a:solidFill>
                  <a:schemeClr val="tx1"/>
                </a:solidFill>
                <a:latin typeface="+mj-lt"/>
              </a:rPr>
              <a:t> </a:t>
            </a:r>
            <a:r>
              <a:rPr lang="en-US" i="1" dirty="0" err="1">
                <a:solidFill>
                  <a:schemeClr val="tx1"/>
                </a:solidFill>
                <a:latin typeface="+mj-lt"/>
              </a:rPr>
              <a:t>adalet</a:t>
            </a:r>
            <a:r>
              <a:rPr lang="en-US" i="1" dirty="0">
                <a:solidFill>
                  <a:schemeClr val="tx1"/>
                </a:solidFill>
                <a:latin typeface="+mj-lt"/>
              </a:rPr>
              <a:t> </a:t>
            </a:r>
            <a:r>
              <a:rPr lang="en-US" i="1" dirty="0" err="1">
                <a:solidFill>
                  <a:schemeClr val="tx1"/>
                </a:solidFill>
                <a:latin typeface="+mj-lt"/>
              </a:rPr>
              <a:t>konularındaki</a:t>
            </a:r>
            <a:r>
              <a:rPr lang="en-US" i="1" dirty="0">
                <a:solidFill>
                  <a:schemeClr val="tx1"/>
                </a:solidFill>
                <a:latin typeface="+mj-lt"/>
              </a:rPr>
              <a:t> </a:t>
            </a:r>
            <a:r>
              <a:rPr lang="en-US" i="1" dirty="0" err="1">
                <a:solidFill>
                  <a:schemeClr val="tx1"/>
                </a:solidFill>
                <a:latin typeface="+mj-lt"/>
              </a:rPr>
              <a:t>yükümlülüklerine</a:t>
            </a:r>
            <a:r>
              <a:rPr lang="en-US" i="1" dirty="0">
                <a:solidFill>
                  <a:schemeClr val="tx1"/>
                </a:solidFill>
                <a:latin typeface="+mj-lt"/>
              </a:rPr>
              <a:t> </a:t>
            </a:r>
            <a:r>
              <a:rPr lang="en-US" i="1" dirty="0" err="1">
                <a:solidFill>
                  <a:schemeClr val="tx1"/>
                </a:solidFill>
                <a:latin typeface="+mj-lt"/>
              </a:rPr>
              <a:t>uygun</a:t>
            </a:r>
            <a:r>
              <a:rPr lang="en-US" i="1" dirty="0">
                <a:solidFill>
                  <a:schemeClr val="tx1"/>
                </a:solidFill>
                <a:latin typeface="+mj-lt"/>
              </a:rPr>
              <a:t> </a:t>
            </a:r>
            <a:r>
              <a:rPr lang="en-US" i="1" dirty="0" err="1">
                <a:solidFill>
                  <a:schemeClr val="tx1"/>
                </a:solidFill>
                <a:latin typeface="+mj-lt"/>
              </a:rPr>
              <a:t>hareket</a:t>
            </a:r>
            <a:r>
              <a:rPr lang="en-US" i="1" dirty="0">
                <a:solidFill>
                  <a:schemeClr val="tx1"/>
                </a:solidFill>
                <a:latin typeface="+mj-lt"/>
              </a:rPr>
              <a:t> </a:t>
            </a:r>
            <a:r>
              <a:rPr lang="en-US" i="1" dirty="0" err="1">
                <a:solidFill>
                  <a:schemeClr val="tx1"/>
                </a:solidFill>
                <a:latin typeface="+mj-lt"/>
              </a:rPr>
              <a:t>etmeli</a:t>
            </a:r>
            <a:r>
              <a:rPr lang="en-US" i="1" dirty="0">
                <a:solidFill>
                  <a:schemeClr val="tx1"/>
                </a:solidFill>
                <a:latin typeface="+mj-lt"/>
              </a:rPr>
              <a:t>, </a:t>
            </a:r>
            <a:r>
              <a:rPr lang="en-US" i="1" dirty="0" err="1">
                <a:solidFill>
                  <a:schemeClr val="tx1"/>
                </a:solidFill>
                <a:latin typeface="+mj-lt"/>
              </a:rPr>
              <a:t>bu</a:t>
            </a:r>
            <a:r>
              <a:rPr lang="en-US" i="1" dirty="0">
                <a:solidFill>
                  <a:schemeClr val="tx1"/>
                </a:solidFill>
                <a:latin typeface="+mj-lt"/>
              </a:rPr>
              <a:t> </a:t>
            </a:r>
            <a:r>
              <a:rPr lang="en-US" i="1" dirty="0" err="1">
                <a:solidFill>
                  <a:schemeClr val="tx1"/>
                </a:solidFill>
                <a:latin typeface="+mj-lt"/>
              </a:rPr>
              <a:t>hususlara</a:t>
            </a:r>
            <a:r>
              <a:rPr lang="en-US" i="1" dirty="0">
                <a:solidFill>
                  <a:schemeClr val="tx1"/>
                </a:solidFill>
                <a:latin typeface="+mj-lt"/>
              </a:rPr>
              <a:t> </a:t>
            </a:r>
            <a:r>
              <a:rPr lang="en-US" i="1" dirty="0" err="1">
                <a:solidFill>
                  <a:schemeClr val="tx1"/>
                </a:solidFill>
                <a:latin typeface="+mj-lt"/>
              </a:rPr>
              <a:t>saygılı</a:t>
            </a:r>
            <a:r>
              <a:rPr lang="en-US" i="1" dirty="0">
                <a:solidFill>
                  <a:schemeClr val="tx1"/>
                </a:solidFill>
                <a:latin typeface="+mj-lt"/>
              </a:rPr>
              <a:t> </a:t>
            </a:r>
            <a:r>
              <a:rPr lang="en-US" i="1" dirty="0" err="1">
                <a:solidFill>
                  <a:schemeClr val="tx1"/>
                </a:solidFill>
                <a:latin typeface="+mj-lt"/>
              </a:rPr>
              <a:t>olmalı</a:t>
            </a:r>
            <a:r>
              <a:rPr lang="en-US" i="1" dirty="0">
                <a:solidFill>
                  <a:schemeClr val="tx1"/>
                </a:solidFill>
                <a:latin typeface="+mj-lt"/>
              </a:rPr>
              <a:t> </a:t>
            </a:r>
            <a:r>
              <a:rPr lang="en-US" i="1" dirty="0" err="1">
                <a:solidFill>
                  <a:schemeClr val="tx1"/>
                </a:solidFill>
                <a:latin typeface="+mj-lt"/>
              </a:rPr>
              <a:t>ve</a:t>
            </a:r>
            <a:r>
              <a:rPr lang="en-US" i="1" dirty="0">
                <a:solidFill>
                  <a:schemeClr val="tx1"/>
                </a:solidFill>
                <a:latin typeface="+mj-lt"/>
              </a:rPr>
              <a:t> </a:t>
            </a:r>
            <a:r>
              <a:rPr lang="en-US" i="1" dirty="0" err="1">
                <a:solidFill>
                  <a:schemeClr val="tx1"/>
                </a:solidFill>
                <a:latin typeface="+mj-lt"/>
              </a:rPr>
              <a:t>onları</a:t>
            </a:r>
            <a:r>
              <a:rPr lang="en-US" i="1" dirty="0">
                <a:solidFill>
                  <a:schemeClr val="tx1"/>
                </a:solidFill>
                <a:latin typeface="+mj-lt"/>
              </a:rPr>
              <a:t> </a:t>
            </a:r>
            <a:r>
              <a:rPr lang="en-US" i="1" dirty="0" err="1">
                <a:solidFill>
                  <a:schemeClr val="tx1"/>
                </a:solidFill>
                <a:latin typeface="+mj-lt"/>
              </a:rPr>
              <a:t>geliştirmelidir</a:t>
            </a:r>
            <a:r>
              <a:rPr lang="en-US" i="1" dirty="0">
                <a:solidFill>
                  <a:schemeClr val="tx1"/>
                </a:solidFill>
                <a:latin typeface="+mj-lt"/>
              </a:rPr>
              <a:t>.”</a:t>
            </a:r>
            <a:r>
              <a:rPr lang="tr-TR" i="1" dirty="0">
                <a:solidFill>
                  <a:schemeClr val="tx1"/>
                </a:solidFill>
                <a:latin typeface="+mj-lt"/>
              </a:rPr>
              <a:t> </a:t>
            </a:r>
          </a:p>
          <a:p>
            <a:pPr algn="ctr">
              <a:lnSpc>
                <a:spcPct val="100000"/>
              </a:lnSpc>
              <a:spcBef>
                <a:spcPts val="0"/>
              </a:spcBef>
              <a:buNone/>
              <a:defRPr/>
            </a:pPr>
            <a:endParaRPr lang="tr-TR" b="1" dirty="0">
              <a:solidFill>
                <a:schemeClr val="tx1"/>
              </a:solidFill>
              <a:latin typeface="+mj-lt"/>
            </a:endParaRPr>
          </a:p>
          <a:p>
            <a:pPr algn="ctr">
              <a:lnSpc>
                <a:spcPct val="100000"/>
              </a:lnSpc>
              <a:spcBef>
                <a:spcPts val="0"/>
              </a:spcBef>
              <a:buNone/>
              <a:defRPr/>
            </a:pPr>
            <a:r>
              <a:rPr lang="tr-TR" sz="1400" b="1" dirty="0">
                <a:solidFill>
                  <a:schemeClr val="tx1"/>
                </a:solidFill>
                <a:latin typeface="+mj-lt"/>
              </a:rPr>
              <a:t>(Paris Anlaşması, Dibace, Kasım 2016)</a:t>
            </a:r>
          </a:p>
          <a:p>
            <a:pPr>
              <a:lnSpc>
                <a:spcPct val="100000"/>
              </a:lnSpc>
              <a:spcBef>
                <a:spcPts val="0"/>
              </a:spcBef>
              <a:defRPr/>
            </a:pPr>
            <a:endParaRPr lang="tr-TR" b="1" dirty="0">
              <a:solidFill>
                <a:schemeClr val="bg1"/>
              </a:solidFill>
            </a:endParaRPr>
          </a:p>
        </p:txBody>
      </p:sp>
      <p:sp>
        <p:nvSpPr>
          <p:cNvPr id="7" name="Metin kutusu 6">
            <a:extLst>
              <a:ext uri="{FF2B5EF4-FFF2-40B4-BE49-F238E27FC236}">
                <a16:creationId xmlns:a16="http://schemas.microsoft.com/office/drawing/2014/main" id="{8CCDDC70-42BC-D8CF-F3FF-E39419FED84F}"/>
              </a:ext>
            </a:extLst>
          </p:cNvPr>
          <p:cNvSpPr txBox="1"/>
          <p:nvPr/>
        </p:nvSpPr>
        <p:spPr>
          <a:xfrm>
            <a:off x="825015" y="705002"/>
            <a:ext cx="6097772" cy="5770811"/>
          </a:xfrm>
          <a:prstGeom prst="rect">
            <a:avLst/>
          </a:prstGeom>
          <a:noFill/>
        </p:spPr>
        <p:txBody>
          <a:bodyPr wrap="square">
            <a:spAutoFit/>
          </a:bodyPr>
          <a:lstStyle/>
          <a:p>
            <a:pPr lvl="0" algn="just">
              <a:spcAft>
                <a:spcPts val="600"/>
              </a:spcAft>
              <a:tabLst>
                <a:tab pos="457200" algn="l"/>
              </a:tabLst>
            </a:pPr>
            <a:r>
              <a:rPr lang="tr-TR" sz="2800" b="1" dirty="0">
                <a:solidFill>
                  <a:srgbClr val="FF0000"/>
                </a:solidFill>
                <a:effectLst/>
                <a:ea typeface="Times New Roman" panose="02020603050405020304" pitchFamily="18" charset="0"/>
                <a:cs typeface="Times New Roman" panose="02020603050405020304" pitchFamily="18" charset="0"/>
              </a:rPr>
              <a:t>Paris Anlaşmasında kadın…</a:t>
            </a:r>
            <a:endParaRPr lang="tr-TR" sz="2800" dirty="0">
              <a:latin typeface="Arial Nova Light" panose="020B030402020202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tabLst>
                <a:tab pos="457200" algn="l"/>
              </a:tabLst>
            </a:pPr>
            <a:r>
              <a:rPr lang="tr-TR" sz="2800" dirty="0">
                <a:effectLst/>
                <a:ea typeface="Times New Roman" panose="02020603050405020304" pitchFamily="18" charset="0"/>
                <a:cs typeface="Times New Roman" panose="02020603050405020304" pitchFamily="18" charset="0"/>
              </a:rPr>
              <a:t>İklim değişikliğinin nedenleri ve sonuçları kadar iklim değişikliği ve etkileriyle mücadele önlemlerini de küresel adalet, insan hakları, toplumsal cinsiyet gerekleri ekseninde ele almayı öneren bu yeni kavrayış Anlaşma’nın başlangıç kısmında kısmen de olsa ifadesini bulmuştur.</a:t>
            </a:r>
            <a:endParaRPr lang="tr-TR" sz="2800" dirty="0">
              <a:effectLst/>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tr-TR" sz="2800" dirty="0">
                <a:effectLst/>
                <a:ea typeface="Times New Roman" panose="02020603050405020304" pitchFamily="18" charset="0"/>
                <a:cs typeface="Times New Roman" panose="02020603050405020304" pitchFamily="18" charset="0"/>
              </a:rPr>
              <a:t>7. </a:t>
            </a:r>
            <a:r>
              <a:rPr lang="tr-TR" sz="2800" dirty="0" err="1">
                <a:effectLst/>
                <a:ea typeface="Times New Roman" panose="02020603050405020304" pitchFamily="18" charset="0"/>
                <a:cs typeface="Times New Roman" panose="02020603050405020304" pitchFamily="18" charset="0"/>
              </a:rPr>
              <a:t>Madde’de</a:t>
            </a:r>
            <a:r>
              <a:rPr lang="tr-TR" sz="2800" dirty="0">
                <a:effectLst/>
                <a:ea typeface="Times New Roman" panose="02020603050405020304" pitchFamily="18" charset="0"/>
                <a:cs typeface="Times New Roman" panose="02020603050405020304" pitchFamily="18" charset="0"/>
              </a:rPr>
              <a:t> uyumun, 11. </a:t>
            </a:r>
            <a:r>
              <a:rPr lang="nb-NO" sz="2800" dirty="0">
                <a:effectLst/>
                <a:ea typeface="Times New Roman" panose="02020603050405020304" pitchFamily="18" charset="0"/>
                <a:cs typeface="Times New Roman" panose="02020603050405020304" pitchFamily="18" charset="0"/>
              </a:rPr>
              <a:t>Madde’de de kapasite geliştirmenin toplumsal</a:t>
            </a:r>
            <a:r>
              <a:rPr lang="tr-TR" sz="2800" dirty="0">
                <a:effectLst/>
                <a:ea typeface="Times New Roman" panose="02020603050405020304" pitchFamily="18" charset="0"/>
                <a:cs typeface="Times New Roman" panose="02020603050405020304" pitchFamily="18" charset="0"/>
              </a:rPr>
              <a:t> cinsiyete duyarlı olması gerektiği hükme bağlanmıştır.</a:t>
            </a:r>
            <a:endParaRPr lang="tr-TR" sz="1800" dirty="0">
              <a:effectLst/>
              <a:ea typeface="Times New Roman" panose="02020603050405020304" pitchFamily="18" charset="0"/>
            </a:endParaRPr>
          </a:p>
        </p:txBody>
      </p:sp>
    </p:spTree>
    <p:extLst>
      <p:ext uri="{BB962C8B-B14F-4D97-AF65-F5344CB8AC3E}">
        <p14:creationId xmlns:p14="http://schemas.microsoft.com/office/powerpoint/2010/main" val="26338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058D7-242E-E841-AB5A-6D31C251B495}"/>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163DA8BB-2CD5-D59A-83C7-812A04CF1C98}"/>
              </a:ext>
            </a:extLst>
          </p:cNvPr>
          <p:cNvSpPr>
            <a:spLocks noGrp="1"/>
          </p:cNvSpPr>
          <p:nvPr>
            <p:ph idx="1"/>
          </p:nvPr>
        </p:nvSpPr>
        <p:spPr/>
        <p:txBody>
          <a:bodyPr>
            <a:normAutofit/>
          </a:bodyPr>
          <a:lstStyle/>
          <a:p>
            <a:pPr marL="0" indent="0" algn="r">
              <a:buNone/>
            </a:pPr>
            <a:endParaRPr lang="tr-TR" sz="8000" b="1" dirty="0"/>
          </a:p>
          <a:p>
            <a:pPr marL="0" indent="0" algn="r">
              <a:buNone/>
            </a:pPr>
            <a:r>
              <a:rPr lang="tr-TR" sz="6600" b="1" dirty="0">
                <a:solidFill>
                  <a:srgbClr val="FF0000"/>
                </a:solidFill>
              </a:rPr>
              <a:t>İKLİM EYLEMİ</a:t>
            </a:r>
          </a:p>
        </p:txBody>
      </p:sp>
    </p:spTree>
    <p:extLst>
      <p:ext uri="{BB962C8B-B14F-4D97-AF65-F5344CB8AC3E}">
        <p14:creationId xmlns:p14="http://schemas.microsoft.com/office/powerpoint/2010/main" val="197399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152C53-A20E-4950-A205-60B4D25FD26E}"/>
              </a:ext>
            </a:extLst>
          </p:cNvPr>
          <p:cNvSpPr>
            <a:spLocks noGrp="1"/>
          </p:cNvSpPr>
          <p:nvPr>
            <p:ph type="title"/>
          </p:nvPr>
        </p:nvSpPr>
        <p:spPr>
          <a:xfrm>
            <a:off x="746202" y="141285"/>
            <a:ext cx="10515600" cy="1325563"/>
          </a:xfrm>
        </p:spPr>
        <p:txBody>
          <a:bodyPr>
            <a:normAutofit fontScale="90000"/>
          </a:bodyPr>
          <a:lstStyle/>
          <a:p>
            <a:r>
              <a:rPr lang="tr-TR" b="1" dirty="0">
                <a:latin typeface="+mn-lt"/>
              </a:rPr>
              <a:t>Paris Anlaşması’nın özü</a:t>
            </a:r>
            <a:br>
              <a:rPr lang="tr-TR" sz="4800" dirty="0">
                <a:solidFill>
                  <a:srgbClr val="0070C0"/>
                </a:solidFill>
              </a:rPr>
            </a:br>
            <a:endParaRPr lang="tr-TR" sz="4800" dirty="0">
              <a:solidFill>
                <a:srgbClr val="0070C0"/>
              </a:solidFill>
            </a:endParaRPr>
          </a:p>
        </p:txBody>
      </p:sp>
      <p:sp>
        <p:nvSpPr>
          <p:cNvPr id="4" name="İçerik Yer Tutucusu 3">
            <a:extLst>
              <a:ext uri="{FF2B5EF4-FFF2-40B4-BE49-F238E27FC236}">
                <a16:creationId xmlns:a16="http://schemas.microsoft.com/office/drawing/2014/main" id="{4FDB1829-2490-4F11-894D-D4957EB7FAC1}"/>
              </a:ext>
            </a:extLst>
          </p:cNvPr>
          <p:cNvSpPr>
            <a:spLocks noGrp="1"/>
          </p:cNvSpPr>
          <p:nvPr>
            <p:ph sz="half" idx="2"/>
          </p:nvPr>
        </p:nvSpPr>
        <p:spPr>
          <a:xfrm>
            <a:off x="405063" y="880334"/>
            <a:ext cx="5887453" cy="5836381"/>
          </a:xfrm>
        </p:spPr>
        <p:txBody>
          <a:bodyPr>
            <a:normAutofit fontScale="92500" lnSpcReduction="10000"/>
          </a:bodyPr>
          <a:lstStyle/>
          <a:p>
            <a:pPr>
              <a:lnSpc>
                <a:spcPct val="120000"/>
              </a:lnSpc>
              <a:spcBef>
                <a:spcPct val="0"/>
              </a:spcBef>
              <a:buFont typeface="Arial" charset="0"/>
              <a:buChar char="•"/>
              <a:defRPr/>
            </a:pPr>
            <a:r>
              <a:rPr lang="tr-TR" sz="2400" b="1" dirty="0"/>
              <a:t>Karbonsuzlaşma</a:t>
            </a:r>
            <a:r>
              <a:rPr lang="tr-TR" sz="2400" dirty="0"/>
              <a:t> kaçınılmaz, düşük emisyonla kalkın  </a:t>
            </a:r>
          </a:p>
          <a:p>
            <a:pPr>
              <a:lnSpc>
                <a:spcPct val="120000"/>
              </a:lnSpc>
              <a:spcBef>
                <a:spcPct val="0"/>
              </a:spcBef>
              <a:buFont typeface="Arial" charset="0"/>
              <a:buChar char="•"/>
              <a:defRPr/>
            </a:pPr>
            <a:r>
              <a:rPr lang="tr-TR" sz="2400" b="1" dirty="0"/>
              <a:t>İklim değişikliğine karşı dirençli ol, </a:t>
            </a:r>
            <a:r>
              <a:rPr lang="tr-TR" sz="2400" dirty="0"/>
              <a:t>etkilere </a:t>
            </a:r>
            <a:r>
              <a:rPr lang="tr-TR" sz="2400" b="1" dirty="0"/>
              <a:t>uyum</a:t>
            </a:r>
            <a:r>
              <a:rPr lang="tr-TR" sz="2400" dirty="0"/>
              <a:t> politikalarının dayanılmaz ağırlığı</a:t>
            </a:r>
          </a:p>
          <a:p>
            <a:pPr>
              <a:lnSpc>
                <a:spcPct val="120000"/>
              </a:lnSpc>
              <a:spcBef>
                <a:spcPct val="0"/>
              </a:spcBef>
              <a:buFont typeface="Arial" charset="0"/>
              <a:buChar char="•"/>
              <a:defRPr/>
            </a:pPr>
            <a:r>
              <a:rPr lang="tr-TR" sz="2400" dirty="0"/>
              <a:t>İklim </a:t>
            </a:r>
            <a:r>
              <a:rPr lang="tr-TR" sz="2400" b="1" dirty="0"/>
              <a:t>finansman</a:t>
            </a:r>
            <a:r>
              <a:rPr lang="tr-TR" sz="2400" dirty="0"/>
              <a:t>ı akışlarını buna uygun hale getir </a:t>
            </a:r>
          </a:p>
          <a:p>
            <a:pPr>
              <a:lnSpc>
                <a:spcPct val="120000"/>
              </a:lnSpc>
              <a:spcBef>
                <a:spcPct val="0"/>
              </a:spcBef>
              <a:buFont typeface="Arial" charset="0"/>
              <a:buChar char="•"/>
              <a:defRPr/>
            </a:pPr>
            <a:r>
              <a:rPr lang="tr-TR" sz="2400" b="1" dirty="0">
                <a:solidFill>
                  <a:srgbClr val="0070C0"/>
                </a:solidFill>
              </a:rPr>
              <a:t>Herkes Güverteye</a:t>
            </a:r>
            <a:r>
              <a:rPr lang="tr-TR" sz="2400" dirty="0"/>
              <a:t>…</a:t>
            </a:r>
            <a:r>
              <a:rPr lang="tr-TR" altLang="tr-TR" sz="2400" dirty="0"/>
              <a:t> Paris Anlaşmasında güçlü bir </a:t>
            </a:r>
            <a:r>
              <a:rPr lang="tr-TR" altLang="tr-TR" sz="2400" b="1" dirty="0"/>
              <a:t>kolektif eylem</a:t>
            </a:r>
            <a:r>
              <a:rPr lang="tr-TR" altLang="tr-TR" sz="2400" dirty="0"/>
              <a:t>e çağırı var. Anlaşma, “düzenleyici” (</a:t>
            </a:r>
            <a:r>
              <a:rPr lang="en-US" altLang="tr-TR" sz="2400" dirty="0"/>
              <a:t>regulatory</a:t>
            </a:r>
            <a:r>
              <a:rPr lang="tr-TR" altLang="tr-TR" sz="2400" dirty="0"/>
              <a:t>) modelden “katalitik ve kolaylaştırıcı” (</a:t>
            </a:r>
            <a:r>
              <a:rPr lang="en-US" altLang="tr-TR" sz="2400" dirty="0"/>
              <a:t>catalytic and facilitative</a:t>
            </a:r>
            <a:r>
              <a:rPr lang="tr-TR" altLang="tr-TR" sz="2400" dirty="0"/>
              <a:t>) modele kaydı. Bu kaymanın anahtar unsuru, hükümetlerarası rejimin iklim eylemlerini </a:t>
            </a:r>
            <a:r>
              <a:rPr lang="tr-TR" altLang="tr-TR" sz="2400" dirty="0">
                <a:solidFill>
                  <a:srgbClr val="FF0000"/>
                </a:solidFill>
              </a:rPr>
              <a:t>alt-uluslar </a:t>
            </a:r>
            <a:r>
              <a:rPr lang="tr-TR" altLang="tr-TR" sz="2400" dirty="0"/>
              <a:t>ve devlet dışı aktörler ile kucaklaması oldu. </a:t>
            </a:r>
          </a:p>
          <a:p>
            <a:pPr>
              <a:lnSpc>
                <a:spcPct val="120000"/>
              </a:lnSpc>
              <a:spcBef>
                <a:spcPct val="0"/>
              </a:spcBef>
              <a:buFont typeface="Arial" charset="0"/>
              <a:buChar char="•"/>
              <a:defRPr/>
            </a:pPr>
            <a:r>
              <a:rPr lang="tr-TR" altLang="tr-TR" sz="2400" u="sng" dirty="0"/>
              <a:t>Toplumun etkilenebilirliği </a:t>
            </a:r>
            <a:r>
              <a:rPr lang="tr-TR" altLang="tr-TR" sz="2400" dirty="0"/>
              <a:t>çok önemli</a:t>
            </a:r>
            <a:endParaRPr lang="tr-TR" sz="2400" dirty="0"/>
          </a:p>
          <a:p>
            <a:pPr marL="0" indent="0">
              <a:lnSpc>
                <a:spcPct val="120000"/>
              </a:lnSpc>
              <a:buNone/>
            </a:pPr>
            <a:endParaRPr lang="tr-TR" sz="2400" dirty="0"/>
          </a:p>
        </p:txBody>
      </p:sp>
      <p:sp>
        <p:nvSpPr>
          <p:cNvPr id="3" name="Oval 2">
            <a:extLst>
              <a:ext uri="{FF2B5EF4-FFF2-40B4-BE49-F238E27FC236}">
                <a16:creationId xmlns:a16="http://schemas.microsoft.com/office/drawing/2014/main" id="{EB7896E4-FF9B-ACB0-44DE-1765696DEB58}"/>
              </a:ext>
            </a:extLst>
          </p:cNvPr>
          <p:cNvSpPr/>
          <p:nvPr/>
        </p:nvSpPr>
        <p:spPr>
          <a:xfrm>
            <a:off x="6485021" y="1263317"/>
            <a:ext cx="5402179" cy="510139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spcBef>
                <a:spcPts val="0"/>
              </a:spcBef>
            </a:pPr>
            <a:r>
              <a:rPr lang="tr-TR" sz="2000" b="1" dirty="0">
                <a:latin typeface="+mj-lt"/>
                <a:cs typeface="Arial" panose="020B0604020202020204" pitchFamily="34" charset="0"/>
              </a:rPr>
              <a:t>«İklim afetlerinin topluma yansıyan maliyetlerini minimize etmek edecek yeni yönetsel mekanizmalara olan ihtiyaç var.</a:t>
            </a:r>
          </a:p>
          <a:p>
            <a:pPr algn="ctr">
              <a:spcBef>
                <a:spcPts val="0"/>
              </a:spcBef>
            </a:pPr>
            <a:r>
              <a:rPr lang="tr-TR" sz="2000" b="1" dirty="0">
                <a:latin typeface="+mj-lt"/>
                <a:cs typeface="Arial" panose="020B0604020202020204" pitchFamily="34" charset="0"/>
              </a:rPr>
              <a:t>İklim değişikliğinin neden olduğu/olacağı sosyal ve ekonomik adaletsizliklere karşı, risk altında olan grupların güçlendirilmesi</a:t>
            </a:r>
          </a:p>
          <a:p>
            <a:pPr algn="ctr">
              <a:spcBef>
                <a:spcPts val="0"/>
              </a:spcBef>
            </a:pPr>
            <a:r>
              <a:rPr lang="tr-TR" sz="2000" b="1" dirty="0">
                <a:latin typeface="+mj-lt"/>
                <a:cs typeface="Arial" panose="020B0604020202020204" pitchFamily="34" charset="0"/>
              </a:rPr>
              <a:t>Toplumun tüm katmanlarının sürece dahil olmasını sağlayacak kapsayıcı politikanın izlenmesi «</a:t>
            </a:r>
          </a:p>
          <a:p>
            <a:pPr algn="ctr">
              <a:spcBef>
                <a:spcPts val="0"/>
              </a:spcBef>
            </a:pPr>
            <a:r>
              <a:rPr lang="tr-TR" sz="2000" b="1" dirty="0">
                <a:latin typeface="+mj-lt"/>
                <a:cs typeface="Arial" panose="020B0604020202020204" pitchFamily="34" charset="0"/>
              </a:rPr>
              <a:t>(Paris A; Madde 7)</a:t>
            </a:r>
          </a:p>
        </p:txBody>
      </p:sp>
    </p:spTree>
    <p:extLst>
      <p:ext uri="{BB962C8B-B14F-4D97-AF65-F5344CB8AC3E}">
        <p14:creationId xmlns:p14="http://schemas.microsoft.com/office/powerpoint/2010/main" val="19007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DBE34E-C744-F360-6242-661CED9A78DF}"/>
              </a:ext>
            </a:extLst>
          </p:cNvPr>
          <p:cNvSpPr>
            <a:spLocks noGrp="1"/>
          </p:cNvSpPr>
          <p:nvPr>
            <p:ph type="title"/>
          </p:nvPr>
        </p:nvSpPr>
        <p:spPr>
          <a:xfrm>
            <a:off x="204580" y="132192"/>
            <a:ext cx="11662741" cy="1242632"/>
          </a:xfrm>
        </p:spPr>
        <p:txBody>
          <a:bodyPr>
            <a:normAutofit fontScale="90000"/>
          </a:bodyPr>
          <a:lstStyle/>
          <a:p>
            <a:pPr algn="ctr"/>
            <a:br>
              <a:rPr lang="tr-TR" sz="2800" b="1" dirty="0">
                <a:latin typeface="+mn-lt"/>
              </a:rPr>
            </a:br>
            <a:r>
              <a:rPr lang="tr-TR" b="1" dirty="0">
                <a:latin typeface="+mn-lt"/>
              </a:rPr>
              <a:t>Yaklaşımlar, prensipler, kavramlar, tanımlar</a:t>
            </a:r>
            <a:br>
              <a:rPr lang="tr-TR" sz="3100" b="1" dirty="0">
                <a:latin typeface="+mn-lt"/>
              </a:rPr>
            </a:br>
            <a:r>
              <a:rPr lang="tr-TR" sz="3100" i="1" dirty="0">
                <a:latin typeface="+mn-lt"/>
              </a:rPr>
              <a:t>Ekolojiden, Ekonomiden, Toplumdan…</a:t>
            </a:r>
            <a:endParaRPr lang="tr-TR" sz="2800" dirty="0">
              <a:latin typeface="+mn-lt"/>
            </a:endParaRPr>
          </a:p>
        </p:txBody>
      </p:sp>
      <p:sp>
        <p:nvSpPr>
          <p:cNvPr id="3" name="İçerik Yer Tutucusu 2">
            <a:extLst>
              <a:ext uri="{FF2B5EF4-FFF2-40B4-BE49-F238E27FC236}">
                <a16:creationId xmlns:a16="http://schemas.microsoft.com/office/drawing/2014/main" id="{2455D3BF-A761-B7B2-D3A3-048136F4596C}"/>
              </a:ext>
            </a:extLst>
          </p:cNvPr>
          <p:cNvSpPr>
            <a:spLocks noGrp="1"/>
          </p:cNvSpPr>
          <p:nvPr>
            <p:ph sz="half" idx="1"/>
          </p:nvPr>
        </p:nvSpPr>
        <p:spPr>
          <a:xfrm>
            <a:off x="201679" y="2010138"/>
            <a:ext cx="5834271" cy="4351338"/>
          </a:xfrm>
        </p:spPr>
        <p:txBody>
          <a:bodyPr>
            <a:noAutofit/>
          </a:bodyPr>
          <a:lstStyle/>
          <a:p>
            <a:pPr>
              <a:lnSpc>
                <a:spcPct val="100000"/>
              </a:lnSpc>
              <a:spcBef>
                <a:spcPts val="0"/>
              </a:spcBef>
            </a:pPr>
            <a:r>
              <a:rPr lang="tr-TR" sz="2000" dirty="0"/>
              <a:t>Sıfır Emisyon Açığı </a:t>
            </a:r>
          </a:p>
          <a:p>
            <a:pPr>
              <a:lnSpc>
                <a:spcPct val="100000"/>
              </a:lnSpc>
              <a:spcBef>
                <a:spcPts val="0"/>
              </a:spcBef>
            </a:pPr>
            <a:r>
              <a:rPr lang="tr-TR" sz="2000" dirty="0"/>
              <a:t>Düşük/Sıfır Karbon (Karbon Nötr)</a:t>
            </a:r>
          </a:p>
          <a:p>
            <a:pPr>
              <a:lnSpc>
                <a:spcPct val="100000"/>
              </a:lnSpc>
              <a:spcBef>
                <a:spcPts val="0"/>
              </a:spcBef>
            </a:pPr>
            <a:r>
              <a:rPr lang="tr-TR" sz="2000" dirty="0"/>
              <a:t>Sera Etkisi</a:t>
            </a:r>
          </a:p>
          <a:p>
            <a:pPr>
              <a:lnSpc>
                <a:spcPct val="100000"/>
              </a:lnSpc>
              <a:spcBef>
                <a:spcPts val="0"/>
              </a:spcBef>
            </a:pPr>
            <a:r>
              <a:rPr lang="tr-TR" sz="2000" dirty="0"/>
              <a:t>Azaltım-Uyum Sinerjisi (</a:t>
            </a:r>
            <a:r>
              <a:rPr lang="tr-TR" sz="2000" dirty="0">
                <a:ea typeface="Calibri" panose="020F0502020204030204" pitchFamily="34" charset="0"/>
                <a:cs typeface="Calibri Light" panose="020F0302020204030204" pitchFamily="34" charset="0"/>
              </a:rPr>
              <a:t>İklim Eylemi Eş-zararlar/ Eş-faydaları - </a:t>
            </a:r>
            <a:r>
              <a:rPr lang="tr-TR" altLang="tr-TR" sz="2000" dirty="0"/>
              <a:t>Kuraklık sadece tarım sektörünü etkilemez, su kıtlığı enerji üretimini vurur)</a:t>
            </a:r>
          </a:p>
          <a:p>
            <a:pPr>
              <a:lnSpc>
                <a:spcPct val="100000"/>
              </a:lnSpc>
              <a:spcBef>
                <a:spcPts val="0"/>
              </a:spcBef>
            </a:pPr>
            <a:r>
              <a:rPr lang="tr-TR" sz="2000" dirty="0"/>
              <a:t>Paydaş konsültasyonu (</a:t>
            </a:r>
            <a:r>
              <a:rPr lang="tr-TR" sz="2000" dirty="0" err="1"/>
              <a:t>co-production</a:t>
            </a:r>
            <a:r>
              <a:rPr lang="tr-TR" sz="2000" dirty="0"/>
              <a:t>) ve güç birliği (Ağlar, ortaklıklar) </a:t>
            </a:r>
          </a:p>
          <a:p>
            <a:pPr>
              <a:lnSpc>
                <a:spcPct val="100000"/>
              </a:lnSpc>
              <a:spcBef>
                <a:spcPts val="0"/>
              </a:spcBef>
            </a:pPr>
            <a:r>
              <a:rPr lang="tr-TR" sz="2000" dirty="0"/>
              <a:t>Çeşitlilik, kapsayıcılık (sermaye sahiplerinin oluşturdukları STK’lar…</a:t>
            </a:r>
          </a:p>
          <a:p>
            <a:pPr>
              <a:lnSpc>
                <a:spcPct val="100000"/>
              </a:lnSpc>
              <a:spcBef>
                <a:spcPts val="0"/>
              </a:spcBef>
            </a:pPr>
            <a:r>
              <a:rPr lang="tr-TR" sz="2000" dirty="0"/>
              <a:t>Afet Risk Yönetimi (Afet Risk Yönetiminde Özel Sektör </a:t>
            </a:r>
            <a:r>
              <a:rPr lang="tr-TR" sz="2000" dirty="0" err="1"/>
              <a:t>İnovasyon</a:t>
            </a:r>
            <a:r>
              <a:rPr lang="tr-TR" sz="2000" dirty="0"/>
              <a:t> ve Teknolojileri )</a:t>
            </a:r>
          </a:p>
          <a:p>
            <a:pPr marL="0" indent="0">
              <a:spcBef>
                <a:spcPts val="0"/>
              </a:spcBef>
              <a:buNone/>
            </a:pPr>
            <a:endParaRPr lang="tr-TR" sz="2000" dirty="0"/>
          </a:p>
        </p:txBody>
      </p:sp>
      <p:sp>
        <p:nvSpPr>
          <p:cNvPr id="4" name="İçerik Yer Tutucusu 3">
            <a:extLst>
              <a:ext uri="{FF2B5EF4-FFF2-40B4-BE49-F238E27FC236}">
                <a16:creationId xmlns:a16="http://schemas.microsoft.com/office/drawing/2014/main" id="{39A223EC-22E1-DB93-D1B6-4036BAA6809C}"/>
              </a:ext>
            </a:extLst>
          </p:cNvPr>
          <p:cNvSpPr>
            <a:spLocks noGrp="1"/>
          </p:cNvSpPr>
          <p:nvPr>
            <p:ph sz="half" idx="2"/>
          </p:nvPr>
        </p:nvSpPr>
        <p:spPr>
          <a:xfrm>
            <a:off x="6153151" y="2010138"/>
            <a:ext cx="5546034" cy="4715670"/>
          </a:xfrm>
        </p:spPr>
        <p:txBody>
          <a:bodyPr>
            <a:normAutofit fontScale="25000" lnSpcReduction="20000"/>
          </a:bodyPr>
          <a:lstStyle/>
          <a:p>
            <a:pPr>
              <a:lnSpc>
                <a:spcPct val="120000"/>
              </a:lnSpc>
              <a:spcBef>
                <a:spcPts val="0"/>
              </a:spcBef>
            </a:pPr>
            <a:r>
              <a:rPr lang="tr-TR" sz="8000" dirty="0"/>
              <a:t>Dönüşümsel uyum: Topluma yakınlık/Geleneksel kadim bilgilerle yerele dair </a:t>
            </a:r>
            <a:r>
              <a:rPr lang="tr-TR" sz="8000" dirty="0" err="1"/>
              <a:t>sosyo</a:t>
            </a:r>
            <a:r>
              <a:rPr lang="tr-TR" sz="8000" dirty="0"/>
              <a:t>-ekonomik </a:t>
            </a:r>
            <a:r>
              <a:rPr lang="tr-TR" sz="8000" dirty="0" err="1"/>
              <a:t>sosyo</a:t>
            </a:r>
            <a:r>
              <a:rPr lang="tr-TR" sz="8000" dirty="0"/>
              <a:t>-ekolojik uygulamaları su yüzüne çıkarmak. </a:t>
            </a:r>
          </a:p>
          <a:p>
            <a:pPr>
              <a:lnSpc>
                <a:spcPct val="120000"/>
              </a:lnSpc>
              <a:spcBef>
                <a:spcPts val="0"/>
              </a:spcBef>
            </a:pPr>
            <a:r>
              <a:rPr lang="tr-TR" sz="8000" dirty="0"/>
              <a:t>Kayıp-Zarar </a:t>
            </a:r>
          </a:p>
          <a:p>
            <a:pPr>
              <a:lnSpc>
                <a:spcPct val="120000"/>
              </a:lnSpc>
              <a:spcBef>
                <a:spcPts val="0"/>
              </a:spcBef>
            </a:pPr>
            <a:r>
              <a:rPr lang="tr-TR" sz="8000" dirty="0"/>
              <a:t>Ekolojik </a:t>
            </a:r>
            <a:r>
              <a:rPr lang="tr-TR" sz="8000" dirty="0" err="1"/>
              <a:t>Ayakizi</a:t>
            </a:r>
            <a:r>
              <a:rPr lang="tr-TR" sz="8000" dirty="0"/>
              <a:t> (Su, </a:t>
            </a:r>
            <a:r>
              <a:rPr lang="tr-TR" sz="8000" b="1" dirty="0"/>
              <a:t>Karbon</a:t>
            </a:r>
            <a:r>
              <a:rPr lang="tr-TR" sz="8000" dirty="0"/>
              <a:t>, Toprak…)</a:t>
            </a:r>
          </a:p>
          <a:p>
            <a:pPr>
              <a:lnSpc>
                <a:spcPct val="120000"/>
              </a:lnSpc>
              <a:spcBef>
                <a:spcPts val="0"/>
              </a:spcBef>
            </a:pPr>
            <a:r>
              <a:rPr lang="tr-TR" sz="8000" dirty="0"/>
              <a:t>Doğa tabanlı çözümler</a:t>
            </a:r>
          </a:p>
          <a:p>
            <a:pPr>
              <a:lnSpc>
                <a:spcPct val="120000"/>
              </a:lnSpc>
              <a:spcBef>
                <a:spcPts val="0"/>
              </a:spcBef>
            </a:pPr>
            <a:r>
              <a:rPr lang="tr-TR" sz="8000" dirty="0"/>
              <a:t>Ekosistem hizmetleri</a:t>
            </a:r>
          </a:p>
          <a:p>
            <a:pPr>
              <a:lnSpc>
                <a:spcPct val="120000"/>
              </a:lnSpc>
              <a:spcBef>
                <a:spcPts val="0"/>
              </a:spcBef>
            </a:pPr>
            <a:r>
              <a:rPr lang="tr-TR" sz="8000" dirty="0"/>
              <a:t>Maladaptasyon</a:t>
            </a:r>
          </a:p>
          <a:p>
            <a:pPr>
              <a:lnSpc>
                <a:spcPct val="120000"/>
              </a:lnSpc>
              <a:spcBef>
                <a:spcPts val="0"/>
              </a:spcBef>
            </a:pPr>
            <a:r>
              <a:rPr lang="tr-TR" sz="8000" dirty="0" err="1"/>
              <a:t>Malmitigasyon</a:t>
            </a:r>
            <a:endParaRPr lang="tr-TR" sz="8000" dirty="0"/>
          </a:p>
          <a:p>
            <a:pPr>
              <a:lnSpc>
                <a:spcPct val="120000"/>
              </a:lnSpc>
              <a:spcBef>
                <a:spcPts val="0"/>
              </a:spcBef>
            </a:pPr>
            <a:r>
              <a:rPr lang="tr-TR" sz="8000" dirty="0"/>
              <a:t>İklim Adaleti (eşitlik, hakkaniyet)</a:t>
            </a:r>
          </a:p>
          <a:p>
            <a:pPr>
              <a:lnSpc>
                <a:spcPct val="120000"/>
              </a:lnSpc>
              <a:spcBef>
                <a:spcPts val="0"/>
              </a:spcBef>
            </a:pPr>
            <a:r>
              <a:rPr lang="tr-TR" sz="8000" dirty="0"/>
              <a:t>Adil Dönüşüm (adli geçiş, adil uyum)</a:t>
            </a:r>
          </a:p>
          <a:p>
            <a:pPr>
              <a:lnSpc>
                <a:spcPct val="120000"/>
              </a:lnSpc>
              <a:spcBef>
                <a:spcPts val="0"/>
              </a:spcBef>
            </a:pPr>
            <a:r>
              <a:rPr lang="tr-TR" sz="8000" dirty="0"/>
              <a:t>Yeşil Kalkınma «Devrimi»  (Yeşil enerji, Yeşil Kriminoloji/kurumsal suçlar…)</a:t>
            </a:r>
          </a:p>
          <a:p>
            <a:pPr>
              <a:lnSpc>
                <a:spcPct val="100000"/>
              </a:lnSpc>
              <a:spcBef>
                <a:spcPts val="0"/>
              </a:spcBef>
            </a:pPr>
            <a:endParaRPr lang="tr-TR" sz="5000" dirty="0"/>
          </a:p>
          <a:p>
            <a:pPr marL="0" indent="0">
              <a:spcBef>
                <a:spcPts val="0"/>
              </a:spcBef>
              <a:buNone/>
            </a:pPr>
            <a:endParaRPr lang="tr-TR" sz="1336" dirty="0"/>
          </a:p>
        </p:txBody>
      </p:sp>
    </p:spTree>
    <p:extLst>
      <p:ext uri="{BB962C8B-B14F-4D97-AF65-F5344CB8AC3E}">
        <p14:creationId xmlns:p14="http://schemas.microsoft.com/office/powerpoint/2010/main" val="396389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9F0F5A-55F6-4EE1-A653-F224505A4089}"/>
              </a:ext>
            </a:extLst>
          </p:cNvPr>
          <p:cNvSpPr>
            <a:spLocks noGrp="1"/>
          </p:cNvSpPr>
          <p:nvPr>
            <p:ph type="title"/>
          </p:nvPr>
        </p:nvSpPr>
        <p:spPr>
          <a:xfrm>
            <a:off x="394252" y="-292608"/>
            <a:ext cx="11598965" cy="2077278"/>
          </a:xfrm>
        </p:spPr>
        <p:txBody>
          <a:bodyPr>
            <a:noAutofit/>
          </a:bodyPr>
          <a:lstStyle/>
          <a:p>
            <a:r>
              <a:rPr lang="tr-TR" sz="3600" b="1" dirty="0">
                <a:latin typeface="+mn-lt"/>
              </a:rPr>
              <a:t>İklim Okuryazarlığı</a:t>
            </a:r>
            <a:br>
              <a:rPr lang="tr-TR" sz="3094" b="1" dirty="0">
                <a:solidFill>
                  <a:schemeClr val="accent1">
                    <a:lumMod val="50000"/>
                  </a:schemeClr>
                </a:solidFill>
              </a:rPr>
            </a:br>
            <a:endParaRPr lang="tr-TR" sz="3094" b="1" dirty="0">
              <a:solidFill>
                <a:srgbClr val="FF0000"/>
              </a:solidFill>
            </a:endParaRPr>
          </a:p>
        </p:txBody>
      </p:sp>
      <p:sp>
        <p:nvSpPr>
          <p:cNvPr id="3" name="İçerik Yer Tutucusu 2">
            <a:extLst>
              <a:ext uri="{FF2B5EF4-FFF2-40B4-BE49-F238E27FC236}">
                <a16:creationId xmlns:a16="http://schemas.microsoft.com/office/drawing/2014/main" id="{69002FE3-43F7-452B-B870-F82C11677400}"/>
              </a:ext>
            </a:extLst>
          </p:cNvPr>
          <p:cNvSpPr>
            <a:spLocks noGrp="1"/>
          </p:cNvSpPr>
          <p:nvPr>
            <p:ph idx="1"/>
          </p:nvPr>
        </p:nvSpPr>
        <p:spPr>
          <a:xfrm>
            <a:off x="394252" y="925888"/>
            <a:ext cx="5389328" cy="5294460"/>
          </a:xfrm>
        </p:spPr>
        <p:txBody>
          <a:bodyPr>
            <a:normAutofit fontScale="25000" lnSpcReduction="20000"/>
          </a:bodyPr>
          <a:lstStyle/>
          <a:p>
            <a:pPr>
              <a:lnSpc>
                <a:spcPct val="120000"/>
              </a:lnSpc>
              <a:spcBef>
                <a:spcPts val="0"/>
              </a:spcBef>
            </a:pPr>
            <a:r>
              <a:rPr lang="tr-TR" sz="11200" dirty="0"/>
              <a:t>İklim mücadelesinin temel ilkelerini ve müdahale alanlarını özümseyen</a:t>
            </a:r>
          </a:p>
          <a:p>
            <a:pPr>
              <a:lnSpc>
                <a:spcPct val="120000"/>
              </a:lnSpc>
              <a:spcBef>
                <a:spcPts val="0"/>
              </a:spcBef>
            </a:pPr>
            <a:r>
              <a:rPr lang="tr-TR" sz="11200" dirty="0"/>
              <a:t>Tüm canlıların (insan türü dahil) bekasına destek olacak tutum ve davranışları gelişmiş olan. </a:t>
            </a:r>
          </a:p>
          <a:p>
            <a:pPr>
              <a:lnSpc>
                <a:spcPct val="120000"/>
              </a:lnSpc>
              <a:spcBef>
                <a:spcPts val="0"/>
              </a:spcBef>
            </a:pPr>
            <a:r>
              <a:rPr lang="tr-TR" sz="11200" dirty="0"/>
              <a:t>İklim değişikliği hakkında bilimsel ve güvenilir bilgiye dayalı olarak bilinçli kararlar alabilen</a:t>
            </a:r>
          </a:p>
          <a:p>
            <a:pPr>
              <a:lnSpc>
                <a:spcPct val="120000"/>
              </a:lnSpc>
              <a:spcBef>
                <a:spcPts val="0"/>
              </a:spcBef>
            </a:pPr>
            <a:endParaRPr lang="tr-TR" sz="11200" dirty="0"/>
          </a:p>
          <a:p>
            <a:pPr marL="0" indent="0">
              <a:spcBef>
                <a:spcPts val="0"/>
              </a:spcBef>
              <a:buNone/>
            </a:pPr>
            <a:r>
              <a:rPr lang="tr-TR" sz="3000" dirty="0"/>
              <a:t> </a:t>
            </a:r>
          </a:p>
          <a:p>
            <a:pPr marL="0" indent="0">
              <a:spcBef>
                <a:spcPts val="0"/>
              </a:spcBef>
              <a:buNone/>
            </a:pPr>
            <a:r>
              <a:rPr lang="tr-TR" sz="3000" dirty="0"/>
              <a:t>	</a:t>
            </a:r>
            <a:endParaRPr lang="tr-TR" dirty="0"/>
          </a:p>
        </p:txBody>
      </p:sp>
      <p:sp>
        <p:nvSpPr>
          <p:cNvPr id="4" name="Oval 3">
            <a:extLst>
              <a:ext uri="{FF2B5EF4-FFF2-40B4-BE49-F238E27FC236}">
                <a16:creationId xmlns:a16="http://schemas.microsoft.com/office/drawing/2014/main" id="{EE80F230-B15F-B7F5-470B-41CE7E57F9FF}"/>
              </a:ext>
            </a:extLst>
          </p:cNvPr>
          <p:cNvSpPr/>
          <p:nvPr/>
        </p:nvSpPr>
        <p:spPr>
          <a:xfrm>
            <a:off x="6193734" y="746031"/>
            <a:ext cx="5307495" cy="39259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b="1" dirty="0">
                <a:solidFill>
                  <a:schemeClr val="tx1"/>
                </a:solidFill>
              </a:rPr>
              <a:t>Işık hızıyla iklim değişikliği meselesini öğrenmeler…</a:t>
            </a:r>
            <a:br>
              <a:rPr lang="tr-TR" sz="2400" b="1" dirty="0">
                <a:solidFill>
                  <a:schemeClr val="tx1"/>
                </a:solidFill>
              </a:rPr>
            </a:br>
            <a:r>
              <a:rPr lang="tr-TR" sz="2400" b="1" dirty="0">
                <a:solidFill>
                  <a:schemeClr val="tx1"/>
                </a:solidFill>
              </a:rPr>
              <a:t>Hazmedilmeyen Bilgiler…</a:t>
            </a:r>
            <a:br>
              <a:rPr lang="tr-TR" sz="2400" b="1" dirty="0">
                <a:solidFill>
                  <a:schemeClr val="tx1"/>
                </a:solidFill>
              </a:rPr>
            </a:br>
            <a:r>
              <a:rPr lang="tr-TR" sz="2400" b="1" dirty="0">
                <a:solidFill>
                  <a:schemeClr val="tx1"/>
                </a:solidFill>
              </a:rPr>
              <a:t>Herkes İklim Bilir Oldu!, SK Bilir Oldu! </a:t>
            </a:r>
            <a:br>
              <a:rPr lang="tr-TR" sz="2400" b="1" dirty="0">
                <a:solidFill>
                  <a:schemeClr val="tx1"/>
                </a:solidFill>
              </a:rPr>
            </a:br>
            <a:r>
              <a:rPr lang="tr-TR" sz="2400" b="1" dirty="0">
                <a:solidFill>
                  <a:schemeClr val="tx1"/>
                </a:solidFill>
              </a:rPr>
              <a:t>Limonu Alıp İklim Krizini Çözmeye Koşmalar…</a:t>
            </a:r>
            <a:br>
              <a:rPr lang="tr-TR" sz="2400" b="1" dirty="0">
                <a:solidFill>
                  <a:schemeClr val="tx1"/>
                </a:solidFill>
              </a:rPr>
            </a:br>
            <a:r>
              <a:rPr lang="tr-TR" sz="2400" b="1" dirty="0" err="1">
                <a:solidFill>
                  <a:schemeClr val="tx1"/>
                </a:solidFill>
              </a:rPr>
              <a:t>Bi</a:t>
            </a:r>
            <a:r>
              <a:rPr lang="tr-TR" sz="2400" b="1" dirty="0">
                <a:solidFill>
                  <a:schemeClr val="tx1"/>
                </a:solidFill>
              </a:rPr>
              <a:t> Sakin….</a:t>
            </a:r>
            <a:r>
              <a:rPr lang="tr-TR" sz="2400" b="1" dirty="0">
                <a:solidFill>
                  <a:schemeClr val="tx1"/>
                </a:solidFill>
                <a:sym typeface="Wingdings" panose="05000000000000000000" pitchFamily="2" charset="2"/>
              </a:rPr>
              <a:t></a:t>
            </a:r>
            <a:r>
              <a:rPr lang="tr-TR" sz="2400" b="1" dirty="0">
                <a:solidFill>
                  <a:schemeClr val="tx1"/>
                </a:solidFill>
              </a:rPr>
              <a:t> </a:t>
            </a:r>
            <a:endParaRPr lang="tr-TR" sz="3200" dirty="0">
              <a:solidFill>
                <a:schemeClr val="tx1"/>
              </a:solidFill>
            </a:endParaRPr>
          </a:p>
        </p:txBody>
      </p:sp>
      <p:sp>
        <p:nvSpPr>
          <p:cNvPr id="5" name="Dikdörtgen 4">
            <a:extLst>
              <a:ext uri="{FF2B5EF4-FFF2-40B4-BE49-F238E27FC236}">
                <a16:creationId xmlns:a16="http://schemas.microsoft.com/office/drawing/2014/main" id="{97C614D2-ADE5-CC76-82B2-92787A974F54}"/>
              </a:ext>
            </a:extLst>
          </p:cNvPr>
          <p:cNvSpPr/>
          <p:nvPr/>
        </p:nvSpPr>
        <p:spPr>
          <a:xfrm>
            <a:off x="525780" y="5198705"/>
            <a:ext cx="11087100" cy="12592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1600" b="1" dirty="0">
              <a:solidFill>
                <a:schemeClr val="accent2">
                  <a:lumMod val="50000"/>
                </a:schemeClr>
              </a:solidFill>
            </a:endParaRPr>
          </a:p>
          <a:p>
            <a:pPr algn="ctr"/>
            <a:r>
              <a:rPr lang="tr-TR" sz="2400" b="1" dirty="0">
                <a:solidFill>
                  <a:schemeClr val="accent2">
                    <a:lumMod val="50000"/>
                  </a:schemeClr>
                </a:solidFill>
              </a:rPr>
              <a:t>İngiltere’de öğretmenlerin % 75'i öğrencileri iklim değişikliği konusunda eğitmek için yeterli eğitim almadıklarını düşünüyor. Öğretmenlerin % 69'u okullarında iklim değişikliği hakkında daha fazla ders verilmesi gerektiğini düşünüyor (2021 verisi). </a:t>
            </a:r>
          </a:p>
          <a:p>
            <a:pPr algn="ctr"/>
            <a:endParaRPr lang="tr-TR" dirty="0"/>
          </a:p>
        </p:txBody>
      </p:sp>
    </p:spTree>
    <p:extLst>
      <p:ext uri="{BB962C8B-B14F-4D97-AF65-F5344CB8AC3E}">
        <p14:creationId xmlns:p14="http://schemas.microsoft.com/office/powerpoint/2010/main" val="3562055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A2AB5E-0774-E3F9-6FE0-9ECF22733667}"/>
              </a:ext>
            </a:extLst>
          </p:cNvPr>
          <p:cNvSpPr>
            <a:spLocks noGrp="1"/>
          </p:cNvSpPr>
          <p:nvPr>
            <p:ph type="title"/>
          </p:nvPr>
        </p:nvSpPr>
        <p:spPr>
          <a:xfrm>
            <a:off x="838200" y="130950"/>
            <a:ext cx="10515600" cy="1325563"/>
          </a:xfrm>
        </p:spPr>
        <p:txBody>
          <a:bodyPr>
            <a:normAutofit/>
          </a:bodyPr>
          <a:lstStyle/>
          <a:p>
            <a:pPr algn="ctr"/>
            <a:r>
              <a:rPr lang="tr-TR" sz="4000" b="1" dirty="0">
                <a:latin typeface="+mn-lt"/>
              </a:rPr>
              <a:t>Temel Yaklaşım </a:t>
            </a:r>
          </a:p>
        </p:txBody>
      </p:sp>
      <p:sp>
        <p:nvSpPr>
          <p:cNvPr id="3" name="İçerik Yer Tutucusu 2">
            <a:extLst>
              <a:ext uri="{FF2B5EF4-FFF2-40B4-BE49-F238E27FC236}">
                <a16:creationId xmlns:a16="http://schemas.microsoft.com/office/drawing/2014/main" id="{96423B03-BF4A-0472-2BE8-3C6EF77DC93B}"/>
              </a:ext>
            </a:extLst>
          </p:cNvPr>
          <p:cNvSpPr>
            <a:spLocks noGrp="1"/>
          </p:cNvSpPr>
          <p:nvPr>
            <p:ph idx="1"/>
          </p:nvPr>
        </p:nvSpPr>
        <p:spPr>
          <a:xfrm>
            <a:off x="838199" y="1456512"/>
            <a:ext cx="10602951" cy="5078103"/>
          </a:xfrm>
        </p:spPr>
        <p:txBody>
          <a:bodyPr>
            <a:normAutofit/>
          </a:bodyPr>
          <a:lstStyle/>
          <a:p>
            <a:pPr marL="0" indent="0" algn="ctr">
              <a:lnSpc>
                <a:spcPct val="100000"/>
              </a:lnSpc>
              <a:spcBef>
                <a:spcPts val="0"/>
              </a:spcBef>
              <a:buNone/>
            </a:pPr>
            <a:r>
              <a:rPr lang="tr-TR" sz="4000" i="0" dirty="0">
                <a:effectLst/>
              </a:rPr>
              <a:t>«</a:t>
            </a:r>
            <a:r>
              <a:rPr lang="tr-TR" sz="4000" b="1" i="0" dirty="0">
                <a:effectLst/>
              </a:rPr>
              <a:t>İklim kriziyle mücadele </a:t>
            </a:r>
          </a:p>
          <a:p>
            <a:pPr marL="0" indent="0" algn="ctr">
              <a:lnSpc>
                <a:spcPct val="100000"/>
              </a:lnSpc>
              <a:spcBef>
                <a:spcPts val="0"/>
              </a:spcBef>
              <a:buNone/>
            </a:pPr>
            <a:r>
              <a:rPr lang="tr-TR" sz="4000" dirty="0"/>
              <a:t>e</a:t>
            </a:r>
            <a:r>
              <a:rPr lang="tr-TR" sz="4000" i="0" dirty="0">
                <a:effectLst/>
              </a:rPr>
              <a:t>nerjiden tarıma, ulaştırmadan afet yönetimine, </a:t>
            </a:r>
            <a:r>
              <a:rPr lang="tr-TR" sz="4000" dirty="0"/>
              <a:t>doğanın korunmasından </a:t>
            </a:r>
            <a:r>
              <a:rPr lang="tr-TR" sz="4000" i="0" dirty="0">
                <a:effectLst/>
              </a:rPr>
              <a:t>sağlığa, turizmden altyapıya kent planlamasından </a:t>
            </a:r>
            <a:r>
              <a:rPr lang="tr-TR" sz="4000" i="0" dirty="0">
                <a:solidFill>
                  <a:schemeClr val="accent1">
                    <a:lumMod val="75000"/>
                  </a:schemeClr>
                </a:solidFill>
                <a:effectLst/>
              </a:rPr>
              <a:t>sosyal kalkınmadan, sosyal desteklere</a:t>
            </a:r>
            <a:r>
              <a:rPr lang="tr-TR" sz="4000" i="0" dirty="0">
                <a:effectLst/>
              </a:rPr>
              <a:t> ve düşük karbon ekonomisinin getireceği refaha kadar </a:t>
            </a:r>
            <a:r>
              <a:rPr lang="tr-TR" sz="4000" b="1" i="0" dirty="0">
                <a:effectLst/>
              </a:rPr>
              <a:t>tüm çalışma alanlarının merkezine oturtulmalı</a:t>
            </a:r>
            <a:r>
              <a:rPr lang="tr-TR" sz="4000" i="0" dirty="0">
                <a:effectLst/>
              </a:rPr>
              <a:t>»</a:t>
            </a:r>
          </a:p>
          <a:p>
            <a:pPr marL="0" indent="0" algn="ctr">
              <a:lnSpc>
                <a:spcPct val="100000"/>
              </a:lnSpc>
              <a:spcBef>
                <a:spcPts val="0"/>
              </a:spcBef>
              <a:buNone/>
            </a:pPr>
            <a:endParaRPr lang="tr-TR" sz="8000" b="1" dirty="0"/>
          </a:p>
          <a:p>
            <a:pPr>
              <a:lnSpc>
                <a:spcPct val="100000"/>
              </a:lnSpc>
              <a:spcBef>
                <a:spcPts val="0"/>
              </a:spcBef>
            </a:pPr>
            <a:endParaRPr lang="tr-TR" dirty="0"/>
          </a:p>
        </p:txBody>
      </p:sp>
    </p:spTree>
    <p:extLst>
      <p:ext uri="{BB962C8B-B14F-4D97-AF65-F5344CB8AC3E}">
        <p14:creationId xmlns:p14="http://schemas.microsoft.com/office/powerpoint/2010/main" val="160135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a:extLst>
              <a:ext uri="{FF2B5EF4-FFF2-40B4-BE49-F238E27FC236}">
                <a16:creationId xmlns:a16="http://schemas.microsoft.com/office/drawing/2014/main" id="{F217D755-272B-406B-AE67-2E3A66A41104}"/>
              </a:ext>
            </a:extLst>
          </p:cNvPr>
          <p:cNvSpPr>
            <a:spLocks noGrp="1"/>
          </p:cNvSpPr>
          <p:nvPr>
            <p:ph type="title"/>
          </p:nvPr>
        </p:nvSpPr>
        <p:spPr/>
        <p:txBody>
          <a:bodyPr/>
          <a:lstStyle/>
          <a:p>
            <a:endParaRPr lang="tr-TR" altLang="tr-TR"/>
          </a:p>
        </p:txBody>
      </p:sp>
      <p:sp>
        <p:nvSpPr>
          <p:cNvPr id="32771" name="2 İçerik Yer Tutucusu">
            <a:extLst>
              <a:ext uri="{FF2B5EF4-FFF2-40B4-BE49-F238E27FC236}">
                <a16:creationId xmlns:a16="http://schemas.microsoft.com/office/drawing/2014/main" id="{F9990B72-3116-4EDA-8FEC-5E826235781D}"/>
              </a:ext>
            </a:extLst>
          </p:cNvPr>
          <p:cNvSpPr>
            <a:spLocks noGrp="1"/>
          </p:cNvSpPr>
          <p:nvPr>
            <p:ph idx="1"/>
          </p:nvPr>
        </p:nvSpPr>
        <p:spPr>
          <a:xfrm>
            <a:off x="838200" y="1468786"/>
            <a:ext cx="10515600" cy="4351338"/>
          </a:xfrm>
        </p:spPr>
        <p:txBody>
          <a:bodyPr/>
          <a:lstStyle/>
          <a:p>
            <a:pPr algn="r">
              <a:buFont typeface="Arial" panose="020B0604020202020204" pitchFamily="34" charset="0"/>
              <a:buNone/>
            </a:pPr>
            <a:endParaRPr lang="tr-TR" altLang="tr-TR" dirty="0"/>
          </a:p>
          <a:p>
            <a:pPr algn="r">
              <a:buFont typeface="Arial" panose="020B0604020202020204" pitchFamily="34" charset="0"/>
              <a:buNone/>
            </a:pPr>
            <a:endParaRPr lang="tr-TR" altLang="tr-TR" dirty="0"/>
          </a:p>
          <a:p>
            <a:pPr algn="r">
              <a:buFont typeface="Arial" panose="020B0604020202020204" pitchFamily="34" charset="0"/>
              <a:buNone/>
            </a:pPr>
            <a:endParaRPr lang="tr-TR" altLang="tr-TR" dirty="0"/>
          </a:p>
          <a:p>
            <a:pPr algn="r">
              <a:buFont typeface="Arial" panose="020B0604020202020204" pitchFamily="34" charset="0"/>
              <a:buNone/>
            </a:pPr>
            <a:r>
              <a:rPr lang="tr-TR" altLang="tr-TR" sz="6600" b="1" dirty="0">
                <a:solidFill>
                  <a:srgbClr val="FF0000"/>
                </a:solidFill>
              </a:rPr>
              <a:t>ADİL GELECEK</a:t>
            </a:r>
          </a:p>
          <a:p>
            <a:pPr algn="r">
              <a:buFont typeface="Arial" panose="020B0604020202020204" pitchFamily="34" charset="0"/>
              <a:buNone/>
            </a:pPr>
            <a:r>
              <a:rPr lang="tr-TR" altLang="tr-TR" sz="4400" i="1" dirty="0">
                <a:solidFill>
                  <a:srgbClr val="FF0000"/>
                </a:solidFill>
              </a:rPr>
              <a:t>İklim Krizi ve Sosyal Boyut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B3D5AC-782F-A585-8ED1-BBC55B6366A0}"/>
              </a:ext>
            </a:extLst>
          </p:cNvPr>
          <p:cNvSpPr>
            <a:spLocks noGrp="1"/>
          </p:cNvSpPr>
          <p:nvPr>
            <p:ph type="title"/>
          </p:nvPr>
        </p:nvSpPr>
        <p:spPr>
          <a:xfrm>
            <a:off x="838200" y="-264348"/>
            <a:ext cx="10515600" cy="1325563"/>
          </a:xfrm>
        </p:spPr>
        <p:txBody>
          <a:bodyPr>
            <a:normAutofit/>
          </a:bodyPr>
          <a:lstStyle/>
          <a:p>
            <a:pPr algn="ctr"/>
            <a:r>
              <a:rPr lang="tr-TR" sz="4000" dirty="0">
                <a:latin typeface="+mn-lt"/>
              </a:rPr>
              <a:t>BM Sistemi</a:t>
            </a:r>
          </a:p>
        </p:txBody>
      </p:sp>
      <p:sp>
        <p:nvSpPr>
          <p:cNvPr id="3" name="İçerik Yer Tutucusu 2">
            <a:extLst>
              <a:ext uri="{FF2B5EF4-FFF2-40B4-BE49-F238E27FC236}">
                <a16:creationId xmlns:a16="http://schemas.microsoft.com/office/drawing/2014/main" id="{5A189789-BE21-F7F0-130A-6178731C931E}"/>
              </a:ext>
            </a:extLst>
          </p:cNvPr>
          <p:cNvSpPr>
            <a:spLocks noGrp="1"/>
          </p:cNvSpPr>
          <p:nvPr>
            <p:ph idx="1"/>
          </p:nvPr>
        </p:nvSpPr>
        <p:spPr>
          <a:xfrm>
            <a:off x="524107" y="1830650"/>
            <a:ext cx="11073161" cy="4351338"/>
          </a:xfrm>
        </p:spPr>
        <p:txBody>
          <a:bodyPr>
            <a:noAutofit/>
          </a:bodyPr>
          <a:lstStyle/>
          <a:p>
            <a:pPr>
              <a:lnSpc>
                <a:spcPct val="100000"/>
              </a:lnSpc>
              <a:spcBef>
                <a:spcPts val="0"/>
              </a:spcBef>
              <a:buFont typeface="Wingdings" panose="05000000000000000000" pitchFamily="2" charset="2"/>
              <a:buChar char="§"/>
            </a:pPr>
            <a:r>
              <a:rPr lang="en-GB" sz="1750" dirty="0">
                <a:cs typeface="Calibri Light" panose="020F0302020204030204" pitchFamily="34" charset="0"/>
              </a:rPr>
              <a:t>BM’nin </a:t>
            </a:r>
            <a:r>
              <a:rPr lang="en-GB" sz="1750" dirty="0" err="1">
                <a:cs typeface="Calibri Light" panose="020F0302020204030204" pitchFamily="34" charset="0"/>
              </a:rPr>
              <a:t>birçok</a:t>
            </a:r>
            <a:r>
              <a:rPr lang="en-GB" sz="1750" dirty="0">
                <a:cs typeface="Calibri Light" panose="020F0302020204030204" pitchFamily="34" charset="0"/>
              </a:rPr>
              <a:t> yan </a:t>
            </a:r>
            <a:r>
              <a:rPr lang="en-GB" sz="1750" dirty="0" err="1">
                <a:cs typeface="Calibri Light" panose="020F0302020204030204" pitchFamily="34" charset="0"/>
              </a:rPr>
              <a:t>örgütü</a:t>
            </a:r>
            <a:r>
              <a:rPr lang="en-GB" sz="1750" dirty="0">
                <a:cs typeface="Calibri Light" panose="020F0302020204030204" pitchFamily="34" charset="0"/>
              </a:rPr>
              <a:t> </a:t>
            </a:r>
            <a:r>
              <a:rPr lang="en-GB" sz="1750" dirty="0" err="1">
                <a:cs typeface="Calibri Light" panose="020F0302020204030204" pitchFamily="34" charset="0"/>
              </a:rPr>
              <a:t>iklim</a:t>
            </a:r>
            <a:r>
              <a:rPr lang="en-GB" sz="1750" dirty="0">
                <a:cs typeface="Calibri Light" panose="020F0302020204030204" pitchFamily="34" charset="0"/>
              </a:rPr>
              <a:t> </a:t>
            </a:r>
            <a:r>
              <a:rPr lang="en-GB" sz="1750" dirty="0" err="1">
                <a:cs typeface="Calibri Light" panose="020F0302020204030204" pitchFamily="34" charset="0"/>
              </a:rPr>
              <a:t>değişikliğinin</a:t>
            </a:r>
            <a:r>
              <a:rPr lang="en-GB" sz="1750" dirty="0">
                <a:cs typeface="Calibri Light" panose="020F0302020204030204" pitchFamily="34" charset="0"/>
              </a:rPr>
              <a:t> </a:t>
            </a:r>
            <a:r>
              <a:rPr lang="en-GB" sz="1750" dirty="0" err="1">
                <a:cs typeface="Calibri Light" panose="020F0302020204030204" pitchFamily="34" charset="0"/>
              </a:rPr>
              <a:t>sosyal</a:t>
            </a:r>
            <a:r>
              <a:rPr lang="en-GB" sz="1750" dirty="0">
                <a:cs typeface="Calibri Light" panose="020F0302020204030204" pitchFamily="34" charset="0"/>
              </a:rPr>
              <a:t> </a:t>
            </a:r>
            <a:r>
              <a:rPr lang="en-GB" sz="1750" dirty="0" err="1">
                <a:cs typeface="Calibri Light" panose="020F0302020204030204" pitchFamily="34" charset="0"/>
              </a:rPr>
              <a:t>etki</a:t>
            </a:r>
            <a:r>
              <a:rPr lang="en-GB" sz="1750" dirty="0">
                <a:cs typeface="Calibri Light" panose="020F0302020204030204" pitchFamily="34" charset="0"/>
              </a:rPr>
              <a:t> </a:t>
            </a:r>
            <a:r>
              <a:rPr lang="en-GB" sz="1750" dirty="0" err="1">
                <a:cs typeface="Calibri Light" panose="020F0302020204030204" pitchFamily="34" charset="0"/>
              </a:rPr>
              <a:t>değerlendirmesi</a:t>
            </a:r>
            <a:r>
              <a:rPr lang="en-GB" sz="1750" dirty="0">
                <a:cs typeface="Calibri Light" panose="020F0302020204030204" pitchFamily="34" charset="0"/>
              </a:rPr>
              <a:t> </a:t>
            </a:r>
            <a:r>
              <a:rPr lang="en-GB" sz="1750" dirty="0" err="1">
                <a:cs typeface="Calibri Light" panose="020F0302020204030204" pitchFamily="34" charset="0"/>
              </a:rPr>
              <a:t>için</a:t>
            </a:r>
            <a:r>
              <a:rPr lang="en-GB" sz="1750" dirty="0">
                <a:cs typeface="Calibri Light" panose="020F0302020204030204" pitchFamily="34" charset="0"/>
              </a:rPr>
              <a:t> </a:t>
            </a:r>
            <a:r>
              <a:rPr lang="en-GB" sz="1750" dirty="0" err="1">
                <a:cs typeface="Calibri Light" panose="020F0302020204030204" pitchFamily="34" charset="0"/>
              </a:rPr>
              <a:t>çalışmak</a:t>
            </a:r>
            <a:r>
              <a:rPr lang="tr-TR" sz="1750" dirty="0" err="1">
                <a:cs typeface="Calibri Light" panose="020F0302020204030204" pitchFamily="34" charset="0"/>
              </a:rPr>
              <a:t>tadır</a:t>
            </a:r>
            <a:r>
              <a:rPr lang="tr-TR" sz="1750" dirty="0">
                <a:cs typeface="Calibri Light" panose="020F0302020204030204" pitchFamily="34" charset="0"/>
              </a:rPr>
              <a:t> (</a:t>
            </a:r>
            <a:r>
              <a:rPr lang="en-GB" sz="1750" b="1" dirty="0">
                <a:cs typeface="Calibri Light" panose="020F0302020204030204" pitchFamily="34" charset="0"/>
              </a:rPr>
              <a:t>FAO, WFP, WHO ILO, UNFPA, UNSDR, UNDRR, UN Women, UN Habitat</a:t>
            </a:r>
            <a:r>
              <a:rPr lang="tr-TR" sz="1750" b="1" dirty="0">
                <a:cs typeface="Calibri Light" panose="020F0302020204030204" pitchFamily="34" charset="0"/>
              </a:rPr>
              <a:t>,</a:t>
            </a:r>
            <a:r>
              <a:rPr lang="en-GB" sz="1750" b="1" dirty="0">
                <a:cs typeface="Calibri Light" panose="020F0302020204030204" pitchFamily="34" charset="0"/>
              </a:rPr>
              <a:t> UN Migration</a:t>
            </a:r>
            <a:r>
              <a:rPr lang="tr-TR" sz="1750" b="1" dirty="0">
                <a:cs typeface="Calibri Light" panose="020F0302020204030204" pitchFamily="34" charset="0"/>
              </a:rPr>
              <a:t>, </a:t>
            </a:r>
            <a:r>
              <a:rPr lang="en-GB" sz="1750" b="1" dirty="0">
                <a:cs typeface="Calibri Light" panose="020F0302020204030204" pitchFamily="34" charset="0"/>
              </a:rPr>
              <a:t>IOM</a:t>
            </a:r>
            <a:r>
              <a:rPr lang="tr-TR" sz="1750" b="1" dirty="0">
                <a:cs typeface="Calibri Light" panose="020F0302020204030204" pitchFamily="34" charset="0"/>
              </a:rPr>
              <a:t>, IUCN…</a:t>
            </a:r>
            <a:r>
              <a:rPr lang="en-GB" sz="1750" dirty="0">
                <a:cs typeface="Calibri Light" panose="020F0302020204030204" pitchFamily="34" charset="0"/>
              </a:rPr>
              <a:t>)</a:t>
            </a:r>
            <a:r>
              <a:rPr lang="tr-TR" sz="1750" dirty="0">
                <a:cs typeface="Calibri Light" panose="020F0302020204030204" pitchFamily="34" charset="0"/>
              </a:rPr>
              <a:t>.</a:t>
            </a:r>
          </a:p>
          <a:p>
            <a:pPr>
              <a:lnSpc>
                <a:spcPct val="100000"/>
              </a:lnSpc>
              <a:spcBef>
                <a:spcPts val="0"/>
              </a:spcBef>
              <a:buFont typeface="Wingdings" panose="05000000000000000000" pitchFamily="2" charset="2"/>
              <a:buChar char="§"/>
            </a:pPr>
            <a:r>
              <a:rPr lang="en-GB" sz="1750" dirty="0">
                <a:cs typeface="Calibri Light" panose="020F0302020204030204" pitchFamily="34" charset="0"/>
              </a:rPr>
              <a:t>BM </a:t>
            </a:r>
            <a:r>
              <a:rPr lang="en-GB" sz="1750" b="1" dirty="0">
                <a:cs typeface="Calibri Light" panose="020F0302020204030204" pitchFamily="34" charset="0"/>
              </a:rPr>
              <a:t>Sendai </a:t>
            </a:r>
            <a:r>
              <a:rPr lang="en-GB" sz="1750" b="1" dirty="0" err="1">
                <a:cs typeface="Calibri Light" panose="020F0302020204030204" pitchFamily="34" charset="0"/>
              </a:rPr>
              <a:t>Afet</a:t>
            </a:r>
            <a:r>
              <a:rPr lang="en-GB" sz="1750" b="1" dirty="0">
                <a:cs typeface="Calibri Light" panose="020F0302020204030204" pitchFamily="34" charset="0"/>
              </a:rPr>
              <a:t> </a:t>
            </a:r>
            <a:r>
              <a:rPr lang="en-GB" sz="1750" b="1" dirty="0" err="1">
                <a:cs typeface="Calibri Light" panose="020F0302020204030204" pitchFamily="34" charset="0"/>
              </a:rPr>
              <a:t>Riski</a:t>
            </a:r>
            <a:r>
              <a:rPr lang="en-GB" sz="1750" b="1" dirty="0">
                <a:cs typeface="Calibri Light" panose="020F0302020204030204" pitchFamily="34" charset="0"/>
              </a:rPr>
              <a:t> </a:t>
            </a:r>
            <a:r>
              <a:rPr lang="en-GB" sz="1750" b="1" dirty="0" err="1">
                <a:cs typeface="Calibri Light" panose="020F0302020204030204" pitchFamily="34" charset="0"/>
              </a:rPr>
              <a:t>Azaltma</a:t>
            </a:r>
            <a:r>
              <a:rPr lang="en-GB" sz="1750" b="1" dirty="0">
                <a:cs typeface="Calibri Light" panose="020F0302020204030204" pitchFamily="34" charset="0"/>
              </a:rPr>
              <a:t> </a:t>
            </a:r>
            <a:r>
              <a:rPr lang="en-GB" sz="1750" b="1" dirty="0" err="1">
                <a:cs typeface="Calibri Light" panose="020F0302020204030204" pitchFamily="34" charset="0"/>
              </a:rPr>
              <a:t>Çerçeves</a:t>
            </a:r>
            <a:r>
              <a:rPr lang="tr-TR" sz="1750" b="1" dirty="0">
                <a:cs typeface="Calibri Light" panose="020F0302020204030204" pitchFamily="34" charset="0"/>
              </a:rPr>
              <a:t>i </a:t>
            </a:r>
            <a:r>
              <a:rPr lang="en-GB" sz="1750" b="1" dirty="0">
                <a:cs typeface="Calibri Light" panose="020F0302020204030204" pitchFamily="34" charset="0"/>
              </a:rPr>
              <a:t>(2015-2030) </a:t>
            </a:r>
            <a:r>
              <a:rPr lang="en-GB" sz="1750" dirty="0" err="1">
                <a:cs typeface="Calibri Light" panose="020F0302020204030204" pitchFamily="34" charset="0"/>
              </a:rPr>
              <a:t>uygulama</a:t>
            </a:r>
            <a:r>
              <a:rPr lang="en-GB" sz="1750" dirty="0">
                <a:cs typeface="Calibri Light" panose="020F0302020204030204" pitchFamily="34" charset="0"/>
              </a:rPr>
              <a:t> </a:t>
            </a:r>
            <a:r>
              <a:rPr lang="en-GB" sz="1750" dirty="0" err="1">
                <a:cs typeface="Calibri Light" panose="020F0302020204030204" pitchFamily="34" charset="0"/>
              </a:rPr>
              <a:t>rehberleri</a:t>
            </a:r>
            <a:r>
              <a:rPr lang="en-GB" sz="1750" dirty="0">
                <a:cs typeface="Calibri Light" panose="020F0302020204030204" pitchFamily="34" charset="0"/>
              </a:rPr>
              <a:t> </a:t>
            </a:r>
            <a:r>
              <a:rPr lang="en-GB" sz="1750" dirty="0" err="1">
                <a:cs typeface="Calibri Light" panose="020F0302020204030204" pitchFamily="34" charset="0"/>
              </a:rPr>
              <a:t>kentlerde</a:t>
            </a:r>
            <a:r>
              <a:rPr lang="en-GB" sz="1750" dirty="0">
                <a:cs typeface="Calibri Light" panose="020F0302020204030204" pitchFamily="34" charset="0"/>
              </a:rPr>
              <a:t> </a:t>
            </a:r>
            <a:r>
              <a:rPr lang="en-GB" sz="1750" dirty="0" err="1">
                <a:cs typeface="Calibri Light" panose="020F0302020204030204" pitchFamily="34" charset="0"/>
              </a:rPr>
              <a:t>afetlerin</a:t>
            </a:r>
            <a:r>
              <a:rPr lang="en-GB" sz="1750" dirty="0">
                <a:cs typeface="Calibri Light" panose="020F0302020204030204" pitchFamily="34" charset="0"/>
              </a:rPr>
              <a:t> </a:t>
            </a:r>
            <a:r>
              <a:rPr lang="en-GB" sz="1750" dirty="0" err="1">
                <a:cs typeface="Calibri Light" panose="020F0302020204030204" pitchFamily="34" charset="0"/>
              </a:rPr>
              <a:t>sosyal</a:t>
            </a:r>
            <a:r>
              <a:rPr lang="en-GB" sz="1750" dirty="0">
                <a:cs typeface="Calibri Light" panose="020F0302020204030204" pitchFamily="34" charset="0"/>
              </a:rPr>
              <a:t> </a:t>
            </a:r>
            <a:r>
              <a:rPr lang="en-GB" sz="1750" dirty="0" err="1">
                <a:cs typeface="Calibri Light" panose="020F0302020204030204" pitchFamily="34" charset="0"/>
              </a:rPr>
              <a:t>etkileri</a:t>
            </a:r>
            <a:r>
              <a:rPr lang="en-GB" sz="1750" dirty="0">
                <a:cs typeface="Calibri Light" panose="020F0302020204030204" pitchFamily="34" charset="0"/>
              </a:rPr>
              <a:t> </a:t>
            </a:r>
            <a:r>
              <a:rPr lang="en-GB" sz="1750" dirty="0" err="1">
                <a:cs typeface="Calibri Light" panose="020F0302020204030204" pitchFamily="34" charset="0"/>
              </a:rPr>
              <a:t>ve</a:t>
            </a:r>
            <a:r>
              <a:rPr lang="en-GB" sz="1750" dirty="0">
                <a:cs typeface="Calibri Light" panose="020F0302020204030204" pitchFamily="34" charset="0"/>
              </a:rPr>
              <a:t> </a:t>
            </a:r>
            <a:r>
              <a:rPr lang="en-GB" sz="1750" dirty="0" err="1">
                <a:cs typeface="Calibri Light" panose="020F0302020204030204" pitchFamily="34" charset="0"/>
              </a:rPr>
              <a:t>sosyal</a:t>
            </a:r>
            <a:r>
              <a:rPr lang="en-GB" sz="1750" dirty="0">
                <a:cs typeface="Calibri Light" panose="020F0302020204030204" pitchFamily="34" charset="0"/>
              </a:rPr>
              <a:t> </a:t>
            </a:r>
            <a:r>
              <a:rPr lang="en-GB" sz="1750" dirty="0" err="1">
                <a:cs typeface="Calibri Light" panose="020F0302020204030204" pitchFamily="34" charset="0"/>
              </a:rPr>
              <a:t>dayanıklılığı</a:t>
            </a:r>
            <a:r>
              <a:rPr lang="en-GB" sz="1750" dirty="0">
                <a:cs typeface="Calibri Light" panose="020F0302020204030204" pitchFamily="34" charset="0"/>
              </a:rPr>
              <a:t> </a:t>
            </a:r>
            <a:r>
              <a:rPr lang="en-GB" sz="1750" dirty="0" err="1">
                <a:cs typeface="Calibri Light" panose="020F0302020204030204" pitchFamily="34" charset="0"/>
              </a:rPr>
              <a:t>ele</a:t>
            </a:r>
            <a:r>
              <a:rPr lang="en-GB" sz="1750" dirty="0">
                <a:cs typeface="Calibri Light" panose="020F0302020204030204" pitchFamily="34" charset="0"/>
              </a:rPr>
              <a:t> </a:t>
            </a:r>
            <a:r>
              <a:rPr lang="en-GB" sz="1750" dirty="0" err="1">
                <a:cs typeface="Calibri Light" panose="020F0302020204030204" pitchFamily="34" charset="0"/>
              </a:rPr>
              <a:t>almaktadır</a:t>
            </a:r>
            <a:r>
              <a:rPr lang="tr-TR" sz="1750" dirty="0">
                <a:cs typeface="Calibri Light" panose="020F0302020204030204" pitchFamily="34" charset="0"/>
              </a:rPr>
              <a:t>.</a:t>
            </a:r>
          </a:p>
          <a:p>
            <a:pPr>
              <a:lnSpc>
                <a:spcPct val="100000"/>
              </a:lnSpc>
              <a:spcBef>
                <a:spcPts val="0"/>
              </a:spcBef>
              <a:buFont typeface="Wingdings" panose="05000000000000000000" pitchFamily="2" charset="2"/>
              <a:buChar char="§"/>
            </a:pPr>
            <a:r>
              <a:rPr lang="en-GB" sz="1750" b="1" dirty="0">
                <a:cs typeface="Calibri Light" panose="020F0302020204030204" pitchFamily="34" charset="0"/>
              </a:rPr>
              <a:t>BM</a:t>
            </a:r>
            <a:r>
              <a:rPr lang="tr-TR" sz="1750" b="1" dirty="0">
                <a:cs typeface="Calibri Light" panose="020F0302020204030204" pitchFamily="34" charset="0"/>
              </a:rPr>
              <a:t> </a:t>
            </a:r>
            <a:r>
              <a:rPr lang="en-GB" sz="1750" b="1" dirty="0" err="1">
                <a:cs typeface="Calibri Light" panose="020F0302020204030204" pitchFamily="34" charset="0"/>
              </a:rPr>
              <a:t>İnsan</a:t>
            </a:r>
            <a:r>
              <a:rPr lang="en-GB" sz="1750" b="1" dirty="0">
                <a:cs typeface="Calibri Light" panose="020F0302020204030204" pitchFamily="34" charset="0"/>
              </a:rPr>
              <a:t> </a:t>
            </a:r>
            <a:r>
              <a:rPr lang="en-GB" sz="1750" b="1" dirty="0" err="1">
                <a:cs typeface="Calibri Light" panose="020F0302020204030204" pitchFamily="34" charset="0"/>
              </a:rPr>
              <a:t>Hakları</a:t>
            </a:r>
            <a:r>
              <a:rPr lang="en-GB" sz="1750" b="1" dirty="0">
                <a:cs typeface="Calibri Light" panose="020F0302020204030204" pitchFamily="34" charset="0"/>
              </a:rPr>
              <a:t> </a:t>
            </a:r>
            <a:r>
              <a:rPr lang="en-GB" sz="1750" b="1" dirty="0" err="1">
                <a:cs typeface="Calibri Light" panose="020F0302020204030204" pitchFamily="34" charset="0"/>
              </a:rPr>
              <a:t>Konseyi</a:t>
            </a:r>
            <a:r>
              <a:rPr lang="tr-TR" sz="1750" b="1" dirty="0">
                <a:cs typeface="Calibri Light" panose="020F0302020204030204" pitchFamily="34" charset="0"/>
              </a:rPr>
              <a:t> </a:t>
            </a:r>
            <a:r>
              <a:rPr lang="en-GB" sz="1750" dirty="0" err="1">
                <a:cs typeface="Calibri Light" panose="020F0302020204030204" pitchFamily="34" charset="0"/>
              </a:rPr>
              <a:t>iklim</a:t>
            </a:r>
            <a:r>
              <a:rPr lang="en-GB" sz="1750" dirty="0">
                <a:cs typeface="Calibri Light" panose="020F0302020204030204" pitchFamily="34" charset="0"/>
              </a:rPr>
              <a:t> </a:t>
            </a:r>
            <a:r>
              <a:rPr lang="en-GB" sz="1750" dirty="0" err="1">
                <a:cs typeface="Calibri Light" panose="020F0302020204030204" pitchFamily="34" charset="0"/>
              </a:rPr>
              <a:t>değişikliğinin</a:t>
            </a:r>
            <a:r>
              <a:rPr lang="en-GB" sz="1750" dirty="0">
                <a:cs typeface="Calibri Light" panose="020F0302020204030204" pitchFamily="34" charset="0"/>
              </a:rPr>
              <a:t> </a:t>
            </a:r>
            <a:r>
              <a:rPr lang="en-GB" sz="1750" dirty="0" err="1">
                <a:cs typeface="Calibri Light" panose="020F0302020204030204" pitchFamily="34" charset="0"/>
              </a:rPr>
              <a:t>insan</a:t>
            </a:r>
            <a:r>
              <a:rPr lang="en-GB" sz="1750" dirty="0">
                <a:cs typeface="Calibri Light" panose="020F0302020204030204" pitchFamily="34" charset="0"/>
              </a:rPr>
              <a:t> </a:t>
            </a:r>
            <a:r>
              <a:rPr lang="en-GB" sz="1750" dirty="0" err="1">
                <a:cs typeface="Calibri Light" panose="020F0302020204030204" pitchFamily="34" charset="0"/>
              </a:rPr>
              <a:t>hakları</a:t>
            </a:r>
            <a:r>
              <a:rPr lang="en-GB" sz="1750" dirty="0">
                <a:cs typeface="Calibri Light" panose="020F0302020204030204" pitchFamily="34" charset="0"/>
              </a:rPr>
              <a:t> </a:t>
            </a:r>
            <a:r>
              <a:rPr lang="en-GB" sz="1750" dirty="0" err="1">
                <a:cs typeface="Calibri Light" panose="020F0302020204030204" pitchFamily="34" charset="0"/>
              </a:rPr>
              <a:t>boyutunu</a:t>
            </a:r>
            <a:r>
              <a:rPr lang="en-GB" sz="1750" dirty="0">
                <a:cs typeface="Calibri Light" panose="020F0302020204030204" pitchFamily="34" charset="0"/>
              </a:rPr>
              <a:t> </a:t>
            </a:r>
            <a:r>
              <a:rPr lang="en-GB" sz="1750" dirty="0" err="1">
                <a:cs typeface="Calibri Light" panose="020F0302020204030204" pitchFamily="34" charset="0"/>
              </a:rPr>
              <a:t>giderek</a:t>
            </a:r>
            <a:r>
              <a:rPr lang="en-GB" sz="1750" dirty="0">
                <a:cs typeface="Calibri Light" panose="020F0302020204030204" pitchFamily="34" charset="0"/>
              </a:rPr>
              <a:t> </a:t>
            </a:r>
            <a:r>
              <a:rPr lang="en-GB" sz="1750" dirty="0" err="1">
                <a:cs typeface="Calibri Light" panose="020F0302020204030204" pitchFamily="34" charset="0"/>
              </a:rPr>
              <a:t>daha</a:t>
            </a:r>
            <a:r>
              <a:rPr lang="en-GB" sz="1750" dirty="0">
                <a:cs typeface="Calibri Light" panose="020F0302020204030204" pitchFamily="34" charset="0"/>
              </a:rPr>
              <a:t> </a:t>
            </a:r>
            <a:r>
              <a:rPr lang="en-GB" sz="1750" dirty="0" err="1">
                <a:cs typeface="Calibri Light" panose="020F0302020204030204" pitchFamily="34" charset="0"/>
              </a:rPr>
              <a:t>fazla</a:t>
            </a:r>
            <a:r>
              <a:rPr lang="en-GB" sz="1750" dirty="0">
                <a:cs typeface="Calibri Light" panose="020F0302020204030204" pitchFamily="34" charset="0"/>
              </a:rPr>
              <a:t> </a:t>
            </a:r>
            <a:r>
              <a:rPr lang="en-GB" sz="1750" dirty="0" err="1">
                <a:cs typeface="Calibri Light" panose="020F0302020204030204" pitchFamily="34" charset="0"/>
              </a:rPr>
              <a:t>ele</a:t>
            </a:r>
            <a:r>
              <a:rPr lang="en-GB" sz="1750" dirty="0">
                <a:cs typeface="Calibri Light" panose="020F0302020204030204" pitchFamily="34" charset="0"/>
              </a:rPr>
              <a:t> </a:t>
            </a:r>
            <a:r>
              <a:rPr lang="en-GB" sz="1750" dirty="0" err="1">
                <a:cs typeface="Calibri Light" panose="020F0302020204030204" pitchFamily="34" charset="0"/>
              </a:rPr>
              <a:t>almaya</a:t>
            </a:r>
            <a:r>
              <a:rPr lang="en-GB" sz="1750" dirty="0">
                <a:cs typeface="Calibri Light" panose="020F0302020204030204" pitchFamily="34" charset="0"/>
              </a:rPr>
              <a:t> </a:t>
            </a:r>
            <a:r>
              <a:rPr lang="en-GB" sz="1750" dirty="0" err="1">
                <a:cs typeface="Calibri Light" panose="020F0302020204030204" pitchFamily="34" charset="0"/>
              </a:rPr>
              <a:t>başlamış</a:t>
            </a:r>
            <a:r>
              <a:rPr lang="en-GB" sz="1750" dirty="0">
                <a:cs typeface="Calibri Light" panose="020F0302020204030204" pitchFamily="34" charset="0"/>
              </a:rPr>
              <a:t> </a:t>
            </a:r>
            <a:r>
              <a:rPr lang="en-GB" sz="1750" dirty="0" err="1">
                <a:cs typeface="Calibri Light" panose="020F0302020204030204" pitchFamily="34" charset="0"/>
              </a:rPr>
              <a:t>olup</a:t>
            </a:r>
            <a:r>
              <a:rPr lang="en-GB" sz="1750" dirty="0">
                <a:cs typeface="Calibri Light" panose="020F0302020204030204" pitchFamily="34" charset="0"/>
              </a:rPr>
              <a:t>, </a:t>
            </a:r>
            <a:r>
              <a:rPr lang="en-GB" sz="1750" dirty="0" err="1">
                <a:cs typeface="Calibri Light" panose="020F0302020204030204" pitchFamily="34" charset="0"/>
              </a:rPr>
              <a:t>Konseyin</a:t>
            </a:r>
            <a:r>
              <a:rPr lang="en-GB" sz="1750" dirty="0">
                <a:cs typeface="Calibri Light" panose="020F0302020204030204" pitchFamily="34" charset="0"/>
              </a:rPr>
              <a:t> </a:t>
            </a:r>
            <a:r>
              <a:rPr lang="en-GB" sz="1750" dirty="0" err="1">
                <a:cs typeface="Calibri Light" panose="020F0302020204030204" pitchFamily="34" charset="0"/>
              </a:rPr>
              <a:t>bu</a:t>
            </a:r>
            <a:r>
              <a:rPr lang="en-GB" sz="1750" dirty="0">
                <a:cs typeface="Calibri Light" panose="020F0302020204030204" pitchFamily="34" charset="0"/>
              </a:rPr>
              <a:t> </a:t>
            </a:r>
            <a:r>
              <a:rPr lang="en-GB" sz="1750" dirty="0" err="1">
                <a:cs typeface="Calibri Light" panose="020F0302020204030204" pitchFamily="34" charset="0"/>
              </a:rPr>
              <a:t>yöndeki</a:t>
            </a:r>
            <a:r>
              <a:rPr lang="en-GB" sz="1750" dirty="0">
                <a:cs typeface="Calibri Light" panose="020F0302020204030204" pitchFamily="34" charset="0"/>
              </a:rPr>
              <a:t> </a:t>
            </a:r>
            <a:r>
              <a:rPr lang="en-GB" sz="1750" dirty="0" err="1">
                <a:cs typeface="Calibri Light" panose="020F0302020204030204" pitchFamily="34" charset="0"/>
              </a:rPr>
              <a:t>kararları</a:t>
            </a:r>
            <a:r>
              <a:rPr lang="en-GB" sz="1750" dirty="0">
                <a:cs typeface="Calibri Light" panose="020F0302020204030204" pitchFamily="34" charset="0"/>
              </a:rPr>
              <a:t> BM </a:t>
            </a:r>
            <a:r>
              <a:rPr lang="en-GB" sz="1750" dirty="0" err="1">
                <a:cs typeface="Calibri Light" panose="020F0302020204030204" pitchFamily="34" charset="0"/>
              </a:rPr>
              <a:t>üye</a:t>
            </a:r>
            <a:r>
              <a:rPr lang="en-GB" sz="1750" dirty="0">
                <a:cs typeface="Calibri Light" panose="020F0302020204030204" pitchFamily="34" charset="0"/>
              </a:rPr>
              <a:t> </a:t>
            </a:r>
            <a:r>
              <a:rPr lang="en-GB" sz="1750" dirty="0" err="1">
                <a:cs typeface="Calibri Light" panose="020F0302020204030204" pitchFamily="34" charset="0"/>
              </a:rPr>
              <a:t>ülkelerinin</a:t>
            </a:r>
            <a:r>
              <a:rPr lang="en-GB" sz="1750" dirty="0">
                <a:cs typeface="Calibri Light" panose="020F0302020204030204" pitchFamily="34" charset="0"/>
              </a:rPr>
              <a:t> </a:t>
            </a:r>
            <a:r>
              <a:rPr lang="en-GB" sz="1750" dirty="0" err="1">
                <a:cs typeface="Calibri Light" panose="020F0302020204030204" pitchFamily="34" charset="0"/>
              </a:rPr>
              <a:t>bu</a:t>
            </a:r>
            <a:r>
              <a:rPr lang="en-GB" sz="1750" dirty="0">
                <a:cs typeface="Calibri Light" panose="020F0302020204030204" pitchFamily="34" charset="0"/>
              </a:rPr>
              <a:t> </a:t>
            </a:r>
            <a:r>
              <a:rPr lang="en-GB" sz="1750" dirty="0" err="1">
                <a:cs typeface="Calibri Light" panose="020F0302020204030204" pitchFamily="34" charset="0"/>
              </a:rPr>
              <a:t>konuda</a:t>
            </a:r>
            <a:r>
              <a:rPr lang="en-GB" sz="1750" dirty="0">
                <a:cs typeface="Calibri Light" panose="020F0302020204030204" pitchFamily="34" charset="0"/>
              </a:rPr>
              <a:t> </a:t>
            </a:r>
            <a:r>
              <a:rPr lang="en-GB" sz="1750" dirty="0" err="1">
                <a:cs typeface="Calibri Light" panose="020F0302020204030204" pitchFamily="34" charset="0"/>
              </a:rPr>
              <a:t>somut</a:t>
            </a:r>
            <a:r>
              <a:rPr lang="en-GB" sz="1750" dirty="0">
                <a:cs typeface="Calibri Light" panose="020F0302020204030204" pitchFamily="34" charset="0"/>
              </a:rPr>
              <a:t> </a:t>
            </a:r>
            <a:r>
              <a:rPr lang="en-GB" sz="1750" dirty="0" err="1">
                <a:cs typeface="Calibri Light" panose="020F0302020204030204" pitchFamily="34" charset="0"/>
              </a:rPr>
              <a:t>adımlar</a:t>
            </a:r>
            <a:r>
              <a:rPr lang="en-GB" sz="1750" dirty="0">
                <a:cs typeface="Calibri Light" panose="020F0302020204030204" pitchFamily="34" charset="0"/>
              </a:rPr>
              <a:t> </a:t>
            </a:r>
            <a:r>
              <a:rPr lang="en-GB" sz="1750" dirty="0" err="1">
                <a:cs typeface="Calibri Light" panose="020F0302020204030204" pitchFamily="34" charset="0"/>
              </a:rPr>
              <a:t>atmasına</a:t>
            </a:r>
            <a:r>
              <a:rPr lang="en-GB" sz="1750" dirty="0">
                <a:cs typeface="Calibri Light" panose="020F0302020204030204" pitchFamily="34" charset="0"/>
              </a:rPr>
              <a:t> </a:t>
            </a:r>
            <a:r>
              <a:rPr lang="en-GB" sz="1750" dirty="0" err="1">
                <a:cs typeface="Calibri Light" panose="020F0302020204030204" pitchFamily="34" charset="0"/>
              </a:rPr>
              <a:t>hukuki</a:t>
            </a:r>
            <a:r>
              <a:rPr lang="en-GB" sz="1750" dirty="0">
                <a:cs typeface="Calibri Light" panose="020F0302020204030204" pitchFamily="34" charset="0"/>
              </a:rPr>
              <a:t> </a:t>
            </a:r>
            <a:r>
              <a:rPr lang="en-GB" sz="1750" dirty="0" err="1">
                <a:cs typeface="Calibri Light" panose="020F0302020204030204" pitchFamily="34" charset="0"/>
              </a:rPr>
              <a:t>bir</a:t>
            </a:r>
            <a:r>
              <a:rPr lang="en-GB" sz="1750" dirty="0">
                <a:cs typeface="Calibri Light" panose="020F0302020204030204" pitchFamily="34" charset="0"/>
              </a:rPr>
              <a:t> </a:t>
            </a:r>
            <a:r>
              <a:rPr lang="en-GB" sz="1750" dirty="0" err="1">
                <a:cs typeface="Calibri Light" panose="020F0302020204030204" pitchFamily="34" charset="0"/>
              </a:rPr>
              <a:t>dayanak</a:t>
            </a:r>
            <a:r>
              <a:rPr lang="en-GB" sz="1750" dirty="0">
                <a:cs typeface="Calibri Light" panose="020F0302020204030204" pitchFamily="34" charset="0"/>
              </a:rPr>
              <a:t> da </a:t>
            </a:r>
            <a:r>
              <a:rPr lang="en-GB" sz="1750" dirty="0" err="1">
                <a:cs typeface="Calibri Light" panose="020F0302020204030204" pitchFamily="34" charset="0"/>
              </a:rPr>
              <a:t>oluşturmaktadır</a:t>
            </a:r>
            <a:r>
              <a:rPr lang="en-GB" sz="1750" dirty="0">
                <a:cs typeface="Calibri Light" panose="020F0302020204030204" pitchFamily="34" charset="0"/>
              </a:rPr>
              <a:t>. </a:t>
            </a:r>
            <a:r>
              <a:rPr lang="en-GB" sz="1750" b="1" dirty="0">
                <a:cs typeface="Calibri Light" panose="020F0302020204030204" pitchFamily="34" charset="0"/>
              </a:rPr>
              <a:t>14 </a:t>
            </a:r>
            <a:r>
              <a:rPr lang="en-GB" sz="1750" b="1" dirty="0" err="1">
                <a:cs typeface="Calibri Light" panose="020F0302020204030204" pitchFamily="34" charset="0"/>
              </a:rPr>
              <a:t>Temmuz</a:t>
            </a:r>
            <a:r>
              <a:rPr lang="en-GB" sz="1750" b="1" dirty="0">
                <a:cs typeface="Calibri Light" panose="020F0302020204030204" pitchFamily="34" charset="0"/>
              </a:rPr>
              <a:t> 2018 </a:t>
            </a:r>
            <a:r>
              <a:rPr lang="en-GB" sz="1750" b="1" dirty="0" err="1">
                <a:cs typeface="Calibri Light" panose="020F0302020204030204" pitchFamily="34" charset="0"/>
              </a:rPr>
              <a:t>tarihli</a:t>
            </a:r>
            <a:r>
              <a:rPr lang="en-GB" sz="1750" b="1" dirty="0">
                <a:cs typeface="Calibri Light" panose="020F0302020204030204" pitchFamily="34" charset="0"/>
              </a:rPr>
              <a:t> BM </a:t>
            </a:r>
            <a:r>
              <a:rPr lang="en-GB" sz="1750" b="1" dirty="0" err="1">
                <a:cs typeface="Calibri Light" panose="020F0302020204030204" pitchFamily="34" charset="0"/>
              </a:rPr>
              <a:t>Konsey</a:t>
            </a:r>
            <a:r>
              <a:rPr lang="en-GB" sz="1750" b="1" dirty="0">
                <a:cs typeface="Calibri Light" panose="020F0302020204030204" pitchFamily="34" charset="0"/>
              </a:rPr>
              <a:t> </a:t>
            </a:r>
            <a:r>
              <a:rPr lang="en-GB" sz="1750" b="1" dirty="0" err="1">
                <a:cs typeface="Calibri Light" panose="020F0302020204030204" pitchFamily="34" charset="0"/>
              </a:rPr>
              <a:t>Kararı</a:t>
            </a:r>
            <a:r>
              <a:rPr lang="en-GB" sz="1750" dirty="0">
                <a:cs typeface="Calibri Light" panose="020F0302020204030204" pitchFamily="34" charset="0"/>
              </a:rPr>
              <a:t>, 1.5°C </a:t>
            </a:r>
            <a:r>
              <a:rPr lang="en-GB" sz="1750" dirty="0" err="1">
                <a:cs typeface="Calibri Light" panose="020F0302020204030204" pitchFamily="34" charset="0"/>
              </a:rPr>
              <a:t>hedefine</a:t>
            </a:r>
            <a:r>
              <a:rPr lang="en-GB" sz="1750" dirty="0">
                <a:cs typeface="Calibri Light" panose="020F0302020204030204" pitchFamily="34" charset="0"/>
              </a:rPr>
              <a:t> </a:t>
            </a:r>
            <a:r>
              <a:rPr lang="en-GB" sz="1750" dirty="0" err="1">
                <a:cs typeface="Calibri Light" panose="020F0302020204030204" pitchFamily="34" charset="0"/>
              </a:rPr>
              <a:t>insan</a:t>
            </a:r>
            <a:r>
              <a:rPr lang="en-GB" sz="1750" dirty="0">
                <a:cs typeface="Calibri Light" panose="020F0302020204030204" pitchFamily="34" charset="0"/>
              </a:rPr>
              <a:t> </a:t>
            </a:r>
            <a:r>
              <a:rPr lang="en-GB" sz="1750" dirty="0" err="1">
                <a:cs typeface="Calibri Light" panose="020F0302020204030204" pitchFamily="34" charset="0"/>
              </a:rPr>
              <a:t>hakları</a:t>
            </a:r>
            <a:r>
              <a:rPr lang="en-GB" sz="1750" dirty="0">
                <a:cs typeface="Calibri Light" panose="020F0302020204030204" pitchFamily="34" charset="0"/>
              </a:rPr>
              <a:t> </a:t>
            </a:r>
            <a:r>
              <a:rPr lang="en-GB" sz="1750" dirty="0" err="1">
                <a:cs typeface="Calibri Light" panose="020F0302020204030204" pitchFamily="34" charset="0"/>
              </a:rPr>
              <a:t>bağlamında</a:t>
            </a:r>
            <a:r>
              <a:rPr lang="en-GB" sz="1750" dirty="0">
                <a:cs typeface="Calibri Light" panose="020F0302020204030204" pitchFamily="34" charset="0"/>
              </a:rPr>
              <a:t> </a:t>
            </a:r>
            <a:r>
              <a:rPr lang="en-GB" sz="1750" dirty="0" err="1">
                <a:cs typeface="Calibri Light" panose="020F0302020204030204" pitchFamily="34" charset="0"/>
              </a:rPr>
              <a:t>referans</a:t>
            </a:r>
            <a:r>
              <a:rPr lang="en-GB" sz="1750" dirty="0">
                <a:cs typeface="Calibri Light" panose="020F0302020204030204" pitchFamily="34" charset="0"/>
              </a:rPr>
              <a:t> </a:t>
            </a:r>
            <a:r>
              <a:rPr lang="en-GB" sz="1750" dirty="0" err="1">
                <a:cs typeface="Calibri Light" panose="020F0302020204030204" pitchFamily="34" charset="0"/>
              </a:rPr>
              <a:t>veren</a:t>
            </a:r>
            <a:r>
              <a:rPr lang="en-GB" sz="1750" dirty="0">
                <a:cs typeface="Calibri Light" panose="020F0302020204030204" pitchFamily="34" charset="0"/>
              </a:rPr>
              <a:t> ilk BM </a:t>
            </a:r>
            <a:r>
              <a:rPr lang="en-GB" sz="1750" dirty="0" err="1">
                <a:cs typeface="Calibri Light" panose="020F0302020204030204" pitchFamily="34" charset="0"/>
              </a:rPr>
              <a:t>kararı</a:t>
            </a:r>
            <a:r>
              <a:rPr lang="en-GB" sz="1750" dirty="0">
                <a:cs typeface="Calibri Light" panose="020F0302020204030204" pitchFamily="34" charset="0"/>
              </a:rPr>
              <a:t> </a:t>
            </a:r>
            <a:r>
              <a:rPr lang="en-GB" sz="1750" dirty="0" err="1">
                <a:cs typeface="Calibri Light" panose="020F0302020204030204" pitchFamily="34" charset="0"/>
              </a:rPr>
              <a:t>olması</a:t>
            </a:r>
            <a:r>
              <a:rPr lang="en-GB" sz="1750" dirty="0">
                <a:cs typeface="Calibri Light" panose="020F0302020204030204" pitchFamily="34" charset="0"/>
              </a:rPr>
              <a:t> </a:t>
            </a:r>
            <a:r>
              <a:rPr lang="en-GB" sz="1750" dirty="0" err="1">
                <a:cs typeface="Calibri Light" panose="020F0302020204030204" pitchFamily="34" charset="0"/>
              </a:rPr>
              <a:t>bakımından</a:t>
            </a:r>
            <a:r>
              <a:rPr lang="en-GB" sz="1750" dirty="0">
                <a:cs typeface="Calibri Light" panose="020F0302020204030204" pitchFamily="34" charset="0"/>
              </a:rPr>
              <a:t> </a:t>
            </a:r>
            <a:r>
              <a:rPr lang="en-GB" sz="1750" dirty="0" err="1">
                <a:cs typeface="Calibri Light" panose="020F0302020204030204" pitchFamily="34" charset="0"/>
              </a:rPr>
              <a:t>tarihsel</a:t>
            </a:r>
            <a:r>
              <a:rPr lang="en-GB" sz="1750" dirty="0">
                <a:cs typeface="Calibri Light" panose="020F0302020204030204" pitchFamily="34" charset="0"/>
              </a:rPr>
              <a:t> </a:t>
            </a:r>
            <a:r>
              <a:rPr lang="en-GB" sz="1750" dirty="0" err="1">
                <a:cs typeface="Calibri Light" panose="020F0302020204030204" pitchFamily="34" charset="0"/>
              </a:rPr>
              <a:t>niteliktedir</a:t>
            </a:r>
            <a:r>
              <a:rPr lang="en-GB" sz="1750" dirty="0">
                <a:cs typeface="Calibri Light" panose="020F0302020204030204" pitchFamily="34" charset="0"/>
              </a:rPr>
              <a:t>.  </a:t>
            </a:r>
            <a:r>
              <a:rPr lang="tr-TR" sz="1750" dirty="0">
                <a:cs typeface="Calibri Light" panose="020F0302020204030204" pitchFamily="34" charset="0"/>
              </a:rPr>
              <a:t> </a:t>
            </a:r>
            <a:r>
              <a:rPr lang="en-GB" sz="1750" dirty="0">
                <a:cs typeface="Calibri Light" panose="020F0302020204030204" pitchFamily="34" charset="0"/>
              </a:rPr>
              <a:t>BM </a:t>
            </a:r>
            <a:r>
              <a:rPr lang="en-GB" sz="1750" dirty="0" err="1">
                <a:cs typeface="Calibri Light" panose="020F0302020204030204" pitchFamily="34" charset="0"/>
              </a:rPr>
              <a:t>İnsan</a:t>
            </a:r>
            <a:r>
              <a:rPr lang="en-GB" sz="1750" dirty="0">
                <a:cs typeface="Calibri Light" panose="020F0302020204030204" pitchFamily="34" charset="0"/>
              </a:rPr>
              <a:t> </a:t>
            </a:r>
            <a:r>
              <a:rPr lang="en-GB" sz="1750" dirty="0" err="1">
                <a:cs typeface="Calibri Light" panose="020F0302020204030204" pitchFamily="34" charset="0"/>
              </a:rPr>
              <a:t>Hakları</a:t>
            </a:r>
            <a:r>
              <a:rPr lang="en-GB" sz="1750" dirty="0">
                <a:cs typeface="Calibri Light" panose="020F0302020204030204" pitchFamily="34" charset="0"/>
              </a:rPr>
              <a:t> </a:t>
            </a:r>
            <a:r>
              <a:rPr lang="en-GB" sz="1750" dirty="0" err="1">
                <a:cs typeface="Calibri Light" panose="020F0302020204030204" pitchFamily="34" charset="0"/>
              </a:rPr>
              <a:t>Konseyi’nin</a:t>
            </a:r>
            <a:r>
              <a:rPr lang="en-GB" sz="1750" dirty="0">
                <a:cs typeface="Calibri Light" panose="020F0302020204030204" pitchFamily="34" charset="0"/>
              </a:rPr>
              <a:t> </a:t>
            </a:r>
            <a:r>
              <a:rPr lang="tr-TR" sz="1750" u="sng" dirty="0">
                <a:cs typeface="Calibri Light" panose="020F0302020204030204" pitchFamily="34" charset="0"/>
              </a:rPr>
              <a:t>T</a:t>
            </a:r>
            <a:r>
              <a:rPr lang="en-GB" sz="1750" u="sng" dirty="0" err="1">
                <a:cs typeface="Calibri Light" panose="020F0302020204030204" pitchFamily="34" charset="0"/>
              </a:rPr>
              <a:t>emel</a:t>
            </a:r>
            <a:r>
              <a:rPr lang="en-GB" sz="1750" u="sng" dirty="0">
                <a:cs typeface="Calibri Light" panose="020F0302020204030204" pitchFamily="34" charset="0"/>
              </a:rPr>
              <a:t> </a:t>
            </a:r>
            <a:r>
              <a:rPr lang="en-GB" sz="1750" u="sng" dirty="0" err="1">
                <a:cs typeface="Calibri Light" panose="020F0302020204030204" pitchFamily="34" charset="0"/>
              </a:rPr>
              <a:t>mesaj</a:t>
            </a:r>
            <a:r>
              <a:rPr lang="tr-TR" sz="1750" u="sng" dirty="0">
                <a:cs typeface="Calibri Light" panose="020F0302020204030204" pitchFamily="34" charset="0"/>
              </a:rPr>
              <a:t>:</a:t>
            </a:r>
            <a:r>
              <a:rPr lang="en-GB" sz="1750" u="sng" dirty="0">
                <a:cs typeface="Calibri Light" panose="020F0302020204030204" pitchFamily="34" charset="0"/>
              </a:rPr>
              <a:t> </a:t>
            </a:r>
            <a:r>
              <a:rPr lang="en-GB" sz="1750" u="sng" dirty="0" err="1">
                <a:cs typeface="Calibri Light" panose="020F0302020204030204" pitchFamily="34" charset="0"/>
              </a:rPr>
              <a:t>iklim</a:t>
            </a:r>
            <a:r>
              <a:rPr lang="en-GB" sz="1750" u="sng" dirty="0">
                <a:cs typeface="Calibri Light" panose="020F0302020204030204" pitchFamily="34" charset="0"/>
              </a:rPr>
              <a:t> </a:t>
            </a:r>
            <a:r>
              <a:rPr lang="en-GB" sz="1750" u="sng" dirty="0" err="1">
                <a:cs typeface="Calibri Light" panose="020F0302020204030204" pitchFamily="34" charset="0"/>
              </a:rPr>
              <a:t>değişikliğ</a:t>
            </a:r>
            <a:r>
              <a:rPr lang="tr-TR" sz="1750" u="sng" dirty="0">
                <a:cs typeface="Calibri Light" panose="020F0302020204030204" pitchFamily="34" charset="0"/>
              </a:rPr>
              <a:t>i</a:t>
            </a:r>
            <a:r>
              <a:rPr lang="en-GB" sz="1750" u="sng" dirty="0">
                <a:cs typeface="Calibri Light" panose="020F0302020204030204" pitchFamily="34" charset="0"/>
              </a:rPr>
              <a:t> 21. </a:t>
            </a:r>
            <a:r>
              <a:rPr lang="en-GB" sz="1750" u="sng" dirty="0" err="1">
                <a:cs typeface="Calibri Light" panose="020F0302020204030204" pitchFamily="34" charset="0"/>
              </a:rPr>
              <a:t>yüzyılda</a:t>
            </a:r>
            <a:r>
              <a:rPr lang="en-GB" sz="1750" u="sng" dirty="0">
                <a:cs typeface="Calibri Light" panose="020F0302020204030204" pitchFamily="34" charset="0"/>
              </a:rPr>
              <a:t> </a:t>
            </a:r>
            <a:r>
              <a:rPr lang="en-GB" sz="1750" u="sng" dirty="0" err="1">
                <a:cs typeface="Calibri Light" panose="020F0302020204030204" pitchFamily="34" charset="0"/>
              </a:rPr>
              <a:t>insan</a:t>
            </a:r>
            <a:r>
              <a:rPr lang="en-GB" sz="1750" u="sng" dirty="0">
                <a:cs typeface="Calibri Light" panose="020F0302020204030204" pitchFamily="34" charset="0"/>
              </a:rPr>
              <a:t> </a:t>
            </a:r>
            <a:r>
              <a:rPr lang="en-GB" sz="1750" u="sng" dirty="0" err="1">
                <a:cs typeface="Calibri Light" panose="020F0302020204030204" pitchFamily="34" charset="0"/>
              </a:rPr>
              <a:t>hakları</a:t>
            </a:r>
            <a:r>
              <a:rPr lang="en-GB" sz="1750" u="sng" dirty="0">
                <a:cs typeface="Calibri Light" panose="020F0302020204030204" pitchFamily="34" charset="0"/>
              </a:rPr>
              <a:t> </a:t>
            </a:r>
            <a:r>
              <a:rPr lang="en-GB" sz="1750" u="sng" dirty="0" err="1">
                <a:cs typeface="Calibri Light" panose="020F0302020204030204" pitchFamily="34" charset="0"/>
              </a:rPr>
              <a:t>açısından</a:t>
            </a:r>
            <a:r>
              <a:rPr lang="en-GB" sz="1750" u="sng" dirty="0">
                <a:cs typeface="Calibri Light" panose="020F0302020204030204" pitchFamily="34" charset="0"/>
              </a:rPr>
              <a:t> </a:t>
            </a:r>
            <a:r>
              <a:rPr lang="en-GB" sz="1750" u="sng" dirty="0" err="1">
                <a:cs typeface="Calibri Light" panose="020F0302020204030204" pitchFamily="34" charset="0"/>
              </a:rPr>
              <a:t>ciddi</a:t>
            </a:r>
            <a:r>
              <a:rPr lang="en-GB" sz="1750" u="sng" dirty="0">
                <a:cs typeface="Calibri Light" panose="020F0302020204030204" pitchFamily="34" charset="0"/>
              </a:rPr>
              <a:t> </a:t>
            </a:r>
            <a:r>
              <a:rPr lang="en-GB" sz="1750" u="sng" dirty="0" err="1">
                <a:cs typeface="Calibri Light" panose="020F0302020204030204" pitchFamily="34" charset="0"/>
              </a:rPr>
              <a:t>bir</a:t>
            </a:r>
            <a:r>
              <a:rPr lang="en-GB" sz="1750" u="sng" dirty="0">
                <a:cs typeface="Calibri Light" panose="020F0302020204030204" pitchFamily="34" charset="0"/>
              </a:rPr>
              <a:t> </a:t>
            </a:r>
            <a:r>
              <a:rPr lang="en-GB" sz="1750" u="sng" dirty="0" err="1">
                <a:cs typeface="Calibri Light" panose="020F0302020204030204" pitchFamily="34" charset="0"/>
              </a:rPr>
              <a:t>tehdit</a:t>
            </a:r>
            <a:r>
              <a:rPr lang="tr-TR" sz="1750" u="sng" dirty="0">
                <a:cs typeface="Calibri Light" panose="020F0302020204030204" pitchFamily="34" charset="0"/>
              </a:rPr>
              <a:t>tir.  K</a:t>
            </a:r>
            <a:r>
              <a:rPr lang="en-GB" sz="1750" dirty="0" err="1">
                <a:cs typeface="Calibri Light" panose="020F0302020204030204" pitchFamily="34" charset="0"/>
              </a:rPr>
              <a:t>onseyi'nin</a:t>
            </a:r>
            <a:r>
              <a:rPr lang="tr-TR" sz="1750" dirty="0">
                <a:cs typeface="Calibri Light" panose="020F0302020204030204" pitchFamily="34" charset="0"/>
              </a:rPr>
              <a:t> </a:t>
            </a:r>
            <a:r>
              <a:rPr lang="en-GB" sz="1750" b="1" dirty="0" err="1">
                <a:cs typeface="Calibri Light" panose="020F0302020204030204" pitchFamily="34" charset="0"/>
              </a:rPr>
              <a:t>kadınlar</a:t>
            </a:r>
            <a:r>
              <a:rPr lang="en-GB" sz="1750" dirty="0" err="1">
                <a:cs typeface="Calibri Light" panose="020F0302020204030204" pitchFamily="34" charset="0"/>
              </a:rPr>
              <a:t>ın</a:t>
            </a:r>
            <a:r>
              <a:rPr lang="en-GB" sz="1750" dirty="0">
                <a:cs typeface="Calibri Light" panose="020F0302020204030204" pitchFamily="34" charset="0"/>
              </a:rPr>
              <a:t> </a:t>
            </a:r>
            <a:r>
              <a:rPr lang="en-GB" sz="1750" dirty="0" err="1">
                <a:cs typeface="Calibri Light" panose="020F0302020204030204" pitchFamily="34" charset="0"/>
              </a:rPr>
              <a:t>iklim</a:t>
            </a:r>
            <a:r>
              <a:rPr lang="en-GB" sz="1750" dirty="0">
                <a:cs typeface="Calibri Light" panose="020F0302020204030204" pitchFamily="34" charset="0"/>
              </a:rPr>
              <a:t> </a:t>
            </a:r>
            <a:r>
              <a:rPr lang="en-GB" sz="1750" dirty="0" err="1">
                <a:cs typeface="Calibri Light" panose="020F0302020204030204" pitchFamily="34" charset="0"/>
              </a:rPr>
              <a:t>politika</a:t>
            </a:r>
            <a:r>
              <a:rPr lang="en-GB" sz="1750" dirty="0">
                <a:cs typeface="Calibri Light" panose="020F0302020204030204" pitchFamily="34" charset="0"/>
              </a:rPr>
              <a:t> </a:t>
            </a:r>
            <a:r>
              <a:rPr lang="en-GB" sz="1750" dirty="0" err="1">
                <a:cs typeface="Calibri Light" panose="020F0302020204030204" pitchFamily="34" charset="0"/>
              </a:rPr>
              <a:t>yapım</a:t>
            </a:r>
            <a:r>
              <a:rPr lang="en-GB" sz="1750" dirty="0">
                <a:cs typeface="Calibri Light" panose="020F0302020204030204" pitchFamily="34" charset="0"/>
              </a:rPr>
              <a:t> </a:t>
            </a:r>
            <a:r>
              <a:rPr lang="en-GB" sz="1750" dirty="0" err="1">
                <a:cs typeface="Calibri Light" panose="020F0302020204030204" pitchFamily="34" charset="0"/>
              </a:rPr>
              <a:t>sürecine</a:t>
            </a:r>
            <a:r>
              <a:rPr lang="en-GB" sz="1750" dirty="0">
                <a:cs typeface="Calibri Light" panose="020F0302020204030204" pitchFamily="34" charset="0"/>
              </a:rPr>
              <a:t> </a:t>
            </a:r>
            <a:r>
              <a:rPr lang="en-GB" sz="1750" dirty="0" err="1">
                <a:cs typeface="Calibri Light" panose="020F0302020204030204" pitchFamily="34" charset="0"/>
              </a:rPr>
              <a:t>eşit</a:t>
            </a:r>
            <a:r>
              <a:rPr lang="en-GB" sz="1750" dirty="0">
                <a:cs typeface="Calibri Light" panose="020F0302020204030204" pitchFamily="34" charset="0"/>
              </a:rPr>
              <a:t> </a:t>
            </a:r>
            <a:r>
              <a:rPr lang="en-GB" sz="1750" dirty="0" err="1">
                <a:cs typeface="Calibri Light" panose="020F0302020204030204" pitchFamily="34" charset="0"/>
              </a:rPr>
              <a:t>şekilde</a:t>
            </a:r>
            <a:r>
              <a:rPr lang="en-GB" sz="1750" dirty="0">
                <a:cs typeface="Calibri Light" panose="020F0302020204030204" pitchFamily="34" charset="0"/>
              </a:rPr>
              <a:t> </a:t>
            </a:r>
            <a:r>
              <a:rPr lang="en-GB" sz="1750" dirty="0" err="1">
                <a:cs typeface="Calibri Light" panose="020F0302020204030204" pitchFamily="34" charset="0"/>
              </a:rPr>
              <a:t>katılmalarına</a:t>
            </a:r>
            <a:r>
              <a:rPr lang="en-GB" sz="1750" dirty="0">
                <a:cs typeface="Calibri Light" panose="020F0302020204030204" pitchFamily="34" charset="0"/>
              </a:rPr>
              <a:t> </a:t>
            </a:r>
            <a:r>
              <a:rPr lang="en-GB" sz="1750" dirty="0" err="1">
                <a:cs typeface="Calibri Light" panose="020F0302020204030204" pitchFamily="34" charset="0"/>
              </a:rPr>
              <a:t>dair</a:t>
            </a:r>
            <a:r>
              <a:rPr lang="en-GB" sz="1750" dirty="0">
                <a:cs typeface="Calibri Light" panose="020F0302020204030204" pitchFamily="34" charset="0"/>
              </a:rPr>
              <a:t> </a:t>
            </a:r>
            <a:r>
              <a:rPr lang="en-GB" sz="1750" dirty="0" err="1">
                <a:cs typeface="Calibri Light" panose="020F0302020204030204" pitchFamily="34" charset="0"/>
              </a:rPr>
              <a:t>kararları</a:t>
            </a:r>
            <a:r>
              <a:rPr lang="en-GB" sz="1750" dirty="0">
                <a:cs typeface="Calibri Light" panose="020F0302020204030204" pitchFamily="34" charset="0"/>
              </a:rPr>
              <a:t> </a:t>
            </a:r>
            <a:r>
              <a:rPr lang="tr-TR" sz="1750" dirty="0">
                <a:cs typeface="Calibri Light" panose="020F0302020204030204" pitchFamily="34" charset="0"/>
              </a:rPr>
              <a:t>vardır.</a:t>
            </a:r>
          </a:p>
          <a:p>
            <a:pPr>
              <a:lnSpc>
                <a:spcPct val="100000"/>
              </a:lnSpc>
              <a:spcBef>
                <a:spcPts val="0"/>
              </a:spcBef>
              <a:buFont typeface="Wingdings" panose="05000000000000000000" pitchFamily="2" charset="2"/>
              <a:buChar char="§"/>
            </a:pPr>
            <a:r>
              <a:rPr lang="en-GB" sz="1750" b="1" dirty="0" err="1">
                <a:cs typeface="Calibri Light" panose="020F0302020204030204" pitchFamily="34" charset="0"/>
              </a:rPr>
              <a:t>UNDP</a:t>
            </a:r>
            <a:r>
              <a:rPr lang="en-GB" sz="1750" dirty="0" err="1">
                <a:cs typeface="Calibri Light" panose="020F0302020204030204" pitchFamily="34" charset="0"/>
              </a:rPr>
              <a:t>’nin</a:t>
            </a:r>
            <a:r>
              <a:rPr lang="en-GB" sz="1750" dirty="0">
                <a:cs typeface="Calibri Light" panose="020F0302020204030204" pitchFamily="34" charset="0"/>
              </a:rPr>
              <a:t> </a:t>
            </a:r>
            <a:r>
              <a:rPr lang="en-GB" sz="1750" dirty="0" err="1">
                <a:cs typeface="Calibri Light" panose="020F0302020204030204" pitchFamily="34" charset="0"/>
              </a:rPr>
              <a:t>iklim</a:t>
            </a:r>
            <a:r>
              <a:rPr lang="en-GB" sz="1750" dirty="0">
                <a:cs typeface="Calibri Light" panose="020F0302020204030204" pitchFamily="34" charset="0"/>
              </a:rPr>
              <a:t> </a:t>
            </a:r>
            <a:r>
              <a:rPr lang="en-GB" sz="1750" dirty="0" err="1">
                <a:cs typeface="Calibri Light" panose="020F0302020204030204" pitchFamily="34" charset="0"/>
              </a:rPr>
              <a:t>değişikliği</a:t>
            </a:r>
            <a:r>
              <a:rPr lang="en-GB" sz="1750" dirty="0">
                <a:cs typeface="Calibri Light" panose="020F0302020204030204" pitchFamily="34" charset="0"/>
              </a:rPr>
              <a:t> </a:t>
            </a:r>
            <a:r>
              <a:rPr lang="en-GB" sz="1750" dirty="0" err="1">
                <a:cs typeface="Calibri Light" panose="020F0302020204030204" pitchFamily="34" charset="0"/>
              </a:rPr>
              <a:t>ve</a:t>
            </a:r>
            <a:r>
              <a:rPr lang="en-GB" sz="1750" dirty="0">
                <a:cs typeface="Calibri Light" panose="020F0302020204030204" pitchFamily="34" charset="0"/>
              </a:rPr>
              <a:t> </a:t>
            </a:r>
            <a:r>
              <a:rPr lang="en-GB" sz="1750" dirty="0" err="1">
                <a:cs typeface="Calibri Light" panose="020F0302020204030204" pitchFamily="34" charset="0"/>
              </a:rPr>
              <a:t>afet</a:t>
            </a:r>
            <a:r>
              <a:rPr lang="en-GB" sz="1750" dirty="0">
                <a:cs typeface="Calibri Light" panose="020F0302020204030204" pitchFamily="34" charset="0"/>
              </a:rPr>
              <a:t> </a:t>
            </a:r>
            <a:r>
              <a:rPr lang="en-GB" sz="1750" dirty="0" err="1">
                <a:cs typeface="Calibri Light" panose="020F0302020204030204" pitchFamily="34" charset="0"/>
              </a:rPr>
              <a:t>riskleri</a:t>
            </a:r>
            <a:r>
              <a:rPr lang="en-GB" sz="1750" dirty="0">
                <a:cs typeface="Calibri Light" panose="020F0302020204030204" pitchFamily="34" charset="0"/>
              </a:rPr>
              <a:t> </a:t>
            </a:r>
            <a:r>
              <a:rPr lang="en-GB" sz="1750" dirty="0" err="1">
                <a:cs typeface="Calibri Light" panose="020F0302020204030204" pitchFamily="34" charset="0"/>
              </a:rPr>
              <a:t>programı</a:t>
            </a:r>
            <a:r>
              <a:rPr lang="en-GB" sz="1750" dirty="0">
                <a:cs typeface="Calibri Light" panose="020F0302020204030204" pitchFamily="34" charset="0"/>
              </a:rPr>
              <a:t> </a:t>
            </a:r>
            <a:r>
              <a:rPr lang="en-GB" sz="1750" dirty="0" err="1">
                <a:cs typeface="Calibri Light" panose="020F0302020204030204" pitchFamily="34" charset="0"/>
              </a:rPr>
              <a:t>için</a:t>
            </a:r>
            <a:r>
              <a:rPr lang="en-GB" sz="1750" dirty="0">
                <a:cs typeface="Calibri Light" panose="020F0302020204030204" pitchFamily="34" charset="0"/>
              </a:rPr>
              <a:t> </a:t>
            </a:r>
            <a:r>
              <a:rPr lang="en-GB" sz="1750" dirty="0" err="1">
                <a:cs typeface="Calibri Light" panose="020F0302020204030204" pitchFamily="34" charset="0"/>
              </a:rPr>
              <a:t>sosyal</a:t>
            </a:r>
            <a:r>
              <a:rPr lang="en-GB" sz="1750" dirty="0">
                <a:cs typeface="Calibri Light" panose="020F0302020204030204" pitchFamily="34" charset="0"/>
              </a:rPr>
              <a:t> etkilenebilirlik </a:t>
            </a:r>
            <a:r>
              <a:rPr lang="en-GB" sz="1750" dirty="0" err="1">
                <a:cs typeface="Calibri Light" panose="020F0302020204030204" pitchFamily="34" charset="0"/>
              </a:rPr>
              <a:t>değerlendirme</a:t>
            </a:r>
            <a:r>
              <a:rPr lang="en-GB" sz="1750" dirty="0">
                <a:cs typeface="Calibri Light" panose="020F0302020204030204" pitchFamily="34" charset="0"/>
              </a:rPr>
              <a:t> </a:t>
            </a:r>
            <a:r>
              <a:rPr lang="en-GB" sz="1750" dirty="0" err="1">
                <a:cs typeface="Calibri Light" panose="020F0302020204030204" pitchFamily="34" charset="0"/>
              </a:rPr>
              <a:t>uygulama</a:t>
            </a:r>
            <a:r>
              <a:rPr lang="en-GB" sz="1750" dirty="0">
                <a:cs typeface="Calibri Light" panose="020F0302020204030204" pitchFamily="34" charset="0"/>
              </a:rPr>
              <a:t> </a:t>
            </a:r>
            <a:r>
              <a:rPr lang="en-GB" sz="1750" dirty="0" err="1">
                <a:cs typeface="Calibri Light" panose="020F0302020204030204" pitchFamily="34" charset="0"/>
              </a:rPr>
              <a:t>araçlar</a:t>
            </a:r>
            <a:r>
              <a:rPr lang="tr-TR" sz="1750" dirty="0">
                <a:cs typeface="Calibri Light" panose="020F0302020204030204" pitchFamily="34" charset="0"/>
              </a:rPr>
              <a:t>ı vardır.</a:t>
            </a:r>
            <a:r>
              <a:rPr lang="en-GB" sz="1750" dirty="0">
                <a:cs typeface="Calibri Light" panose="020F0302020204030204" pitchFamily="34" charset="0"/>
              </a:rPr>
              <a:t> </a:t>
            </a:r>
            <a:endParaRPr lang="tr-TR" sz="1750" dirty="0">
              <a:cs typeface="Calibri Light" panose="020F0302020204030204" pitchFamily="34" charset="0"/>
            </a:endParaRPr>
          </a:p>
          <a:p>
            <a:pPr>
              <a:lnSpc>
                <a:spcPct val="100000"/>
              </a:lnSpc>
              <a:spcBef>
                <a:spcPts val="0"/>
              </a:spcBef>
              <a:buFont typeface="Wingdings" panose="05000000000000000000" pitchFamily="2" charset="2"/>
              <a:buChar char="§"/>
            </a:pPr>
            <a:r>
              <a:rPr lang="en-GB" sz="1750" b="1" dirty="0" err="1">
                <a:solidFill>
                  <a:srgbClr val="7030A0"/>
                </a:solidFill>
                <a:cs typeface="Calibri Light" panose="020F0302020204030204" pitchFamily="34" charset="0"/>
              </a:rPr>
              <a:t>Mayıs</a:t>
            </a:r>
            <a:r>
              <a:rPr lang="en-GB" sz="1750" b="1" dirty="0">
                <a:solidFill>
                  <a:srgbClr val="7030A0"/>
                </a:solidFill>
                <a:cs typeface="Calibri Light" panose="020F0302020204030204" pitchFamily="34" charset="0"/>
              </a:rPr>
              <a:t> 2019’da </a:t>
            </a:r>
            <a:r>
              <a:rPr lang="en-GB" sz="1750" b="1" dirty="0" err="1">
                <a:solidFill>
                  <a:srgbClr val="7030A0"/>
                </a:solidFill>
                <a:cs typeface="Calibri Light" panose="020F0302020204030204" pitchFamily="34" charset="0"/>
              </a:rPr>
              <a:t>Doğu</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Zimbabwe’de</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meydana</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gelen</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İdai</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Siklonunda</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cinsel</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tacize</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uğrayan</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genç</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kızlarla</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ilgili</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tarihli</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bir</a:t>
            </a:r>
            <a:r>
              <a:rPr lang="en-GB" sz="1750" b="1" dirty="0">
                <a:solidFill>
                  <a:srgbClr val="7030A0"/>
                </a:solidFill>
                <a:cs typeface="Calibri Light" panose="020F0302020204030204" pitchFamily="34" charset="0"/>
              </a:rPr>
              <a:t> BM </a:t>
            </a:r>
            <a:r>
              <a:rPr lang="en-GB" sz="1750" b="1" dirty="0" err="1">
                <a:solidFill>
                  <a:srgbClr val="7030A0"/>
                </a:solidFill>
                <a:cs typeface="Calibri Light" panose="020F0302020204030204" pitchFamily="34" charset="0"/>
              </a:rPr>
              <a:t>raporu</a:t>
            </a:r>
            <a:r>
              <a:rPr lang="en-GB" sz="1750" b="1" dirty="0">
                <a:solidFill>
                  <a:srgbClr val="7030A0"/>
                </a:solidFill>
                <a:cs typeface="Calibri Light" panose="020F0302020204030204" pitchFamily="34" charset="0"/>
              </a:rPr>
              <a:t> </a:t>
            </a:r>
            <a:r>
              <a:rPr lang="en-GB" sz="1750" b="1" dirty="0" err="1">
                <a:solidFill>
                  <a:srgbClr val="7030A0"/>
                </a:solidFill>
                <a:cs typeface="Calibri Light" panose="020F0302020204030204" pitchFamily="34" charset="0"/>
              </a:rPr>
              <a:t>yayınlanmıştır</a:t>
            </a:r>
            <a:r>
              <a:rPr lang="en-GB" sz="1750" b="1" dirty="0">
                <a:solidFill>
                  <a:srgbClr val="7030A0"/>
                </a:solidFill>
                <a:cs typeface="Calibri Light" panose="020F0302020204030204" pitchFamily="34" charset="0"/>
              </a:rPr>
              <a:t>. </a:t>
            </a:r>
            <a:endParaRPr lang="tr-TR" sz="1750" b="1" u="sng" dirty="0">
              <a:solidFill>
                <a:srgbClr val="7030A0"/>
              </a:solidFill>
              <a:cs typeface="Calibri Light" panose="020F0302020204030204" pitchFamily="34" charset="0"/>
            </a:endParaRPr>
          </a:p>
          <a:p>
            <a:pPr>
              <a:lnSpc>
                <a:spcPct val="100000"/>
              </a:lnSpc>
              <a:spcBef>
                <a:spcPts val="0"/>
              </a:spcBef>
              <a:buFont typeface="Wingdings" panose="05000000000000000000" pitchFamily="2" charset="2"/>
              <a:buChar char="§"/>
            </a:pPr>
            <a:r>
              <a:rPr lang="tr-TR" sz="1750" b="1" dirty="0">
                <a:cs typeface="Calibri Light" panose="020F0302020204030204" pitchFamily="34" charset="0"/>
              </a:rPr>
              <a:t>UNEP Uyum Açığı Raporu 2020</a:t>
            </a:r>
            <a:r>
              <a:rPr lang="tr-TR" sz="1750" dirty="0">
                <a:cs typeface="Calibri Light" panose="020F0302020204030204" pitchFamily="34" charset="0"/>
              </a:rPr>
              <a:t>, </a:t>
            </a:r>
            <a:r>
              <a:rPr lang="en-GB" sz="1750" dirty="0">
                <a:cs typeface="Calibri Light" panose="020F0302020204030204" pitchFamily="34" charset="0"/>
              </a:rPr>
              <a:t> </a:t>
            </a:r>
            <a:r>
              <a:rPr lang="en-US" sz="1750" u="sng" dirty="0">
                <a:cs typeface="Calibri Light" panose="020F0302020204030204" pitchFamily="34" charset="0"/>
              </a:rPr>
              <a:t>COVID-19 </a:t>
            </a:r>
            <a:r>
              <a:rPr lang="en-US" sz="1750" u="sng" dirty="0" err="1">
                <a:cs typeface="Calibri Light" panose="020F0302020204030204" pitchFamily="34" charset="0"/>
              </a:rPr>
              <a:t>salgını</a:t>
            </a:r>
            <a:r>
              <a:rPr lang="en-US" sz="1750" u="sng" dirty="0">
                <a:cs typeface="Calibri Light" panose="020F0302020204030204" pitchFamily="34" charset="0"/>
              </a:rPr>
              <a:t> </a:t>
            </a:r>
            <a:r>
              <a:rPr lang="en-US" sz="1750" u="sng" dirty="0" err="1">
                <a:cs typeface="Calibri Light" panose="020F0302020204030204" pitchFamily="34" charset="0"/>
              </a:rPr>
              <a:t>eşitsizliğin</a:t>
            </a:r>
            <a:r>
              <a:rPr lang="en-US" sz="1750" u="sng" dirty="0">
                <a:cs typeface="Calibri Light" panose="020F0302020204030204" pitchFamily="34" charset="0"/>
              </a:rPr>
              <a:t> </a:t>
            </a:r>
            <a:r>
              <a:rPr lang="en-US" sz="1750" u="sng" dirty="0" err="1">
                <a:cs typeface="Calibri Light" panose="020F0302020204030204" pitchFamily="34" charset="0"/>
              </a:rPr>
              <a:t>köklerini</a:t>
            </a:r>
            <a:r>
              <a:rPr lang="en-US" sz="1750" u="sng" dirty="0">
                <a:cs typeface="Calibri Light" panose="020F0302020204030204" pitchFamily="34" charset="0"/>
              </a:rPr>
              <a:t> </a:t>
            </a:r>
            <a:r>
              <a:rPr lang="en-US" sz="1750" u="sng" dirty="0" err="1">
                <a:cs typeface="Calibri Light" panose="020F0302020204030204" pitchFamily="34" charset="0"/>
              </a:rPr>
              <a:t>güçlendirdi</a:t>
            </a:r>
            <a:r>
              <a:rPr lang="tr-TR" sz="1750" u="sng" dirty="0">
                <a:cs typeface="Calibri Light" panose="020F0302020204030204" pitchFamily="34" charset="0"/>
              </a:rPr>
              <a:t> </a:t>
            </a:r>
            <a:r>
              <a:rPr lang="tr-TR" sz="1750" dirty="0">
                <a:cs typeface="Calibri Light" panose="020F0302020204030204" pitchFamily="34" charset="0"/>
              </a:rPr>
              <a:t>vurgusu yapmıştır. </a:t>
            </a:r>
          </a:p>
          <a:p>
            <a:pPr>
              <a:lnSpc>
                <a:spcPct val="100000"/>
              </a:lnSpc>
              <a:spcBef>
                <a:spcPts val="0"/>
              </a:spcBef>
              <a:buFont typeface="Wingdings" panose="05000000000000000000" pitchFamily="2" charset="2"/>
              <a:buChar char="§"/>
            </a:pPr>
            <a:r>
              <a:rPr lang="en-GB" sz="1750" dirty="0" err="1">
                <a:cs typeface="Calibri Light" panose="020F0302020204030204" pitchFamily="34" charset="0"/>
              </a:rPr>
              <a:t>UNFCCC’nin</a:t>
            </a:r>
            <a:r>
              <a:rPr lang="en-GB" sz="1750" dirty="0">
                <a:cs typeface="Calibri Light" panose="020F0302020204030204" pitchFamily="34" charset="0"/>
              </a:rPr>
              <a:t>, </a:t>
            </a:r>
            <a:r>
              <a:rPr lang="en-GB" sz="1750" dirty="0" err="1">
                <a:cs typeface="Calibri Light" panose="020F0302020204030204" pitchFamily="34" charset="0"/>
              </a:rPr>
              <a:t>ülkelerin</a:t>
            </a:r>
            <a:r>
              <a:rPr lang="en-GB" sz="1750" dirty="0">
                <a:cs typeface="Calibri Light" panose="020F0302020204030204" pitchFamily="34" charset="0"/>
              </a:rPr>
              <a:t> </a:t>
            </a:r>
            <a:r>
              <a:rPr lang="en-GB" sz="1750" b="1" dirty="0" err="1">
                <a:cs typeface="Calibri Light" panose="020F0302020204030204" pitchFamily="34" charset="0"/>
              </a:rPr>
              <a:t>Ulusal</a:t>
            </a:r>
            <a:r>
              <a:rPr lang="en-GB" sz="1750" b="1" dirty="0">
                <a:cs typeface="Calibri Light" panose="020F0302020204030204" pitchFamily="34" charset="0"/>
              </a:rPr>
              <a:t> </a:t>
            </a:r>
            <a:r>
              <a:rPr lang="en-GB" sz="1750" b="1" dirty="0" err="1">
                <a:cs typeface="Calibri Light" panose="020F0302020204030204" pitchFamily="34" charset="0"/>
              </a:rPr>
              <a:t>İklime</a:t>
            </a:r>
            <a:r>
              <a:rPr lang="en-GB" sz="1750" b="1" dirty="0">
                <a:cs typeface="Calibri Light" panose="020F0302020204030204" pitchFamily="34" charset="0"/>
              </a:rPr>
              <a:t> </a:t>
            </a:r>
            <a:r>
              <a:rPr lang="en-GB" sz="1750" b="1" dirty="0" err="1">
                <a:cs typeface="Calibri Light" panose="020F0302020204030204" pitchFamily="34" charset="0"/>
              </a:rPr>
              <a:t>Uyum</a:t>
            </a:r>
            <a:r>
              <a:rPr lang="en-GB" sz="1750" b="1" dirty="0">
                <a:cs typeface="Calibri Light" panose="020F0302020204030204" pitchFamily="34" charset="0"/>
              </a:rPr>
              <a:t> </a:t>
            </a:r>
            <a:r>
              <a:rPr lang="en-GB" sz="1750" b="1" dirty="0" err="1">
                <a:cs typeface="Calibri Light" panose="020F0302020204030204" pitchFamily="34" charset="0"/>
              </a:rPr>
              <a:t>Planları</a:t>
            </a:r>
            <a:r>
              <a:rPr lang="en-GB" sz="1750" dirty="0" err="1">
                <a:cs typeface="Calibri Light" panose="020F0302020204030204" pitchFamily="34" charset="0"/>
              </a:rPr>
              <a:t>’nın</a:t>
            </a:r>
            <a:r>
              <a:rPr lang="en-GB" sz="1750" dirty="0">
                <a:cs typeface="Calibri Light" panose="020F0302020204030204" pitchFamily="34" charset="0"/>
              </a:rPr>
              <a:t> </a:t>
            </a:r>
            <a:r>
              <a:rPr lang="en-GB" sz="1750" dirty="0" err="1">
                <a:cs typeface="Calibri Light" panose="020F0302020204030204" pitchFamily="34" charset="0"/>
              </a:rPr>
              <a:t>formüle</a:t>
            </a:r>
            <a:r>
              <a:rPr lang="en-GB" sz="1750" dirty="0">
                <a:cs typeface="Calibri Light" panose="020F0302020204030204" pitchFamily="34" charset="0"/>
              </a:rPr>
              <a:t> </a:t>
            </a:r>
            <a:r>
              <a:rPr lang="en-GB" sz="1750" dirty="0" err="1">
                <a:cs typeface="Calibri Light" panose="020F0302020204030204" pitchFamily="34" charset="0"/>
              </a:rPr>
              <a:t>edilmesi</a:t>
            </a:r>
            <a:r>
              <a:rPr lang="en-GB" sz="1750" dirty="0">
                <a:cs typeface="Calibri Light" panose="020F0302020204030204" pitchFamily="34" charset="0"/>
              </a:rPr>
              <a:t> </a:t>
            </a:r>
            <a:r>
              <a:rPr lang="en-GB" sz="1750" dirty="0" err="1">
                <a:cs typeface="Calibri Light" panose="020F0302020204030204" pitchFamily="34" charset="0"/>
              </a:rPr>
              <a:t>ve</a:t>
            </a:r>
            <a:r>
              <a:rPr lang="en-GB" sz="1750" dirty="0">
                <a:cs typeface="Calibri Light" panose="020F0302020204030204" pitchFamily="34" charset="0"/>
              </a:rPr>
              <a:t> </a:t>
            </a:r>
            <a:r>
              <a:rPr lang="en-GB" sz="1750" dirty="0" err="1">
                <a:cs typeface="Calibri Light" panose="020F0302020204030204" pitchFamily="34" charset="0"/>
              </a:rPr>
              <a:t>uygulanması</a:t>
            </a:r>
            <a:r>
              <a:rPr lang="en-GB" sz="1750" dirty="0">
                <a:cs typeface="Calibri Light" panose="020F0302020204030204" pitchFamily="34" charset="0"/>
              </a:rPr>
              <a:t> </a:t>
            </a:r>
            <a:r>
              <a:rPr lang="en-GB" sz="1750" dirty="0" err="1">
                <a:cs typeface="Calibri Light" panose="020F0302020204030204" pitchFamily="34" charset="0"/>
              </a:rPr>
              <a:t>sürecinde</a:t>
            </a:r>
            <a:r>
              <a:rPr lang="en-GB" sz="1750" dirty="0">
                <a:cs typeface="Calibri Light" panose="020F0302020204030204" pitchFamily="34" charset="0"/>
              </a:rPr>
              <a:t> </a:t>
            </a:r>
            <a:r>
              <a:rPr lang="en-GB" sz="1750" b="1" dirty="0" err="1">
                <a:cs typeface="Calibri Light" panose="020F0302020204030204" pitchFamily="34" charset="0"/>
              </a:rPr>
              <a:t>toplumsal</a:t>
            </a:r>
            <a:r>
              <a:rPr lang="en-GB" sz="1750" b="1" dirty="0">
                <a:cs typeface="Calibri Light" panose="020F0302020204030204" pitchFamily="34" charset="0"/>
              </a:rPr>
              <a:t> </a:t>
            </a:r>
            <a:r>
              <a:rPr lang="en-GB" sz="1750" b="1" dirty="0" err="1">
                <a:cs typeface="Calibri Light" panose="020F0302020204030204" pitchFamily="34" charset="0"/>
              </a:rPr>
              <a:t>cinsiyet</a:t>
            </a:r>
            <a:r>
              <a:rPr lang="en-GB" sz="1750" b="1" dirty="0">
                <a:cs typeface="Calibri Light" panose="020F0302020204030204" pitchFamily="34" charset="0"/>
              </a:rPr>
              <a:t> </a:t>
            </a:r>
            <a:r>
              <a:rPr lang="en-GB" sz="1750" b="1" dirty="0" err="1">
                <a:cs typeface="Calibri Light" panose="020F0302020204030204" pitchFamily="34" charset="0"/>
              </a:rPr>
              <a:t>eşitliği</a:t>
            </a:r>
            <a:r>
              <a:rPr lang="en-GB" sz="1750" dirty="0" err="1">
                <a:cs typeface="Calibri Light" panose="020F0302020204030204" pitchFamily="34" charset="0"/>
              </a:rPr>
              <a:t>ni</a:t>
            </a:r>
            <a:r>
              <a:rPr lang="en-GB" sz="1750" dirty="0">
                <a:cs typeface="Calibri Light" panose="020F0302020204030204" pitchFamily="34" charset="0"/>
              </a:rPr>
              <a:t> </a:t>
            </a:r>
            <a:r>
              <a:rPr lang="en-GB" sz="1750" dirty="0" err="1">
                <a:cs typeface="Calibri Light" panose="020F0302020204030204" pitchFamily="34" charset="0"/>
              </a:rPr>
              <a:t>ele</a:t>
            </a:r>
            <a:r>
              <a:rPr lang="en-GB" sz="1750" dirty="0">
                <a:cs typeface="Calibri Light" panose="020F0302020204030204" pitchFamily="34" charset="0"/>
              </a:rPr>
              <a:t> </a:t>
            </a:r>
            <a:r>
              <a:rPr lang="en-GB" sz="1750" dirty="0" err="1">
                <a:cs typeface="Calibri Light" panose="020F0302020204030204" pitchFamily="34" charset="0"/>
              </a:rPr>
              <a:t>alan</a:t>
            </a:r>
            <a:r>
              <a:rPr lang="en-GB" sz="1750" dirty="0">
                <a:cs typeface="Calibri Light" panose="020F0302020204030204" pitchFamily="34" charset="0"/>
              </a:rPr>
              <a:t> </a:t>
            </a:r>
            <a:r>
              <a:rPr lang="en-GB" sz="1750" dirty="0" err="1">
                <a:cs typeface="Calibri Light" panose="020F0302020204030204" pitchFamily="34" charset="0"/>
              </a:rPr>
              <a:t>teknik</a:t>
            </a:r>
            <a:r>
              <a:rPr lang="en-GB" sz="1750" dirty="0">
                <a:cs typeface="Calibri Light" panose="020F0302020204030204" pitchFamily="34" charset="0"/>
              </a:rPr>
              <a:t> </a:t>
            </a:r>
            <a:r>
              <a:rPr lang="en-GB" sz="1750" dirty="0" err="1">
                <a:cs typeface="Calibri Light" panose="020F0302020204030204" pitchFamily="34" charset="0"/>
              </a:rPr>
              <a:t>rehberleri</a:t>
            </a:r>
            <a:r>
              <a:rPr lang="en-GB" sz="1750" dirty="0">
                <a:cs typeface="Calibri Light" panose="020F0302020204030204" pitchFamily="34" charset="0"/>
              </a:rPr>
              <a:t> </a:t>
            </a:r>
            <a:r>
              <a:rPr lang="en-GB" sz="1750" dirty="0" err="1">
                <a:cs typeface="Calibri Light" panose="020F0302020204030204" pitchFamily="34" charset="0"/>
              </a:rPr>
              <a:t>bulunmaktadır</a:t>
            </a:r>
            <a:r>
              <a:rPr lang="en-GB" sz="1750" dirty="0">
                <a:cs typeface="Calibri Light" panose="020F0302020204030204" pitchFamily="34" charset="0"/>
              </a:rPr>
              <a:t> (2019 </a:t>
            </a:r>
            <a:r>
              <a:rPr lang="en-GB" sz="1750" dirty="0" err="1">
                <a:cs typeface="Calibri Light" panose="020F0302020204030204" pitchFamily="34" charset="0"/>
              </a:rPr>
              <a:t>ve</a:t>
            </a:r>
            <a:r>
              <a:rPr lang="en-GB" sz="1750" dirty="0">
                <a:cs typeface="Calibri Light" panose="020F0302020204030204" pitchFamily="34" charset="0"/>
              </a:rPr>
              <a:t> </a:t>
            </a:r>
            <a:r>
              <a:rPr lang="en-GB" sz="1750" dirty="0" err="1">
                <a:cs typeface="Calibri Light" panose="020F0302020204030204" pitchFamily="34" charset="0"/>
              </a:rPr>
              <a:t>öncesi</a:t>
            </a:r>
            <a:r>
              <a:rPr lang="en-GB" sz="1750" dirty="0">
                <a:cs typeface="Calibri Light" panose="020F0302020204030204" pitchFamily="34" charset="0"/>
              </a:rPr>
              <a:t>)</a:t>
            </a:r>
            <a:endParaRPr lang="tr-TR" sz="1750" dirty="0">
              <a:cs typeface="Calibri Light" panose="020F0302020204030204" pitchFamily="34" charset="0"/>
            </a:endParaRPr>
          </a:p>
          <a:p>
            <a:pPr>
              <a:lnSpc>
                <a:spcPct val="100000"/>
              </a:lnSpc>
              <a:spcBef>
                <a:spcPts val="0"/>
              </a:spcBef>
              <a:buFont typeface="Wingdings" panose="05000000000000000000" pitchFamily="2" charset="2"/>
              <a:buChar char="§"/>
            </a:pPr>
            <a:r>
              <a:rPr lang="tr-TR" sz="1750" dirty="0"/>
              <a:t>Uluslararası Doğayı Koruma Birliği (</a:t>
            </a:r>
            <a:r>
              <a:rPr lang="tr-TR" sz="1750" b="1" dirty="0"/>
              <a:t>IUCN</a:t>
            </a:r>
            <a:r>
              <a:rPr lang="tr-TR" sz="1750" dirty="0"/>
              <a:t>) tarafından 2021’de yayımlanan bir rapor</a:t>
            </a:r>
            <a:r>
              <a:rPr lang="tr-TR" sz="1750" b="1" dirty="0">
                <a:solidFill>
                  <a:srgbClr val="7030A0"/>
                </a:solidFill>
              </a:rPr>
              <a:t>, iklim krizinin tüm dünyada kadınlara yönelik şiddeti körüklediği</a:t>
            </a:r>
            <a:r>
              <a:rPr lang="tr-TR" sz="1750" dirty="0"/>
              <a:t>ni ortaya koydu.</a:t>
            </a:r>
          </a:p>
          <a:p>
            <a:pPr>
              <a:lnSpc>
                <a:spcPct val="100000"/>
              </a:lnSpc>
              <a:spcBef>
                <a:spcPts val="0"/>
              </a:spcBef>
              <a:buFont typeface="Wingdings" panose="05000000000000000000" pitchFamily="2" charset="2"/>
              <a:buChar char="§"/>
            </a:pPr>
            <a:endParaRPr lang="tr-TR" sz="1800" dirty="0"/>
          </a:p>
        </p:txBody>
      </p:sp>
      <p:sp>
        <p:nvSpPr>
          <p:cNvPr id="4" name="Dikdörtgen 3">
            <a:extLst>
              <a:ext uri="{FF2B5EF4-FFF2-40B4-BE49-F238E27FC236}">
                <a16:creationId xmlns:a16="http://schemas.microsoft.com/office/drawing/2014/main" id="{837B8327-E36A-857D-18EA-FCE834D28D31}"/>
              </a:ext>
            </a:extLst>
          </p:cNvPr>
          <p:cNvSpPr/>
          <p:nvPr/>
        </p:nvSpPr>
        <p:spPr>
          <a:xfrm>
            <a:off x="594732" y="769434"/>
            <a:ext cx="11002536" cy="8809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indent="0" algn="ctr">
              <a:lnSpc>
                <a:spcPct val="100000"/>
              </a:lnSpc>
              <a:spcBef>
                <a:spcPts val="0"/>
              </a:spcBef>
              <a:buNone/>
            </a:pPr>
            <a:r>
              <a:rPr lang="tr-TR" sz="1800" b="1" dirty="0">
                <a:cs typeface="Calibri Light" panose="020F0302020204030204" pitchFamily="34" charset="0"/>
              </a:rPr>
              <a:t>BM Sistemi </a:t>
            </a:r>
            <a:r>
              <a:rPr lang="en-GB" sz="1800" b="1" dirty="0" err="1">
                <a:cs typeface="Calibri Light" panose="020F0302020204030204" pitchFamily="34" charset="0"/>
              </a:rPr>
              <a:t>ülkeleri</a:t>
            </a:r>
            <a:r>
              <a:rPr lang="en-GB" sz="1800" b="1" dirty="0">
                <a:cs typeface="Calibri Light" panose="020F0302020204030204" pitchFamily="34" charset="0"/>
              </a:rPr>
              <a:t> </a:t>
            </a:r>
            <a:r>
              <a:rPr lang="en-GB" sz="1800" b="1" dirty="0" err="1">
                <a:cs typeface="Calibri Light" panose="020F0302020204030204" pitchFamily="34" charset="0"/>
              </a:rPr>
              <a:t>iklim</a:t>
            </a:r>
            <a:r>
              <a:rPr lang="en-GB" sz="1800" b="1" dirty="0">
                <a:cs typeface="Calibri Light" panose="020F0302020204030204" pitchFamily="34" charset="0"/>
              </a:rPr>
              <a:t> </a:t>
            </a:r>
            <a:r>
              <a:rPr lang="en-GB" sz="1800" b="1" dirty="0" err="1">
                <a:cs typeface="Calibri Light" panose="020F0302020204030204" pitchFamily="34" charset="0"/>
              </a:rPr>
              <a:t>değişikliğinin</a:t>
            </a:r>
            <a:r>
              <a:rPr lang="en-GB" sz="1800" b="1" dirty="0">
                <a:cs typeface="Calibri Light" panose="020F0302020204030204" pitchFamily="34" charset="0"/>
              </a:rPr>
              <a:t> </a:t>
            </a:r>
            <a:r>
              <a:rPr lang="en-GB" sz="1800" b="1" dirty="0" err="1">
                <a:cs typeface="Calibri Light" panose="020F0302020204030204" pitchFamily="34" charset="0"/>
              </a:rPr>
              <a:t>sosyal</a:t>
            </a:r>
            <a:r>
              <a:rPr lang="en-GB" sz="1800" b="1" dirty="0">
                <a:cs typeface="Calibri Light" panose="020F0302020204030204" pitchFamily="34" charset="0"/>
              </a:rPr>
              <a:t> </a:t>
            </a:r>
            <a:r>
              <a:rPr lang="en-GB" sz="1800" b="1" dirty="0" err="1">
                <a:cs typeface="Calibri Light" panose="020F0302020204030204" pitchFamily="34" charset="0"/>
              </a:rPr>
              <a:t>boyutları</a:t>
            </a:r>
            <a:r>
              <a:rPr lang="en-GB" sz="1800" b="1" dirty="0">
                <a:cs typeface="Calibri Light" panose="020F0302020204030204" pitchFamily="34" charset="0"/>
              </a:rPr>
              <a:t> </a:t>
            </a:r>
            <a:r>
              <a:rPr lang="en-GB" sz="1800" b="1" dirty="0" err="1">
                <a:cs typeface="Calibri Light" panose="020F0302020204030204" pitchFamily="34" charset="0"/>
              </a:rPr>
              <a:t>hakkında</a:t>
            </a:r>
            <a:r>
              <a:rPr lang="en-GB" sz="1800" b="1" dirty="0">
                <a:cs typeface="Calibri Light" panose="020F0302020204030204" pitchFamily="34" charset="0"/>
              </a:rPr>
              <a:t> </a:t>
            </a:r>
            <a:r>
              <a:rPr lang="en-GB" sz="1800" b="1" dirty="0" err="1">
                <a:cs typeface="Calibri Light" panose="020F0302020204030204" pitchFamily="34" charset="0"/>
              </a:rPr>
              <a:t>kapsamlı</a:t>
            </a:r>
            <a:r>
              <a:rPr lang="en-GB" sz="1800" b="1" dirty="0">
                <a:cs typeface="Calibri Light" panose="020F0302020204030204" pitchFamily="34" charset="0"/>
              </a:rPr>
              <a:t> </a:t>
            </a:r>
            <a:r>
              <a:rPr lang="en-GB" sz="1800" b="1" dirty="0" err="1">
                <a:cs typeface="Calibri Light" panose="020F0302020204030204" pitchFamily="34" charset="0"/>
              </a:rPr>
              <a:t>bir</a:t>
            </a:r>
            <a:r>
              <a:rPr lang="en-GB" sz="1800" b="1" dirty="0">
                <a:cs typeface="Calibri Light" panose="020F0302020204030204" pitchFamily="34" charset="0"/>
              </a:rPr>
              <a:t> </a:t>
            </a:r>
            <a:r>
              <a:rPr lang="en-GB" sz="1800" b="1" dirty="0" err="1">
                <a:cs typeface="Calibri Light" panose="020F0302020204030204" pitchFamily="34" charset="0"/>
              </a:rPr>
              <a:t>kavramsal</a:t>
            </a:r>
            <a:r>
              <a:rPr lang="en-GB" sz="1800" b="1" dirty="0">
                <a:cs typeface="Calibri Light" panose="020F0302020204030204" pitchFamily="34" charset="0"/>
              </a:rPr>
              <a:t> </a:t>
            </a:r>
            <a:r>
              <a:rPr lang="en-GB" sz="1800" b="1" dirty="0" err="1">
                <a:cs typeface="Calibri Light" panose="020F0302020204030204" pitchFamily="34" charset="0"/>
              </a:rPr>
              <a:t>çerçeve</a:t>
            </a:r>
            <a:r>
              <a:rPr lang="en-GB" sz="1800" b="1" dirty="0">
                <a:cs typeface="Calibri Light" panose="020F0302020204030204" pitchFamily="34" charset="0"/>
              </a:rPr>
              <a:t> </a:t>
            </a:r>
            <a:r>
              <a:rPr lang="en-GB" sz="1800" b="1" dirty="0" err="1">
                <a:cs typeface="Calibri Light" panose="020F0302020204030204" pitchFamily="34" charset="0"/>
              </a:rPr>
              <a:t>geliştirmeleri</a:t>
            </a:r>
            <a:r>
              <a:rPr lang="en-GB" sz="1800" b="1" dirty="0">
                <a:cs typeface="Calibri Light" panose="020F0302020204030204" pitchFamily="34" charset="0"/>
              </a:rPr>
              <a:t>, </a:t>
            </a:r>
            <a:r>
              <a:rPr lang="en-GB" sz="1800" b="1" dirty="0" err="1">
                <a:cs typeface="Calibri Light" panose="020F0302020204030204" pitchFamily="34" charset="0"/>
              </a:rPr>
              <a:t>iklim</a:t>
            </a:r>
            <a:r>
              <a:rPr lang="en-GB" sz="1800" b="1" dirty="0">
                <a:cs typeface="Calibri Light" panose="020F0302020204030204" pitchFamily="34" charset="0"/>
              </a:rPr>
              <a:t> </a:t>
            </a:r>
            <a:r>
              <a:rPr lang="en-GB" sz="1800" b="1" dirty="0" err="1">
                <a:cs typeface="Calibri Light" panose="020F0302020204030204" pitchFamily="34" charset="0"/>
              </a:rPr>
              <a:t>değişikliği</a:t>
            </a:r>
            <a:r>
              <a:rPr lang="en-GB" sz="1800" b="1" dirty="0">
                <a:cs typeface="Calibri Light" panose="020F0302020204030204" pitchFamily="34" charset="0"/>
              </a:rPr>
              <a:t> </a:t>
            </a:r>
            <a:r>
              <a:rPr lang="en-GB" sz="1800" b="1" dirty="0" err="1">
                <a:cs typeface="Calibri Light" panose="020F0302020204030204" pitchFamily="34" charset="0"/>
              </a:rPr>
              <a:t>politikalarında</a:t>
            </a:r>
            <a:r>
              <a:rPr lang="en-GB" sz="1800" b="1" dirty="0">
                <a:cs typeface="Calibri Light" panose="020F0302020204030204" pitchFamily="34" charset="0"/>
              </a:rPr>
              <a:t> </a:t>
            </a:r>
            <a:r>
              <a:rPr lang="en-GB" sz="1800" b="1" dirty="0" err="1">
                <a:cs typeface="Calibri Light" panose="020F0302020204030204" pitchFamily="34" charset="0"/>
              </a:rPr>
              <a:t>çok</a:t>
            </a:r>
            <a:r>
              <a:rPr lang="en-GB" sz="1800" b="1" dirty="0">
                <a:cs typeface="Calibri Light" panose="020F0302020204030204" pitchFamily="34" charset="0"/>
              </a:rPr>
              <a:t> </a:t>
            </a:r>
            <a:r>
              <a:rPr lang="en-GB" sz="1800" b="1" dirty="0" err="1">
                <a:cs typeface="Calibri Light" panose="020F0302020204030204" pitchFamily="34" charset="0"/>
              </a:rPr>
              <a:t>boyutlu</a:t>
            </a:r>
            <a:r>
              <a:rPr lang="en-GB" sz="1800" b="1" dirty="0">
                <a:cs typeface="Calibri Light" panose="020F0302020204030204" pitchFamily="34" charset="0"/>
              </a:rPr>
              <a:t> </a:t>
            </a:r>
            <a:r>
              <a:rPr lang="en-GB" sz="1800" b="1" dirty="0" err="1">
                <a:cs typeface="Calibri Light" panose="020F0302020204030204" pitchFamily="34" charset="0"/>
              </a:rPr>
              <a:t>bir</a:t>
            </a:r>
            <a:r>
              <a:rPr lang="en-GB" sz="1800" b="1" dirty="0">
                <a:cs typeface="Calibri Light" panose="020F0302020204030204" pitchFamily="34" charset="0"/>
              </a:rPr>
              <a:t> </a:t>
            </a:r>
            <a:r>
              <a:rPr lang="en-GB" sz="1800" b="1" dirty="0" err="1">
                <a:cs typeface="Calibri Light" panose="020F0302020204030204" pitchFamily="34" charset="0"/>
              </a:rPr>
              <a:t>yaklaşımı</a:t>
            </a:r>
            <a:r>
              <a:rPr lang="en-GB" sz="1800" b="1" dirty="0">
                <a:cs typeface="Calibri Light" panose="020F0302020204030204" pitchFamily="34" charset="0"/>
              </a:rPr>
              <a:t> </a:t>
            </a:r>
            <a:r>
              <a:rPr lang="en-GB" sz="1800" b="1" dirty="0" err="1">
                <a:cs typeface="Calibri Light" panose="020F0302020204030204" pitchFamily="34" charset="0"/>
              </a:rPr>
              <a:t>savunmaları</a:t>
            </a:r>
            <a:r>
              <a:rPr lang="en-GB" sz="1800" b="1" dirty="0">
                <a:cs typeface="Calibri Light" panose="020F0302020204030204" pitchFamily="34" charset="0"/>
              </a:rPr>
              <a:t> </a:t>
            </a:r>
            <a:r>
              <a:rPr lang="en-GB" sz="1800" b="1" dirty="0" err="1">
                <a:cs typeface="Calibri Light" panose="020F0302020204030204" pitchFamily="34" charset="0"/>
              </a:rPr>
              <a:t>ve</a:t>
            </a:r>
            <a:r>
              <a:rPr lang="en-GB" sz="1800" b="1" dirty="0">
                <a:cs typeface="Calibri Light" panose="020F0302020204030204" pitchFamily="34" charset="0"/>
              </a:rPr>
              <a:t> </a:t>
            </a:r>
            <a:r>
              <a:rPr lang="en-GB" sz="1800" b="1" dirty="0" err="1">
                <a:cs typeface="Calibri Light" panose="020F0302020204030204" pitchFamily="34" charset="0"/>
              </a:rPr>
              <a:t>insanlığa</a:t>
            </a:r>
            <a:r>
              <a:rPr lang="en-GB" sz="1800" b="1" dirty="0">
                <a:cs typeface="Calibri Light" panose="020F0302020204030204" pitchFamily="34" charset="0"/>
              </a:rPr>
              <a:t> </a:t>
            </a:r>
            <a:r>
              <a:rPr lang="en-GB" sz="1800" b="1" dirty="0" err="1">
                <a:cs typeface="Calibri Light" panose="020F0302020204030204" pitchFamily="34" charset="0"/>
              </a:rPr>
              <a:t>daha</a:t>
            </a:r>
            <a:r>
              <a:rPr lang="en-GB" sz="1800" b="1" dirty="0">
                <a:cs typeface="Calibri Light" panose="020F0302020204030204" pitchFamily="34" charset="0"/>
              </a:rPr>
              <a:t> iyi </a:t>
            </a:r>
            <a:r>
              <a:rPr lang="en-GB" sz="1800" b="1" dirty="0" err="1">
                <a:cs typeface="Calibri Light" panose="020F0302020204030204" pitchFamily="34" charset="0"/>
              </a:rPr>
              <a:t>yaşam</a:t>
            </a:r>
            <a:r>
              <a:rPr lang="en-GB" sz="1800" b="1" dirty="0">
                <a:cs typeface="Calibri Light" panose="020F0302020204030204" pitchFamily="34" charset="0"/>
              </a:rPr>
              <a:t> </a:t>
            </a:r>
            <a:r>
              <a:rPr lang="en-GB" sz="1800" b="1" dirty="0" err="1">
                <a:cs typeface="Calibri Light" panose="020F0302020204030204" pitchFamily="34" charset="0"/>
              </a:rPr>
              <a:t>koşulları</a:t>
            </a:r>
            <a:r>
              <a:rPr lang="en-GB" sz="1800" b="1" dirty="0">
                <a:cs typeface="Calibri Light" panose="020F0302020204030204" pitchFamily="34" charset="0"/>
              </a:rPr>
              <a:t> </a:t>
            </a:r>
            <a:r>
              <a:rPr lang="en-GB" sz="1800" b="1" dirty="0" err="1">
                <a:cs typeface="Calibri Light" panose="020F0302020204030204" pitchFamily="34" charset="0"/>
              </a:rPr>
              <a:t>sağlamak</a:t>
            </a:r>
            <a:r>
              <a:rPr lang="en-GB" sz="1800" b="1" dirty="0">
                <a:cs typeface="Calibri Light" panose="020F0302020204030204" pitchFamily="34" charset="0"/>
              </a:rPr>
              <a:t> </a:t>
            </a:r>
            <a:r>
              <a:rPr lang="en-GB" sz="1800" b="1" dirty="0" err="1">
                <a:cs typeface="Calibri Light" panose="020F0302020204030204" pitchFamily="34" charset="0"/>
              </a:rPr>
              <a:t>için</a:t>
            </a:r>
            <a:r>
              <a:rPr lang="en-GB" sz="1800" b="1" dirty="0">
                <a:cs typeface="Calibri Light" panose="020F0302020204030204" pitchFamily="34" charset="0"/>
              </a:rPr>
              <a:t> </a:t>
            </a:r>
            <a:r>
              <a:rPr lang="en-GB" sz="1800" b="1" dirty="0" err="1">
                <a:cs typeface="Calibri Light" panose="020F0302020204030204" pitchFamily="34" charset="0"/>
              </a:rPr>
              <a:t>iklimle</a:t>
            </a:r>
            <a:r>
              <a:rPr lang="en-GB" sz="1800" b="1" dirty="0">
                <a:cs typeface="Calibri Light" panose="020F0302020204030204" pitchFamily="34" charset="0"/>
              </a:rPr>
              <a:t> </a:t>
            </a:r>
            <a:r>
              <a:rPr lang="en-GB" sz="1800" b="1" dirty="0" err="1">
                <a:cs typeface="Calibri Light" panose="020F0302020204030204" pitchFamily="34" charset="0"/>
              </a:rPr>
              <a:t>ilgili</a:t>
            </a:r>
            <a:r>
              <a:rPr lang="en-GB" sz="1800" b="1" dirty="0">
                <a:cs typeface="Calibri Light" panose="020F0302020204030204" pitchFamily="34" charset="0"/>
              </a:rPr>
              <a:t> </a:t>
            </a:r>
            <a:r>
              <a:rPr lang="en-GB" sz="1800" b="1" dirty="0" err="1">
                <a:cs typeface="Calibri Light" panose="020F0302020204030204" pitchFamily="34" charset="0"/>
              </a:rPr>
              <a:t>önlemler</a:t>
            </a:r>
            <a:r>
              <a:rPr lang="en-GB" sz="1800" b="1" dirty="0">
                <a:cs typeface="Calibri Light" panose="020F0302020204030204" pitchFamily="34" charset="0"/>
              </a:rPr>
              <a:t> </a:t>
            </a:r>
            <a:r>
              <a:rPr lang="en-GB" sz="1800" b="1" dirty="0" err="1">
                <a:cs typeface="Calibri Light" panose="020F0302020204030204" pitchFamily="34" charset="0"/>
              </a:rPr>
              <a:t>geliştirmeleri</a:t>
            </a:r>
            <a:r>
              <a:rPr lang="en-GB" sz="1800" b="1" dirty="0">
                <a:cs typeface="Calibri Light" panose="020F0302020204030204" pitchFamily="34" charset="0"/>
              </a:rPr>
              <a:t> </a:t>
            </a:r>
            <a:r>
              <a:rPr lang="en-GB" sz="1800" b="1" dirty="0" err="1">
                <a:cs typeface="Calibri Light" panose="020F0302020204030204" pitchFamily="34" charset="0"/>
              </a:rPr>
              <a:t>için</a:t>
            </a:r>
            <a:r>
              <a:rPr lang="en-GB" sz="1800" b="1" dirty="0">
                <a:cs typeface="Calibri Light" panose="020F0302020204030204" pitchFamily="34" charset="0"/>
              </a:rPr>
              <a:t> </a:t>
            </a:r>
            <a:r>
              <a:rPr lang="en-GB" sz="1800" b="1" dirty="0" err="1">
                <a:cs typeface="Calibri Light" panose="020F0302020204030204" pitchFamily="34" charset="0"/>
              </a:rPr>
              <a:t>desteklemektedir</a:t>
            </a:r>
            <a:r>
              <a:rPr lang="en-GB" sz="1800" b="1" dirty="0">
                <a:cs typeface="Calibri Light" panose="020F0302020204030204" pitchFamily="34" charset="0"/>
              </a:rPr>
              <a:t>. </a:t>
            </a:r>
            <a:endParaRPr lang="tr-TR" sz="1800" b="1" dirty="0">
              <a:cs typeface="Calibri Light" panose="020F0302020204030204" pitchFamily="34" charset="0"/>
            </a:endParaRPr>
          </a:p>
        </p:txBody>
      </p:sp>
    </p:spTree>
    <p:extLst>
      <p:ext uri="{BB962C8B-B14F-4D97-AF65-F5344CB8AC3E}">
        <p14:creationId xmlns:p14="http://schemas.microsoft.com/office/powerpoint/2010/main" val="186138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E3A5B9-8B2F-9CD2-B6CF-5DB5B8ACE406}"/>
              </a:ext>
            </a:extLst>
          </p:cNvPr>
          <p:cNvSpPr>
            <a:spLocks noGrp="1"/>
          </p:cNvSpPr>
          <p:nvPr>
            <p:ph type="title"/>
          </p:nvPr>
        </p:nvSpPr>
        <p:spPr>
          <a:xfrm>
            <a:off x="623778" y="236252"/>
            <a:ext cx="10834575" cy="1325563"/>
          </a:xfrm>
        </p:spPr>
        <p:txBody>
          <a:bodyPr>
            <a:noAutofit/>
          </a:bodyPr>
          <a:lstStyle/>
          <a:p>
            <a:pPr algn="ctr"/>
            <a:r>
              <a:rPr lang="tr-TR" sz="2800" b="1" dirty="0">
                <a:latin typeface="+mn-lt"/>
              </a:rPr>
              <a:t>14 Temmuz 2018 günü Birleşmiş Milletler İnsan Hakları Konseyi’nin konsensusla aldığı insan hakları/iklim değişikliği kesişmesiyle ilgili </a:t>
            </a:r>
            <a:br>
              <a:rPr lang="tr-TR" sz="2800" b="1" dirty="0">
                <a:latin typeface="+mn-lt"/>
              </a:rPr>
            </a:br>
            <a:r>
              <a:rPr lang="tr-TR" sz="2800" b="1" dirty="0">
                <a:solidFill>
                  <a:srgbClr val="FF0000"/>
                </a:solidFill>
                <a:latin typeface="+mn-lt"/>
              </a:rPr>
              <a:t>ilk karar</a:t>
            </a:r>
            <a:r>
              <a:rPr lang="tr-TR" sz="2800" b="1" dirty="0">
                <a:latin typeface="+mn-lt"/>
              </a:rPr>
              <a:t>ın ayrıntıları</a:t>
            </a:r>
            <a:r>
              <a:rPr lang="tr-TR" sz="2400" b="1" dirty="0"/>
              <a:t>:</a:t>
            </a:r>
            <a:br>
              <a:rPr lang="tr-TR" sz="2400" b="1" dirty="0"/>
            </a:br>
            <a:endParaRPr lang="tr-TR" sz="2400" dirty="0"/>
          </a:p>
        </p:txBody>
      </p:sp>
      <p:sp>
        <p:nvSpPr>
          <p:cNvPr id="3" name="İçerik Yer Tutucusu 2">
            <a:extLst>
              <a:ext uri="{FF2B5EF4-FFF2-40B4-BE49-F238E27FC236}">
                <a16:creationId xmlns:a16="http://schemas.microsoft.com/office/drawing/2014/main" id="{9825120F-FEF8-0FB1-B391-B087004311B2}"/>
              </a:ext>
            </a:extLst>
          </p:cNvPr>
          <p:cNvSpPr>
            <a:spLocks noGrp="1"/>
          </p:cNvSpPr>
          <p:nvPr>
            <p:ph idx="1"/>
          </p:nvPr>
        </p:nvSpPr>
        <p:spPr>
          <a:xfrm>
            <a:off x="623777" y="1188511"/>
            <a:ext cx="10834576" cy="5433237"/>
          </a:xfrm>
        </p:spPr>
        <p:txBody>
          <a:bodyPr>
            <a:noAutofit/>
          </a:bodyPr>
          <a:lstStyle/>
          <a:p>
            <a:pPr>
              <a:lnSpc>
                <a:spcPct val="100000"/>
              </a:lnSpc>
              <a:spcBef>
                <a:spcPts val="0"/>
              </a:spcBef>
            </a:pPr>
            <a:r>
              <a:rPr lang="tr-TR" sz="2500" dirty="0"/>
              <a:t>Bu</a:t>
            </a:r>
            <a:r>
              <a:rPr lang="tr-TR" sz="2500" b="1" dirty="0"/>
              <a:t> </a:t>
            </a:r>
            <a:r>
              <a:rPr lang="tr-TR" sz="2500" b="1" dirty="0">
                <a:solidFill>
                  <a:srgbClr val="FF0000"/>
                </a:solidFill>
                <a:hlinkClick r:id="rId2">
                  <a:extLst>
                    <a:ext uri="{A12FA001-AC4F-418D-AE19-62706E023703}">
                      <ahyp:hlinkClr xmlns:ahyp="http://schemas.microsoft.com/office/drawing/2018/hyperlinkcolor" val="tx"/>
                    </a:ext>
                  </a:extLst>
                </a:hlinkClick>
              </a:rPr>
              <a:t>kararla </a:t>
            </a:r>
            <a:endParaRPr lang="tr-TR" sz="2500" b="1" dirty="0">
              <a:solidFill>
                <a:srgbClr val="FF0000"/>
              </a:solidFill>
            </a:endParaRPr>
          </a:p>
          <a:p>
            <a:pPr>
              <a:lnSpc>
                <a:spcPct val="100000"/>
              </a:lnSpc>
              <a:spcBef>
                <a:spcPts val="0"/>
              </a:spcBef>
            </a:pPr>
            <a:r>
              <a:rPr lang="tr-TR" sz="2500" dirty="0"/>
              <a:t>küresel sıcaklık ortalamasındaki insan kaynaklı artışın en fazla 1.5 derecede sınırlandırılması </a:t>
            </a:r>
            <a:r>
              <a:rPr lang="tr-TR" altLang="tr-TR" sz="2500" dirty="0"/>
              <a:t>hedefine ulaşılmasına insan hakları bağlamında ilk kez referans verildi (tarihi değeri). </a:t>
            </a:r>
          </a:p>
          <a:p>
            <a:pPr>
              <a:lnSpc>
                <a:spcPct val="100000"/>
              </a:lnSpc>
              <a:spcBef>
                <a:spcPts val="0"/>
              </a:spcBef>
            </a:pPr>
            <a:r>
              <a:rPr lang="tr-TR" sz="2500" dirty="0"/>
              <a:t>Karar, </a:t>
            </a:r>
            <a:r>
              <a:rPr lang="tr-TR" sz="2500" dirty="0" err="1"/>
              <a:t>Hükümetlerarası</a:t>
            </a:r>
            <a:r>
              <a:rPr lang="tr-TR" sz="2500" dirty="0"/>
              <a:t> İklim Değişikliği </a:t>
            </a:r>
            <a:r>
              <a:rPr lang="tr-TR" sz="2500" dirty="0" err="1"/>
              <a:t>Paneli’nin</a:t>
            </a:r>
            <a:r>
              <a:rPr lang="tr-TR" sz="2500" dirty="0"/>
              <a:t>/IPCC “1.5°C  Özel </a:t>
            </a:r>
            <a:r>
              <a:rPr lang="tr-TR" sz="2500" dirty="0" err="1"/>
              <a:t>Raporu”nun</a:t>
            </a:r>
            <a:r>
              <a:rPr lang="tr-TR" sz="2500" dirty="0"/>
              <a:t> kamuoyu ile paylaşılmasından üç ay önce alınması itibariyle oldukça anlamlı.</a:t>
            </a:r>
          </a:p>
          <a:p>
            <a:pPr>
              <a:lnSpc>
                <a:spcPct val="100000"/>
              </a:lnSpc>
              <a:spcBef>
                <a:spcPts val="0"/>
              </a:spcBef>
            </a:pPr>
            <a:r>
              <a:rPr lang="tr-TR" sz="2500" dirty="0"/>
              <a:t>İklim değişikliği 21. yy’de insan hakları bağlamında ciddi bir tehdittir.</a:t>
            </a:r>
          </a:p>
          <a:p>
            <a:pPr>
              <a:lnSpc>
                <a:spcPct val="100000"/>
              </a:lnSpc>
              <a:spcBef>
                <a:spcPts val="0"/>
              </a:spcBef>
            </a:pPr>
            <a:r>
              <a:rPr lang="tr-TR" altLang="tr-TR" sz="2500" dirty="0"/>
              <a:t>Bu karar son derece yerinde ancak uygulama ve eylem olmadan kadük kalabilir. </a:t>
            </a:r>
            <a:endParaRPr lang="tr-TR" sz="2500" b="1" dirty="0"/>
          </a:p>
          <a:p>
            <a:pPr>
              <a:lnSpc>
                <a:spcPct val="100000"/>
              </a:lnSpc>
              <a:spcBef>
                <a:spcPts val="0"/>
              </a:spcBef>
            </a:pPr>
            <a:r>
              <a:rPr lang="tr-TR" sz="2500" b="1" dirty="0">
                <a:solidFill>
                  <a:srgbClr val="7030A0"/>
                </a:solidFill>
              </a:rPr>
              <a:t>Kadınlar Eşit Şekilde Dahil Olmalı - </a:t>
            </a:r>
            <a:r>
              <a:rPr lang="tr-TR" sz="2500" dirty="0">
                <a:solidFill>
                  <a:srgbClr val="7030A0"/>
                </a:solidFill>
              </a:rPr>
              <a:t>BM İnsan Hakları Konsey Kararında, kadınların iklim politika yapım sürecine eşit şekilde katılmasının gerekliliği kabul ediliyor. Ayrıca Birleşmiş Milletler İklim Değişikliği Çerçeve Sözleşmesi/UNFCCC; Toplumsal Cinsiyet Eylem &amp; İklim Değişikliği Planı; ve Kadınlara Yönelik Ayrımcılığın Sona Erdirilmesi BM Komitesi (CEDAW) bünyesinde yakın zamanda alınan benzer kararlar konunun önemine işaret ediyor.</a:t>
            </a:r>
          </a:p>
          <a:p>
            <a:pPr marL="0" indent="0">
              <a:lnSpc>
                <a:spcPct val="100000"/>
              </a:lnSpc>
              <a:spcBef>
                <a:spcPts val="0"/>
              </a:spcBef>
              <a:buNone/>
            </a:pPr>
            <a:endParaRPr lang="tr-TR" sz="1800" dirty="0"/>
          </a:p>
          <a:p>
            <a:pPr>
              <a:lnSpc>
                <a:spcPct val="100000"/>
              </a:lnSpc>
              <a:spcBef>
                <a:spcPts val="0"/>
              </a:spcBef>
            </a:pPr>
            <a:endParaRPr lang="tr-TR" sz="1800" dirty="0"/>
          </a:p>
        </p:txBody>
      </p:sp>
    </p:spTree>
    <p:extLst>
      <p:ext uri="{BB962C8B-B14F-4D97-AF65-F5344CB8AC3E}">
        <p14:creationId xmlns:p14="http://schemas.microsoft.com/office/powerpoint/2010/main" val="28536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E13860-1CB7-FBD3-534A-7F0D0C6B8A98}"/>
              </a:ext>
            </a:extLst>
          </p:cNvPr>
          <p:cNvSpPr>
            <a:spLocks noGrp="1"/>
          </p:cNvSpPr>
          <p:nvPr>
            <p:ph type="title"/>
          </p:nvPr>
        </p:nvSpPr>
        <p:spPr/>
        <p:txBody>
          <a:bodyPr>
            <a:noAutofit/>
          </a:bodyPr>
          <a:lstStyle/>
          <a:p>
            <a:pPr algn="ctr"/>
            <a:r>
              <a:rPr lang="tr-TR" sz="3200" b="0" i="0" dirty="0">
                <a:effectLst/>
                <a:latin typeface="+mn-lt"/>
              </a:rPr>
              <a:t>BM Dünya Su Kalkınma Raporu 2024</a:t>
            </a:r>
            <a:br>
              <a:rPr lang="tr-TR" sz="3200" b="0" i="0" dirty="0">
                <a:effectLst/>
                <a:latin typeface="+mn-lt"/>
              </a:rPr>
            </a:br>
            <a:r>
              <a:rPr lang="en-US" sz="1800" b="0" i="0" dirty="0">
                <a:effectLst/>
                <a:latin typeface="+mn-lt"/>
              </a:rPr>
              <a:t>UN World Water Development Report</a:t>
            </a:r>
            <a:r>
              <a:rPr lang="tr-TR" sz="1800" b="0" i="0" dirty="0">
                <a:effectLst/>
                <a:latin typeface="+mn-lt"/>
              </a:rPr>
              <a:t> 2024 </a:t>
            </a:r>
            <a:br>
              <a:rPr lang="tr-TR" sz="1800" b="0" i="0" dirty="0">
                <a:effectLst/>
                <a:latin typeface="+mn-lt"/>
              </a:rPr>
            </a:br>
            <a:r>
              <a:rPr lang="tr-TR" sz="1800" dirty="0">
                <a:latin typeface="+mn-lt"/>
              </a:rPr>
              <a:t>(UN-</a:t>
            </a:r>
            <a:r>
              <a:rPr lang="tr-TR" sz="1800" dirty="0" err="1">
                <a:latin typeface="+mn-lt"/>
              </a:rPr>
              <a:t>Water</a:t>
            </a:r>
            <a:r>
              <a:rPr lang="tr-TR" sz="1800" dirty="0">
                <a:latin typeface="+mn-lt"/>
              </a:rPr>
              <a:t> adına UNESCO tarafından her yıl yayınlanır) </a:t>
            </a:r>
            <a:br>
              <a:rPr lang="tr-TR" sz="1400" b="0" i="0" dirty="0">
                <a:effectLst/>
                <a:latin typeface="+mn-lt"/>
              </a:rPr>
            </a:br>
            <a:br>
              <a:rPr lang="tr-TR" sz="1400" b="0" i="0" dirty="0">
                <a:effectLst/>
                <a:latin typeface="+mn-lt"/>
              </a:rPr>
            </a:br>
            <a:endParaRPr lang="tr-TR" sz="1800" dirty="0"/>
          </a:p>
        </p:txBody>
      </p:sp>
      <p:sp>
        <p:nvSpPr>
          <p:cNvPr id="3" name="İçerik Yer Tutucusu 2">
            <a:extLst>
              <a:ext uri="{FF2B5EF4-FFF2-40B4-BE49-F238E27FC236}">
                <a16:creationId xmlns:a16="http://schemas.microsoft.com/office/drawing/2014/main" id="{B2335606-DE56-7D22-B88A-8BF1F12A2AEA}"/>
              </a:ext>
            </a:extLst>
          </p:cNvPr>
          <p:cNvSpPr>
            <a:spLocks noGrp="1"/>
          </p:cNvSpPr>
          <p:nvPr>
            <p:ph sz="half" idx="1"/>
          </p:nvPr>
        </p:nvSpPr>
        <p:spPr/>
        <p:txBody>
          <a:bodyPr>
            <a:normAutofit fontScale="62500" lnSpcReduction="20000"/>
          </a:bodyPr>
          <a:lstStyle/>
          <a:p>
            <a:pPr>
              <a:lnSpc>
                <a:spcPct val="100000"/>
              </a:lnSpc>
              <a:spcBef>
                <a:spcPts val="0"/>
              </a:spcBef>
            </a:pPr>
            <a:r>
              <a:rPr lang="tr-TR" sz="2800" dirty="0"/>
              <a:t>Su yönetimi iklim eylemine hizmet eden en kritik/önemli araçtır. Hava 1 derece ısınınca yıllık su tüketimi % 10 artıyor. tarımsal üretimde %10 kayba neden olur. </a:t>
            </a:r>
            <a:endParaRPr lang="tr-TR" sz="2800" kern="100" dirty="0">
              <a:cs typeface="Times New Roman" panose="02020603050405020304" pitchFamily="18" charset="0"/>
            </a:endParaRPr>
          </a:p>
          <a:p>
            <a:pPr>
              <a:lnSpc>
                <a:spcPct val="100000"/>
              </a:lnSpc>
              <a:spcBef>
                <a:spcPts val="0"/>
              </a:spcBef>
            </a:pPr>
            <a:r>
              <a:rPr lang="tr-TR" sz="2800" dirty="0"/>
              <a:t>Su adil bir şekilde yönetildiğinde refahın ve barışın kaynağıdır, göç yönetimine ve afet riskinin azaltılmasına katkıda bulunabilir.</a:t>
            </a:r>
          </a:p>
          <a:p>
            <a:pPr>
              <a:lnSpc>
                <a:spcPct val="100000"/>
              </a:lnSpc>
              <a:spcBef>
                <a:spcPts val="0"/>
              </a:spcBef>
            </a:pPr>
            <a:r>
              <a:rPr lang="tr-TR" sz="2800" dirty="0"/>
              <a:t>Su kıtlığında, kirlendiğinde veya erişimi zor olduğunda gıda güvenliği zayıflayabilir, sağlık tehditleri oluşur, geçim kaynakları kaybedilebilir ve bunu çatışmalar takip edebilir.</a:t>
            </a:r>
          </a:p>
          <a:p>
            <a:pPr>
              <a:lnSpc>
                <a:spcPct val="100000"/>
              </a:lnSpc>
              <a:spcBef>
                <a:spcPts val="0"/>
              </a:spcBef>
            </a:pPr>
            <a:r>
              <a:rPr lang="tr-TR" sz="2800" b="1" kern="1800" dirty="0">
                <a:solidFill>
                  <a:srgbClr val="7030A0"/>
                </a:solidFill>
                <a:ea typeface="Times New Roman" panose="02020603050405020304" pitchFamily="18" charset="0"/>
                <a:cs typeface="Times New Roman" panose="02020603050405020304" pitchFamily="18" charset="0"/>
              </a:rPr>
              <a:t>K</a:t>
            </a:r>
            <a:r>
              <a:rPr lang="tr-TR" sz="2800" b="1" kern="1800" dirty="0">
                <a:solidFill>
                  <a:srgbClr val="7030A0"/>
                </a:solidFill>
                <a:effectLst/>
                <a:ea typeface="Times New Roman" panose="02020603050405020304" pitchFamily="18" charset="0"/>
                <a:cs typeface="Times New Roman" panose="02020603050405020304" pitchFamily="18" charset="0"/>
              </a:rPr>
              <a:t>uraklıktan ilk olarak kadınlar ve kız çocukları etkilenmektedir. </a:t>
            </a:r>
          </a:p>
          <a:p>
            <a:pPr algn="just">
              <a:lnSpc>
                <a:spcPct val="100000"/>
              </a:lnSpc>
              <a:spcBef>
                <a:spcPts val="0"/>
              </a:spcBef>
            </a:pPr>
            <a:r>
              <a:rPr lang="tr-TR" sz="2800" kern="0" dirty="0">
                <a:ea typeface="Times New Roman" panose="02020603050405020304" pitchFamily="18" charset="0"/>
                <a:cs typeface="Times New Roman" panose="02020603050405020304" pitchFamily="18" charset="0"/>
              </a:rPr>
              <a:t>Dünyanın dört bir yanındaki yoksul ve kırsal bölgelerde su toplama konusunda birincil sorumluluk kadınlar ve kız çocuklarındadır. </a:t>
            </a:r>
            <a:r>
              <a:rPr lang="tr-TR" sz="2800" kern="0" dirty="0">
                <a:effectLst/>
                <a:ea typeface="Times New Roman" panose="02020603050405020304" pitchFamily="18" charset="0"/>
                <a:cs typeface="Times New Roman" panose="02020603050405020304" pitchFamily="18" charset="0"/>
              </a:rPr>
              <a:t>Tatlı suya erişim konusunda daha iyi bir işbirliği, kadınların ve kızların yaşamlarının iyileştirilmesinde de rol oynayabilir.</a:t>
            </a:r>
            <a:endParaRPr lang="tr-TR" sz="2800" kern="100" dirty="0">
              <a:effectLst/>
              <a:ea typeface="Aptos" panose="020B0004020202020204" pitchFamily="34" charset="0"/>
              <a:cs typeface="Times New Roman" panose="02020603050405020304" pitchFamily="18" charset="0"/>
            </a:endParaRPr>
          </a:p>
          <a:p>
            <a:endParaRPr lang="tr-TR" dirty="0"/>
          </a:p>
        </p:txBody>
      </p:sp>
      <p:pic>
        <p:nvPicPr>
          <p:cNvPr id="6" name="İçerik Yer Tutucusu 5">
            <a:extLst>
              <a:ext uri="{FF2B5EF4-FFF2-40B4-BE49-F238E27FC236}">
                <a16:creationId xmlns:a16="http://schemas.microsoft.com/office/drawing/2014/main" id="{F7B1B535-87B1-8775-8224-A80B6DB549E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24734" y="1825625"/>
            <a:ext cx="3076531" cy="4351338"/>
          </a:xfrm>
          <a:prstGeom prst="rect">
            <a:avLst/>
          </a:prstGeom>
        </p:spPr>
      </p:pic>
    </p:spTree>
    <p:extLst>
      <p:ext uri="{BB962C8B-B14F-4D97-AF65-F5344CB8AC3E}">
        <p14:creationId xmlns:p14="http://schemas.microsoft.com/office/powerpoint/2010/main" val="941152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a:extLst>
              <a:ext uri="{FF2B5EF4-FFF2-40B4-BE49-F238E27FC236}">
                <a16:creationId xmlns:a16="http://schemas.microsoft.com/office/drawing/2014/main" id="{2B1C4BE9-6E4E-4BD1-96F3-96CCB59ABA7A}"/>
              </a:ext>
            </a:extLst>
          </p:cNvPr>
          <p:cNvSpPr>
            <a:spLocks noGrp="1"/>
          </p:cNvSpPr>
          <p:nvPr>
            <p:ph type="title"/>
          </p:nvPr>
        </p:nvSpPr>
        <p:spPr>
          <a:xfrm>
            <a:off x="1952625" y="-142875"/>
            <a:ext cx="8229600" cy="1143000"/>
          </a:xfrm>
        </p:spPr>
        <p:txBody>
          <a:bodyPr/>
          <a:lstStyle/>
          <a:p>
            <a:r>
              <a:rPr lang="tr-TR" altLang="tr-TR" sz="3600" b="1" dirty="0">
                <a:latin typeface="+mn-lt"/>
              </a:rPr>
              <a:t>UNDP İnsani Gelişme Raporu 2019</a:t>
            </a:r>
          </a:p>
        </p:txBody>
      </p:sp>
      <p:pic>
        <p:nvPicPr>
          <p:cNvPr id="35843" name="Picture 2" descr="C:\Users\pc\Desktop\10undp.png">
            <a:extLst>
              <a:ext uri="{FF2B5EF4-FFF2-40B4-BE49-F238E27FC236}">
                <a16:creationId xmlns:a16="http://schemas.microsoft.com/office/drawing/2014/main" id="{A8B7D075-D3F9-4F34-9510-1DA2B3D067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10064" y="4500564"/>
            <a:ext cx="3857625" cy="2155825"/>
          </a:xfrm>
          <a:noFill/>
        </p:spPr>
      </p:pic>
      <p:sp>
        <p:nvSpPr>
          <p:cNvPr id="5" name="4 Yuvarlatılmış Dikdörtgen">
            <a:extLst>
              <a:ext uri="{FF2B5EF4-FFF2-40B4-BE49-F238E27FC236}">
                <a16:creationId xmlns:a16="http://schemas.microsoft.com/office/drawing/2014/main" id="{A6D44862-24E7-4D89-AE38-7316B0D49634}"/>
              </a:ext>
            </a:extLst>
          </p:cNvPr>
          <p:cNvSpPr/>
          <p:nvPr/>
        </p:nvSpPr>
        <p:spPr>
          <a:xfrm>
            <a:off x="1881188" y="785814"/>
            <a:ext cx="8501062" cy="35718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tr-TR" dirty="0"/>
          </a:p>
          <a:p>
            <a:pPr>
              <a:buFont typeface="Arial" pitchFamily="34" charset="0"/>
              <a:buChar char="•"/>
              <a:defRPr/>
            </a:pPr>
            <a:r>
              <a:rPr lang="tr-TR" sz="2000" dirty="0"/>
              <a:t>İklim değişikliği </a:t>
            </a:r>
            <a:r>
              <a:rPr lang="tr-TR" sz="2000" b="1" dirty="0">
                <a:solidFill>
                  <a:srgbClr val="FF0000"/>
                </a:solidFill>
              </a:rPr>
              <a:t>yeni eşitsizlikler </a:t>
            </a:r>
            <a:r>
              <a:rPr lang="tr-TR" sz="2000" dirty="0"/>
              <a:t>yaratıyor.</a:t>
            </a:r>
          </a:p>
          <a:p>
            <a:pPr>
              <a:buFont typeface="Arial" pitchFamily="34" charset="0"/>
              <a:buChar char="•"/>
              <a:defRPr/>
            </a:pPr>
            <a:r>
              <a:rPr lang="tr-TR" sz="2000" dirty="0"/>
              <a:t>İnsan gelişiminde eşitsizlikler, iklim krizi ve teknolojik değişikliklerin gölgesine sığınarak yeni biçimlerini alıyor.  </a:t>
            </a:r>
          </a:p>
          <a:p>
            <a:pPr>
              <a:buFont typeface="Arial" pitchFamily="34" charset="0"/>
              <a:buChar char="•"/>
              <a:defRPr/>
            </a:pPr>
            <a:r>
              <a:rPr lang="tr-TR" sz="2000" dirty="0"/>
              <a:t>Modern zamanda sahip olduklarımız ve olamadıklarımız arasındaki </a:t>
            </a:r>
            <a:r>
              <a:rPr lang="tr-TR" sz="2000" dirty="0">
                <a:solidFill>
                  <a:srgbClr val="FF0000"/>
                </a:solidFill>
              </a:rPr>
              <a:t>uçurumu artık zenginlik ve gelir değil, iklim değişikliği ve teknoloji yaratıyor.</a:t>
            </a:r>
          </a:p>
          <a:p>
            <a:pPr>
              <a:buFont typeface="Arial" pitchFamily="34" charset="0"/>
              <a:buChar char="•"/>
              <a:defRPr/>
            </a:pPr>
            <a:r>
              <a:rPr lang="tr-TR" sz="2000" dirty="0"/>
              <a:t>Yetersiz beslenme, hastalık ve sıcaklık stresiyle baş etmekte zorlanacak gelişmekte olan ülkelerde iklim krizinin etkileri ile birlikte eşitsizlik ateşlenecek.</a:t>
            </a:r>
          </a:p>
          <a:p>
            <a:pPr>
              <a:buFont typeface="Arial" pitchFamily="34" charset="0"/>
              <a:buChar char="•"/>
              <a:defRPr/>
            </a:pPr>
            <a:r>
              <a:rPr lang="tr-TR" sz="2000" dirty="0"/>
              <a:t>İklim krizinden en sert etkilenenler yine toplumun en yoksul kesimi.</a:t>
            </a:r>
          </a:p>
          <a:p>
            <a:pPr>
              <a:buFont typeface="Arial" pitchFamily="34" charset="0"/>
              <a:buChar char="•"/>
              <a:defRPr/>
            </a:pPr>
            <a:r>
              <a:rPr lang="tr-TR" sz="2000" b="1" dirty="0">
                <a:solidFill>
                  <a:srgbClr val="FF0000"/>
                </a:solidFill>
              </a:rPr>
              <a:t>İklim değişikliğinin etkileri var olan sosyal ve ekonomik fay hatlarını derinleştiriyor.</a:t>
            </a:r>
          </a:p>
          <a:p>
            <a:pPr>
              <a:buFont typeface="Arial" pitchFamily="34" charset="0"/>
              <a:buChar char="•"/>
              <a:defRPr/>
            </a:pP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73DA9C-35B7-8F23-1EA0-A32FDBA27EED}"/>
              </a:ext>
            </a:extLst>
          </p:cNvPr>
          <p:cNvSpPr>
            <a:spLocks noGrp="1"/>
          </p:cNvSpPr>
          <p:nvPr>
            <p:ph idx="1"/>
          </p:nvPr>
        </p:nvSpPr>
        <p:spPr>
          <a:xfrm>
            <a:off x="855856" y="1992893"/>
            <a:ext cx="10480288" cy="4720141"/>
          </a:xfrm>
        </p:spPr>
        <p:txBody>
          <a:bodyPr>
            <a:noAutofit/>
          </a:bodyPr>
          <a:lstStyle/>
          <a:p>
            <a:pPr>
              <a:lnSpc>
                <a:spcPct val="110000"/>
              </a:lnSpc>
              <a:spcBef>
                <a:spcPts val="0"/>
              </a:spcBef>
            </a:pPr>
            <a:r>
              <a:rPr lang="tr-TR" dirty="0"/>
              <a:t>Dünya 2030 Sürdürülebilir Kalkınma </a:t>
            </a:r>
            <a:r>
              <a:rPr lang="tr-TR" dirty="0" err="1"/>
              <a:t>Gündemi’ni</a:t>
            </a:r>
            <a:r>
              <a:rPr lang="tr-TR" dirty="0"/>
              <a:t> gerçekleştirme yolculuğunun orta noktasında, sürdürülebilir kalkınma hedeflerinin %30’unda ilerleme durmuş veya tersine dönmüş durumda, diğer %50’sinde ise ilerleme zayıf ya da yetersiz. </a:t>
            </a:r>
          </a:p>
          <a:p>
            <a:pPr marL="0" indent="0">
              <a:lnSpc>
                <a:spcPct val="110000"/>
              </a:lnSpc>
              <a:spcBef>
                <a:spcPts val="0"/>
              </a:spcBef>
              <a:buNone/>
            </a:pPr>
            <a:endParaRPr lang="tr-TR" dirty="0"/>
          </a:p>
          <a:p>
            <a:pPr>
              <a:lnSpc>
                <a:spcPct val="110000"/>
              </a:lnSpc>
              <a:spcBef>
                <a:spcPts val="0"/>
              </a:spcBef>
            </a:pPr>
            <a:r>
              <a:rPr lang="tr-TR" dirty="0"/>
              <a:t>Dünya, dört yıl öncesine kıyasla sürdürülebilir kalkınmaya ilişkin ilerleme açısından hedeflerden daha uzak bir noktada ve </a:t>
            </a:r>
            <a:r>
              <a:rPr lang="tr-TR" b="1" dirty="0">
                <a:solidFill>
                  <a:srgbClr val="FF0000"/>
                </a:solidFill>
              </a:rPr>
              <a:t>iklim eylemi</a:t>
            </a:r>
            <a:r>
              <a:rPr lang="tr-TR" dirty="0"/>
              <a:t>, biyoçeşitlilik kaybı, gıda güvenliği, yoksulluk, </a:t>
            </a:r>
            <a:r>
              <a:rPr lang="tr-TR" b="1" dirty="0">
                <a:solidFill>
                  <a:srgbClr val="7030A0"/>
                </a:solidFill>
              </a:rPr>
              <a:t>eşitsizlik ve toplumsal cinsiyet eşitsizliği</a:t>
            </a:r>
            <a:r>
              <a:rPr lang="tr-TR" dirty="0"/>
              <a:t> gibi temel hedeflerde geriliyor. </a:t>
            </a:r>
          </a:p>
        </p:txBody>
      </p:sp>
      <p:pic>
        <p:nvPicPr>
          <p:cNvPr id="5" name="Resim 4">
            <a:extLst>
              <a:ext uri="{FF2B5EF4-FFF2-40B4-BE49-F238E27FC236}">
                <a16:creationId xmlns:a16="http://schemas.microsoft.com/office/drawing/2014/main" id="{0AB5FA7D-D38F-AB4D-9472-5528A852591B}"/>
              </a:ext>
            </a:extLst>
          </p:cNvPr>
          <p:cNvPicPr>
            <a:picLocks noChangeAspect="1"/>
          </p:cNvPicPr>
          <p:nvPr/>
        </p:nvPicPr>
        <p:blipFill>
          <a:blip r:embed="rId2"/>
          <a:stretch>
            <a:fillRect/>
          </a:stretch>
        </p:blipFill>
        <p:spPr>
          <a:xfrm>
            <a:off x="266700" y="226392"/>
            <a:ext cx="11658600" cy="1476375"/>
          </a:xfrm>
          <a:prstGeom prst="rect">
            <a:avLst/>
          </a:prstGeom>
        </p:spPr>
      </p:pic>
    </p:spTree>
    <p:extLst>
      <p:ext uri="{BB962C8B-B14F-4D97-AF65-F5344CB8AC3E}">
        <p14:creationId xmlns:p14="http://schemas.microsoft.com/office/powerpoint/2010/main" val="386608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86F15-AC60-F803-0EED-561497CFA535}"/>
              </a:ext>
            </a:extLst>
          </p:cNvPr>
          <p:cNvSpPr>
            <a:spLocks noGrp="1"/>
          </p:cNvSpPr>
          <p:nvPr>
            <p:ph type="title"/>
          </p:nvPr>
        </p:nvSpPr>
        <p:spPr>
          <a:xfrm>
            <a:off x="616687" y="77861"/>
            <a:ext cx="10722206" cy="1474213"/>
          </a:xfrm>
        </p:spPr>
        <p:style>
          <a:lnRef idx="2">
            <a:schemeClr val="accent2"/>
          </a:lnRef>
          <a:fillRef idx="1">
            <a:schemeClr val="lt1"/>
          </a:fillRef>
          <a:effectRef idx="0">
            <a:schemeClr val="accent2"/>
          </a:effectRef>
          <a:fontRef idx="minor">
            <a:schemeClr val="dk1"/>
          </a:fontRef>
        </p:style>
        <p:txBody>
          <a:bodyPr>
            <a:normAutofit/>
          </a:bodyPr>
          <a:lstStyle/>
          <a:p>
            <a:pPr algn="ctr">
              <a:lnSpc>
                <a:spcPct val="100000"/>
              </a:lnSpc>
            </a:pPr>
            <a:r>
              <a:rPr lang="tr-TR" sz="2800" b="1" dirty="0"/>
              <a:t>Varoluşsal Bir Tehdit</a:t>
            </a:r>
            <a:br>
              <a:rPr lang="tr-TR" sz="2800" dirty="0"/>
            </a:br>
            <a:r>
              <a:rPr lang="tr-TR" sz="2800" b="1" dirty="0"/>
              <a:t>Tükenme Döngüsü</a:t>
            </a:r>
            <a:br>
              <a:rPr lang="tr-TR" sz="2800" b="1" dirty="0"/>
            </a:br>
            <a:r>
              <a:rPr lang="tr-TR" sz="2800" b="1" dirty="0"/>
              <a:t>Medeniyetin Beka Sorunu</a:t>
            </a:r>
            <a:endParaRPr lang="tr-TR" sz="2800" dirty="0"/>
          </a:p>
        </p:txBody>
      </p:sp>
      <p:sp>
        <p:nvSpPr>
          <p:cNvPr id="3" name="İçerik Yer Tutucusu 2">
            <a:extLst>
              <a:ext uri="{FF2B5EF4-FFF2-40B4-BE49-F238E27FC236}">
                <a16:creationId xmlns:a16="http://schemas.microsoft.com/office/drawing/2014/main" id="{06A24F72-590E-528E-BF2C-305C182FB085}"/>
              </a:ext>
            </a:extLst>
          </p:cNvPr>
          <p:cNvSpPr>
            <a:spLocks noGrp="1"/>
          </p:cNvSpPr>
          <p:nvPr>
            <p:ph idx="1"/>
          </p:nvPr>
        </p:nvSpPr>
        <p:spPr>
          <a:xfrm>
            <a:off x="9106307" y="7188657"/>
            <a:ext cx="10515600" cy="4351338"/>
          </a:xfrm>
        </p:spPr>
        <p:txBody>
          <a:bodyPr/>
          <a:lstStyle/>
          <a:p>
            <a:pPr marL="0" indent="0">
              <a:buNone/>
            </a:pPr>
            <a:endParaRPr lang="tr-TR" sz="2800" b="1"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marL="0" indent="0">
              <a:buNone/>
            </a:pPr>
            <a:endParaRPr lang="tr-TR" i="1" dirty="0"/>
          </a:p>
        </p:txBody>
      </p:sp>
      <p:sp>
        <p:nvSpPr>
          <p:cNvPr id="4" name="Dikdörtgen: Köşeleri Yuvarlatılmış 3">
            <a:extLst>
              <a:ext uri="{FF2B5EF4-FFF2-40B4-BE49-F238E27FC236}">
                <a16:creationId xmlns:a16="http://schemas.microsoft.com/office/drawing/2014/main" id="{97400058-683C-14DA-4C1E-C5D4A92E584D}"/>
              </a:ext>
            </a:extLst>
          </p:cNvPr>
          <p:cNvSpPr/>
          <p:nvPr/>
        </p:nvSpPr>
        <p:spPr>
          <a:xfrm>
            <a:off x="616687" y="1743740"/>
            <a:ext cx="3519378" cy="47386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SÜRDÜRÜLEBİLİR KALKINMA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Sürdürülebilir plastik enkazlar, fosil yakıt şirketlerinin sürdürülebilir k</a:t>
            </a:r>
            <a:r>
              <a:rPr kumimoji="0" lang="tr-TR" sz="2000" b="0" i="0" u="none" strike="noStrike" kern="1200" cap="none" spc="0" normalizeH="0" baseline="0" noProof="0" dirty="0">
                <a:ln>
                  <a:noFill/>
                </a:ln>
                <a:solidFill>
                  <a:prstClr val="black"/>
                </a:solidFill>
                <a:effectLst/>
                <a:uLnTx/>
                <a:uFillTx/>
                <a:latin typeface="Arial Nova Light" panose="020B0304020202020204" pitchFamily="34" charset="0"/>
              </a:rPr>
              <a:t>â</a:t>
            </a:r>
            <a:r>
              <a:rPr kumimoji="0" lang="tr-TR" sz="2000" b="0"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rları</a:t>
            </a:r>
            <a:endParaRPr kumimoji="0" lang="tr-TR" sz="1800" b="0" i="0" u="none" strike="noStrike" kern="1200" cap="none" spc="0" normalizeH="0" baseline="0" noProof="0" dirty="0">
              <a:ln>
                <a:noFill/>
              </a:ln>
              <a:solidFill>
                <a:prstClr val="black"/>
              </a:solidFill>
              <a:effectLst/>
              <a:uLnTx/>
              <a:uFillTx/>
              <a:latin typeface="Arial Nova Light" panose="020B0304020202020204" pitchFamily="34" charset="0"/>
            </a:endParaRPr>
          </a:p>
        </p:txBody>
      </p:sp>
      <p:sp>
        <p:nvSpPr>
          <p:cNvPr id="5" name="Dikdörtgen: Köşeleri Yuvarlatılmış 4">
            <a:extLst>
              <a:ext uri="{FF2B5EF4-FFF2-40B4-BE49-F238E27FC236}">
                <a16:creationId xmlns:a16="http://schemas.microsoft.com/office/drawing/2014/main" id="{4D358678-C17B-BBB1-BC77-009CB7CD51D7}"/>
              </a:ext>
            </a:extLst>
          </p:cNvPr>
          <p:cNvSpPr/>
          <p:nvPr/>
        </p:nvSpPr>
        <p:spPr>
          <a:xfrm>
            <a:off x="4136065" y="1743740"/>
            <a:ext cx="3598390" cy="47386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AFET RİSK YÖNETİMİ</a:t>
            </a:r>
          </a:p>
          <a:p>
            <a:pPr lvl="0" algn="ctr">
              <a:defRPr/>
            </a:pPr>
            <a:r>
              <a:rPr kumimoji="0" lang="tr-TR" sz="2000" b="0"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12. Kalkınma Planı çalışmalarında afet yönetimi…S</a:t>
            </a:r>
            <a:r>
              <a:rPr lang="tr-TR" sz="2000" dirty="0" err="1">
                <a:solidFill>
                  <a:prstClr val="black"/>
                </a:solidFill>
                <a:latin typeface="Arial Nova Light" panose="020B0304020202020204" pitchFamily="34" charset="0"/>
                <a:ea typeface="Times New Roman" panose="02020603050405020304" pitchFamily="18" charset="0"/>
                <a:cs typeface="Times New Roman" panose="02020603050405020304" pitchFamily="18" charset="0"/>
              </a:rPr>
              <a:t>ürdürülebilir</a:t>
            </a:r>
            <a:r>
              <a:rPr lang="tr-TR" sz="2000" dirty="0">
                <a:solidFill>
                  <a:prstClr val="black"/>
                </a:solidFill>
                <a:latin typeface="Arial Nova Light" panose="020B0304020202020204" pitchFamily="34" charset="0"/>
                <a:ea typeface="Times New Roman" panose="02020603050405020304" pitchFamily="18" charset="0"/>
                <a:cs typeface="Times New Roman" panose="02020603050405020304" pitchFamily="18" charset="0"/>
              </a:rPr>
              <a:t> betonlaşma…</a:t>
            </a:r>
            <a:r>
              <a:rPr kumimoji="0" lang="tr-TR" sz="2000" b="0"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Trajik son: «Hemen kentsel dönüşüm istiyoruz», Depremzedeler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ikdörtgen: Köşeleri Yuvarlatılmış 5">
            <a:extLst>
              <a:ext uri="{FF2B5EF4-FFF2-40B4-BE49-F238E27FC236}">
                <a16:creationId xmlns:a16="http://schemas.microsoft.com/office/drawing/2014/main" id="{F104A4C8-0E58-3DEF-143D-D0F761E87408}"/>
              </a:ext>
            </a:extLst>
          </p:cNvPr>
          <p:cNvSpPr/>
          <p:nvPr/>
        </p:nvSpPr>
        <p:spPr>
          <a:xfrm>
            <a:off x="7740503" y="1743740"/>
            <a:ext cx="3598390" cy="47386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Times New Roman" panose="02020603050405020304" pitchFamily="18"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Arial Nova Light" panose="020B0304020202020204" pitchFamily="34" charset="0"/>
                <a:cs typeface="Times New Roman" panose="02020603050405020304" pitchFamily="18" charset="0"/>
              </a:rPr>
              <a:t>İKLİM DEĞİŞİKLİĞİ İLE MÜCADELE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Arial Nova Light" panose="020B0304020202020204" pitchFamily="34" charset="0"/>
                <a:cs typeface="Times New Roman" panose="02020603050405020304" pitchFamily="18" charset="0"/>
              </a:rPr>
              <a:t>Memleketin bilim insanlarına, uzmanlara 30 yıl kulak vermemek</a:t>
            </a:r>
            <a:r>
              <a:rPr lang="tr-TR" dirty="0">
                <a:solidFill>
                  <a:prstClr val="black"/>
                </a:solidFill>
                <a:latin typeface="Arial Nova Light" panose="020B0304020202020204" pitchFamily="34" charset="0"/>
                <a:cs typeface="Times New Roman" panose="02020603050405020304" pitchFamily="18" charset="0"/>
              </a:rPr>
              <a:t>…</a:t>
            </a:r>
            <a:r>
              <a:rPr kumimoji="0" lang="tr-TR" b="0" i="0" u="none" strike="noStrike" kern="1200" cap="none" spc="0" normalizeH="0" baseline="0" noProof="0" dirty="0">
                <a:ln>
                  <a:noFill/>
                </a:ln>
                <a:solidFill>
                  <a:prstClr val="black"/>
                </a:solidFill>
                <a:effectLst/>
                <a:uLnTx/>
                <a:uFillTx/>
                <a:latin typeface="Arial Nova Light" panose="020B0304020202020204" pitchFamily="34" charset="0"/>
                <a:cs typeface="Times New Roman" panose="02020603050405020304" pitchFamily="18" charset="0"/>
              </a:rPr>
              <a:t>Sorunun kaynağını, merkezini tam tespit etmemek ya da etmek istememek……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Arial Nova Light" panose="020B0304020202020204" pitchFamily="34"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2053 Sıfır Emisyon </a:t>
            </a:r>
            <a:r>
              <a:rPr kumimoji="0" lang="tr-TR" b="0" i="0" u="none" strike="noStrike" kern="1200" cap="none" spc="0" normalizeH="0" baseline="0" noProof="0" dirty="0" err="1">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Hedefi»ni</a:t>
            </a:r>
            <a:r>
              <a:rPr kumimoji="0" lang="tr-TR" b="0" i="0" u="none" strike="noStrike" kern="1200" cap="none" spc="0" normalizeH="0" baseline="0" noProof="0" dirty="0">
                <a:ln>
                  <a:noFill/>
                </a:ln>
                <a:solidFill>
                  <a:prstClr val="black"/>
                </a:solidFill>
                <a:effectLst/>
                <a:uLnTx/>
                <a:uFillTx/>
                <a:latin typeface="Arial Nova Light" panose="020B0304020202020204" pitchFamily="34" charset="0"/>
                <a:ea typeface="Times New Roman" panose="02020603050405020304" pitchFamily="18" charset="0"/>
                <a:cs typeface="Times New Roman" panose="02020603050405020304" pitchFamily="18" charset="0"/>
              </a:rPr>
              <a:t> şimdiden delmek</a:t>
            </a:r>
            <a:r>
              <a:rPr lang="tr-TR" dirty="0">
                <a:solidFill>
                  <a:prstClr val="black"/>
                </a:solidFill>
                <a:latin typeface="Arial Nova Light" panose="020B0304020202020204" pitchFamily="34" charset="0"/>
                <a:ea typeface="Times New Roman" panose="02020603050405020304" pitchFamily="18" charset="0"/>
                <a:cs typeface="Times New Roman" panose="02020603050405020304" pitchFamily="18" charset="0"/>
              </a:rPr>
              <a:t>…</a:t>
            </a:r>
            <a:endParaRPr kumimoji="0" lang="tr-TR" b="0" i="0" u="none" strike="noStrike" kern="1200" cap="none" spc="0" normalizeH="0" baseline="0" noProof="0" dirty="0">
              <a:ln>
                <a:noFill/>
              </a:ln>
              <a:solidFill>
                <a:prstClr val="black"/>
              </a:solidFill>
              <a:effectLst/>
              <a:uLnTx/>
              <a:uFillTx/>
              <a:latin typeface="Arial Nova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422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8A20B-5D1C-0FE5-9C46-80AF610AFD1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3ECFA94-1340-C5C3-9BB3-F87ED0932EB6}"/>
              </a:ext>
            </a:extLst>
          </p:cNvPr>
          <p:cNvSpPr>
            <a:spLocks noGrp="1"/>
          </p:cNvSpPr>
          <p:nvPr>
            <p:ph idx="1"/>
          </p:nvPr>
        </p:nvSpPr>
        <p:spPr/>
        <p:txBody>
          <a:bodyPr>
            <a:normAutofit/>
          </a:bodyPr>
          <a:lstStyle/>
          <a:p>
            <a:pPr marL="0" indent="0" algn="r">
              <a:buNone/>
            </a:pPr>
            <a:r>
              <a:rPr lang="tr-TR" sz="6600" b="1" dirty="0">
                <a:solidFill>
                  <a:srgbClr val="FF0000"/>
                </a:solidFill>
              </a:rPr>
              <a:t>TÜRKİYE</a:t>
            </a:r>
          </a:p>
        </p:txBody>
      </p:sp>
    </p:spTree>
    <p:extLst>
      <p:ext uri="{BB962C8B-B14F-4D97-AF65-F5344CB8AC3E}">
        <p14:creationId xmlns:p14="http://schemas.microsoft.com/office/powerpoint/2010/main" val="1654731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A52D46-EB11-430C-905F-7DE1949FC2B4}"/>
              </a:ext>
            </a:extLst>
          </p:cNvPr>
          <p:cNvSpPr>
            <a:spLocks noGrp="1"/>
          </p:cNvSpPr>
          <p:nvPr>
            <p:ph type="title"/>
          </p:nvPr>
        </p:nvSpPr>
        <p:spPr>
          <a:xfrm>
            <a:off x="1981200" y="303089"/>
            <a:ext cx="8229600" cy="1242632"/>
          </a:xfrm>
        </p:spPr>
        <p:txBody>
          <a:bodyPr>
            <a:normAutofit/>
          </a:bodyPr>
          <a:lstStyle/>
          <a:p>
            <a:pPr algn="ctr"/>
            <a:r>
              <a:rPr lang="tr-TR" sz="3600" b="1" dirty="0">
                <a:latin typeface="Arial" panose="020B0604020202020204" pitchFamily="34" charset="0"/>
                <a:cs typeface="Arial" panose="020B0604020202020204" pitchFamily="34" charset="0"/>
              </a:rPr>
              <a:t>2,5 yıl önce Paris A onaylandı…</a:t>
            </a:r>
            <a:endParaRPr lang="tr-TR" sz="3600" dirty="0"/>
          </a:p>
        </p:txBody>
      </p:sp>
      <p:sp>
        <p:nvSpPr>
          <p:cNvPr id="6" name="Dikdörtgen 5">
            <a:extLst>
              <a:ext uri="{FF2B5EF4-FFF2-40B4-BE49-F238E27FC236}">
                <a16:creationId xmlns:a16="http://schemas.microsoft.com/office/drawing/2014/main" id="{2E8CA9EE-AB38-4E26-99F3-262EDD8B88B1}"/>
              </a:ext>
            </a:extLst>
          </p:cNvPr>
          <p:cNvSpPr/>
          <p:nvPr/>
        </p:nvSpPr>
        <p:spPr>
          <a:xfrm>
            <a:off x="1284248" y="1384620"/>
            <a:ext cx="9623503" cy="5028236"/>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tr-TR" sz="2800" dirty="0">
                <a:latin typeface="Arial" panose="020B0604020202020204" pitchFamily="34" charset="0"/>
                <a:cs typeface="Arial" panose="020B0604020202020204" pitchFamily="34" charset="0"/>
              </a:rPr>
              <a:t>Türkiye: TBMM Genel Kurulu: 6 Ekim 2021 </a:t>
            </a:r>
          </a:p>
          <a:p>
            <a:pPr algn="ctr"/>
            <a:endParaRPr lang="tr-TR" sz="2800" dirty="0">
              <a:latin typeface="Arial" panose="020B0604020202020204" pitchFamily="34" charset="0"/>
              <a:cs typeface="Arial" panose="020B0604020202020204" pitchFamily="34" charset="0"/>
            </a:endParaRPr>
          </a:p>
          <a:p>
            <a:pPr algn="ctr"/>
            <a:r>
              <a:rPr lang="tr-TR" sz="2800" dirty="0">
                <a:latin typeface="Arial" panose="020B0604020202020204" pitchFamily="34" charset="0"/>
                <a:cs typeface="Arial" panose="020B0604020202020204" pitchFamily="34" charset="0"/>
              </a:rPr>
              <a:t>Resmi Gazete, 7 Ekim 2021</a:t>
            </a:r>
          </a:p>
          <a:p>
            <a:pPr algn="ctr"/>
            <a:r>
              <a:rPr lang="tr-TR" sz="2800" dirty="0">
                <a:latin typeface="Arial" panose="020B0604020202020204" pitchFamily="34" charset="0"/>
                <a:cs typeface="Arial" panose="020B0604020202020204" pitchFamily="34" charset="0"/>
              </a:rPr>
              <a:t> </a:t>
            </a:r>
          </a:p>
          <a:p>
            <a:pPr algn="ctr"/>
            <a:r>
              <a:rPr lang="tr-TR" sz="2800" dirty="0">
                <a:latin typeface="Arial" panose="020B0604020202020204" pitchFamily="34" charset="0"/>
                <a:ea typeface="Times New Roman" panose="02020603050405020304" pitchFamily="18" charset="0"/>
                <a:cs typeface="Arial" panose="020B0604020202020204" pitchFamily="34" charset="0"/>
              </a:rPr>
              <a:t>Birleşmiş Milletler (BM) Genel Sekretaryası, Türkiye’nin Paris Anlaşması’nı onaylamasına yönelik bildirimi 11 Ekim 2021 tarihinde yaptığını açıkladı</a:t>
            </a:r>
          </a:p>
          <a:p>
            <a:pPr algn="ctr"/>
            <a:endParaRPr lang="tr-TR" sz="2800" dirty="0">
              <a:latin typeface="Arial" panose="020B0604020202020204" pitchFamily="34" charset="0"/>
              <a:ea typeface="Calibri" panose="020F0502020204030204" pitchFamily="34" charset="0"/>
              <a:cs typeface="Arial" panose="020B0604020202020204" pitchFamily="34" charset="0"/>
            </a:endParaRPr>
          </a:p>
          <a:p>
            <a:pPr algn="ctr"/>
            <a:r>
              <a:rPr lang="tr-TR" sz="2800" dirty="0">
                <a:latin typeface="Arial" panose="020B0604020202020204" pitchFamily="34" charset="0"/>
                <a:cs typeface="Arial" panose="020B0604020202020204" pitchFamily="34" charset="0"/>
              </a:rPr>
              <a:t>Dünyada yürürlük: Ulusal o</a:t>
            </a:r>
            <a:r>
              <a:rPr lang="tr-TR" sz="2800" dirty="0">
                <a:latin typeface="Arial" panose="020B0604020202020204" pitchFamily="34" charset="0"/>
                <a:ea typeface="Times New Roman" panose="02020603050405020304" pitchFamily="18" charset="0"/>
                <a:cs typeface="Arial" panose="020B0604020202020204" pitchFamily="34" charset="0"/>
              </a:rPr>
              <a:t>nayın UNFCCC Sekretaryasına gönderilmesinden sonraki 30’uncu günde Anlaşma yürürlüğe girer)</a:t>
            </a:r>
            <a:endParaRPr lang="tr-TR" sz="2800" dirty="0">
              <a:latin typeface="Arial" panose="020B0604020202020204" pitchFamily="34" charset="0"/>
              <a:cs typeface="Arial" panose="020B0604020202020204" pitchFamily="34" charset="0"/>
            </a:endParaRPr>
          </a:p>
          <a:p>
            <a:pPr defTabSz="410751" hangingPunct="0"/>
            <a:endParaRPr lang="tr-TR" sz="1406" b="1" dirty="0">
              <a:solidFill>
                <a:srgbClr val="000000"/>
              </a:solidFill>
              <a:latin typeface="+mj-lt"/>
              <a:ea typeface="+mj-ea"/>
              <a:cs typeface="+mj-cs"/>
              <a:sym typeface="Helvetica Neue"/>
            </a:endParaRPr>
          </a:p>
        </p:txBody>
      </p:sp>
    </p:spTree>
    <p:extLst>
      <p:ext uri="{BB962C8B-B14F-4D97-AF65-F5344CB8AC3E}">
        <p14:creationId xmlns:p14="http://schemas.microsoft.com/office/powerpoint/2010/main" val="3582780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43F69E-FEBA-4224-8B15-06ACEE93675D}"/>
              </a:ext>
            </a:extLst>
          </p:cNvPr>
          <p:cNvSpPr>
            <a:spLocks noGrp="1"/>
          </p:cNvSpPr>
          <p:nvPr>
            <p:ph type="title"/>
          </p:nvPr>
        </p:nvSpPr>
        <p:spPr>
          <a:xfrm>
            <a:off x="1834175" y="170772"/>
            <a:ext cx="8229600" cy="1242632"/>
          </a:xfrm>
        </p:spPr>
        <p:txBody>
          <a:bodyPr>
            <a:normAutofit/>
          </a:bodyPr>
          <a:lstStyle/>
          <a:p>
            <a:pPr algn="ctr"/>
            <a:r>
              <a:rPr lang="tr-TR" sz="3600" b="1" dirty="0">
                <a:latin typeface="Arial" panose="020B0604020202020204" pitchFamily="34" charset="0"/>
                <a:cs typeface="Arial" panose="020B0604020202020204" pitchFamily="34" charset="0"/>
              </a:rPr>
              <a:t>Beyanımız da oldu…</a:t>
            </a:r>
            <a:endParaRPr lang="tr-TR" sz="36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E7198BB-20E7-4113-B9CD-6B3C63CC2CCC}"/>
              </a:ext>
            </a:extLst>
          </p:cNvPr>
          <p:cNvSpPr>
            <a:spLocks noGrp="1"/>
          </p:cNvSpPr>
          <p:nvPr>
            <p:ph idx="1"/>
          </p:nvPr>
        </p:nvSpPr>
        <p:spPr>
          <a:xfrm>
            <a:off x="392151" y="1305518"/>
            <a:ext cx="11461595" cy="5173341"/>
          </a:xfrm>
        </p:spPr>
        <p:txBody>
          <a:bodyPr>
            <a:normAutofit lnSpcReduction="10000"/>
          </a:bodyPr>
          <a:lstStyle/>
          <a:p>
            <a:pPr marL="0" indent="0" algn="ctr">
              <a:lnSpc>
                <a:spcPct val="120000"/>
              </a:lnSpc>
              <a:spcBef>
                <a:spcPts val="0"/>
              </a:spcBef>
              <a:buNone/>
            </a:pPr>
            <a:r>
              <a:rPr lang="tr-TR" sz="2400" i="1" dirty="0">
                <a:latin typeface="Arial" panose="020B0604020202020204" pitchFamily="34" charset="0"/>
                <a:cs typeface="Arial" panose="020B0604020202020204" pitchFamily="34" charset="0"/>
              </a:rPr>
              <a:t>«Türkiye Cumhuriyeti, 9 Mayıs 1992 tarihli Birleşmiş Milletler İklim Değişikliği Çerçeve Sözleşmesi ve Paris Anlaşmasında açıkça ve kesin olarak kabul edilen «hakkaniyet, ortak fakat farklılaştırılmış sorumluluklar ve göreli kabiliyetler» temelinde ve Sözleşmenin Taraflar Konferansında kabul edilen 26/CP.7, 1/CP.16, 2/CP.17, 1/CP.18 ve 21/CP.20 sayılı kararlarını hatırlatarak, Paris Anlaşmasının </a:t>
            </a:r>
            <a:r>
              <a:rPr lang="tr-TR" sz="2400" i="1" dirty="0">
                <a:solidFill>
                  <a:srgbClr val="FF0000"/>
                </a:solidFill>
                <a:latin typeface="Arial" panose="020B0604020202020204" pitchFamily="34" charset="0"/>
                <a:cs typeface="Arial" panose="020B0604020202020204" pitchFamily="34" charset="0"/>
              </a:rPr>
              <a:t>gelişmekte olan bir ülke olarak </a:t>
            </a:r>
            <a:r>
              <a:rPr lang="tr-TR" sz="2400" i="1" dirty="0">
                <a:latin typeface="Arial" panose="020B0604020202020204" pitchFamily="34" charset="0"/>
                <a:cs typeface="Arial" panose="020B0604020202020204" pitchFamily="34" charset="0"/>
              </a:rPr>
              <a:t>ve ulusal katkı beyanları çerçevesinde, Anlaşmanın ve mekanizmalarının ekonomik ve sosyal kalkınma hakkına halel getirmemesi kaydıyla uygulayacağını beyan eder». </a:t>
            </a:r>
            <a:endParaRPr lang="tr-TR" sz="2400" dirty="0">
              <a:latin typeface="Arial" panose="020B0604020202020204" pitchFamily="34" charset="0"/>
              <a:cs typeface="Arial" panose="020B0604020202020204" pitchFamily="34" charset="0"/>
            </a:endParaRPr>
          </a:p>
          <a:p>
            <a:pPr marL="0" indent="0" algn="ctr">
              <a:lnSpc>
                <a:spcPct val="120000"/>
              </a:lnSpc>
              <a:spcBef>
                <a:spcPts val="0"/>
              </a:spcBef>
              <a:buNone/>
            </a:pPr>
            <a:endParaRPr lang="tr-TR" sz="2000" u="sng" dirty="0">
              <a:latin typeface="Arial" panose="020B0604020202020204" pitchFamily="34" charset="0"/>
              <a:cs typeface="Arial" panose="020B0604020202020204" pitchFamily="34" charset="0"/>
            </a:endParaRPr>
          </a:p>
          <a:p>
            <a:pPr marL="0" indent="0" algn="ctr">
              <a:lnSpc>
                <a:spcPct val="120000"/>
              </a:lnSpc>
              <a:spcBef>
                <a:spcPts val="0"/>
              </a:spcBef>
              <a:buNone/>
            </a:pPr>
            <a:r>
              <a:rPr lang="tr-TR" sz="2400" b="1" u="sng" dirty="0">
                <a:solidFill>
                  <a:srgbClr val="FF0000"/>
                </a:solidFill>
                <a:latin typeface="Arial" panose="020B0604020202020204" pitchFamily="34" charset="0"/>
                <a:cs typeface="Arial" panose="020B0604020202020204" pitchFamily="34" charset="0"/>
              </a:rPr>
              <a:t>Önemli Not: </a:t>
            </a:r>
            <a:r>
              <a:rPr lang="tr-TR" sz="2400" b="1" dirty="0">
                <a:solidFill>
                  <a:srgbClr val="002060"/>
                </a:solidFill>
                <a:latin typeface="Arial" panose="020B0604020202020204" pitchFamily="34" charset="0"/>
                <a:cs typeface="Arial" panose="020B0604020202020204" pitchFamily="34" charset="0"/>
              </a:rPr>
              <a:t>Bu bir deklarasyondur, çekince, yani rezervasyon değildir. </a:t>
            </a:r>
          </a:p>
          <a:p>
            <a:pPr marL="0" indent="0" algn="ctr">
              <a:lnSpc>
                <a:spcPct val="120000"/>
              </a:lnSpc>
              <a:spcBef>
                <a:spcPts val="0"/>
              </a:spcBef>
              <a:buNone/>
            </a:pPr>
            <a:r>
              <a:rPr lang="tr-TR" sz="2400" b="1" dirty="0">
                <a:solidFill>
                  <a:srgbClr val="002060"/>
                </a:solidFill>
                <a:latin typeface="Arial" panose="020B0604020202020204" pitchFamily="34" charset="0"/>
                <a:cs typeface="Arial" panose="020B0604020202020204" pitchFamily="34" charset="0"/>
              </a:rPr>
              <a:t>Paris Anlaşmasında bu </a:t>
            </a:r>
            <a:r>
              <a:rPr lang="tr-TR" sz="2400" b="1" dirty="0">
                <a:solidFill>
                  <a:srgbClr val="FF0000"/>
                </a:solidFill>
                <a:latin typeface="Arial" panose="020B0604020202020204" pitchFamily="34" charset="0"/>
                <a:cs typeface="Arial" panose="020B0604020202020204" pitchFamily="34" charset="0"/>
              </a:rPr>
              <a:t>Anlaşmaya hiçbir çekince konamaz</a:t>
            </a:r>
            <a:r>
              <a:rPr lang="tr-TR" sz="2400" b="1" dirty="0">
                <a:solidFill>
                  <a:srgbClr val="002060"/>
                </a:solidFill>
                <a:latin typeface="Arial" panose="020B0604020202020204" pitchFamily="34" charset="0"/>
                <a:cs typeface="Arial" panose="020B0604020202020204" pitchFamily="34" charset="0"/>
              </a:rPr>
              <a:t> hükmü vardır, </a:t>
            </a:r>
            <a:r>
              <a:rPr lang="tr-TR" sz="2400" b="1" dirty="0">
                <a:solidFill>
                  <a:srgbClr val="FF0000"/>
                </a:solidFill>
                <a:latin typeface="Arial" panose="020B0604020202020204" pitchFamily="34" charset="0"/>
                <a:cs typeface="Arial" panose="020B0604020202020204" pitchFamily="34" charset="0"/>
              </a:rPr>
              <a:t>Madde 27</a:t>
            </a:r>
            <a:r>
              <a:rPr lang="tr-TR" sz="2400" b="1" dirty="0">
                <a:solidFill>
                  <a:srgbClr val="002060"/>
                </a:solidFill>
                <a:latin typeface="Arial" panose="020B0604020202020204" pitchFamily="34" charset="0"/>
                <a:cs typeface="Arial" panose="020B0604020202020204" pitchFamily="34" charset="0"/>
              </a:rPr>
              <a:t>. </a:t>
            </a:r>
            <a:endParaRPr lang="tr-TR" sz="1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8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4FE911-0A9B-471A-BA56-30CFB544F086}"/>
              </a:ext>
            </a:extLst>
          </p:cNvPr>
          <p:cNvSpPr>
            <a:spLocks noGrp="1"/>
          </p:cNvSpPr>
          <p:nvPr>
            <p:ph type="title"/>
          </p:nvPr>
        </p:nvSpPr>
        <p:spPr>
          <a:xfrm>
            <a:off x="1170878" y="238722"/>
            <a:ext cx="9511990" cy="994172"/>
          </a:xfrm>
        </p:spPr>
        <p:txBody>
          <a:bodyPr>
            <a:noAutofit/>
          </a:bodyPr>
          <a:lstStyle/>
          <a:p>
            <a:pPr algn="ctr"/>
            <a:r>
              <a:rPr lang="tr-TR" sz="4000" b="1" dirty="0">
                <a:latin typeface="+mn-lt"/>
                <a:cs typeface="Arial" panose="020B0604020202020204" pitchFamily="34" charset="0"/>
              </a:rPr>
              <a:t>Paris İvmesi - Türkiye Onaylayınca </a:t>
            </a:r>
          </a:p>
        </p:txBody>
      </p:sp>
      <p:sp>
        <p:nvSpPr>
          <p:cNvPr id="3" name="İçerik Yer Tutucusu 2">
            <a:extLst>
              <a:ext uri="{FF2B5EF4-FFF2-40B4-BE49-F238E27FC236}">
                <a16:creationId xmlns:a16="http://schemas.microsoft.com/office/drawing/2014/main" id="{4D7F8F61-1E9F-4D7A-A264-8DA0995FC246}"/>
              </a:ext>
            </a:extLst>
          </p:cNvPr>
          <p:cNvSpPr>
            <a:spLocks noGrp="1"/>
          </p:cNvSpPr>
          <p:nvPr>
            <p:ph idx="1"/>
          </p:nvPr>
        </p:nvSpPr>
        <p:spPr>
          <a:xfrm>
            <a:off x="614131" y="1432136"/>
            <a:ext cx="10838730" cy="5082964"/>
          </a:xfrm>
        </p:spPr>
        <p:txBody>
          <a:bodyPr>
            <a:normAutofit fontScale="92500" lnSpcReduction="20000"/>
          </a:bodyPr>
          <a:lstStyle/>
          <a:p>
            <a:pPr>
              <a:lnSpc>
                <a:spcPct val="120000"/>
              </a:lnSpc>
              <a:spcBef>
                <a:spcPts val="0"/>
              </a:spcBef>
            </a:pPr>
            <a:r>
              <a:rPr lang="tr-TR" sz="3900" dirty="0">
                <a:cs typeface="Arial" panose="020B0604020202020204" pitchFamily="34" charset="0"/>
              </a:rPr>
              <a:t>Çevre, Şehircilik ve İklim Değişikliği Bakanlığı (11 Ekim 2021)</a:t>
            </a:r>
          </a:p>
          <a:p>
            <a:pPr>
              <a:lnSpc>
                <a:spcPct val="120000"/>
              </a:lnSpc>
              <a:spcBef>
                <a:spcPts val="0"/>
              </a:spcBef>
            </a:pPr>
            <a:r>
              <a:rPr lang="tr-TR" sz="3900" dirty="0">
                <a:cs typeface="Arial" panose="020B0604020202020204" pitchFamily="34" charset="0"/>
              </a:rPr>
              <a:t>Farkındalık ve azim, diğer aktörlerin motivasyonu (belediyeler, özel sektör, üniversiteler ve STK’lar)</a:t>
            </a:r>
          </a:p>
          <a:p>
            <a:pPr>
              <a:lnSpc>
                <a:spcPct val="120000"/>
              </a:lnSpc>
              <a:spcBef>
                <a:spcPts val="0"/>
              </a:spcBef>
            </a:pPr>
            <a:r>
              <a:rPr lang="tr-TR" sz="3900" dirty="0">
                <a:cs typeface="Arial" panose="020B0604020202020204" pitchFamily="34" charset="0"/>
              </a:rPr>
              <a:t>Yasal hareketlenme (İklim Kanunu TT)</a:t>
            </a:r>
          </a:p>
          <a:p>
            <a:pPr>
              <a:lnSpc>
                <a:spcPct val="120000"/>
              </a:lnSpc>
              <a:spcBef>
                <a:spcPts val="0"/>
              </a:spcBef>
            </a:pPr>
            <a:r>
              <a:rPr lang="tr-TR" sz="3900" dirty="0">
                <a:cs typeface="Arial" panose="020B0604020202020204" pitchFamily="34" charset="0"/>
              </a:rPr>
              <a:t>Uluslararası finans kuruluşları ve gelişmiş ülkelerle vals (3,1 milyar Euro kredi) </a:t>
            </a:r>
          </a:p>
          <a:p>
            <a:pPr>
              <a:lnSpc>
                <a:spcPct val="120000"/>
              </a:lnSpc>
              <a:spcBef>
                <a:spcPts val="0"/>
              </a:spcBef>
            </a:pPr>
            <a:r>
              <a:rPr lang="tr-TR" sz="3900" dirty="0">
                <a:cs typeface="Arial" panose="020B0604020202020204" pitchFamily="34" charset="0"/>
              </a:rPr>
              <a:t>Kurumsal hareketlenme (Ulusalda, yerelde)</a:t>
            </a:r>
          </a:p>
          <a:p>
            <a:pPr>
              <a:lnSpc>
                <a:spcPct val="120000"/>
              </a:lnSpc>
              <a:spcBef>
                <a:spcPts val="0"/>
              </a:spcBef>
            </a:pPr>
            <a:r>
              <a:rPr lang="tr-TR" sz="3900" dirty="0">
                <a:cs typeface="Arial" panose="020B0604020202020204" pitchFamily="34" charset="0"/>
              </a:rPr>
              <a:t>…</a:t>
            </a:r>
          </a:p>
          <a:p>
            <a:pPr>
              <a:lnSpc>
                <a:spcPct val="120000"/>
              </a:lnSpc>
              <a:spcBef>
                <a:spcPts val="0"/>
              </a:spcBef>
            </a:pPr>
            <a:endParaRPr lang="tr-T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411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99E6E-CD8A-D2E0-FC27-8BC1470069F4}"/>
              </a:ext>
            </a:extLst>
          </p:cNvPr>
          <p:cNvSpPr>
            <a:spLocks noGrp="1"/>
          </p:cNvSpPr>
          <p:nvPr>
            <p:ph type="title"/>
          </p:nvPr>
        </p:nvSpPr>
        <p:spPr>
          <a:xfrm>
            <a:off x="762000" y="117990"/>
            <a:ext cx="10515600" cy="1325563"/>
          </a:xfrm>
        </p:spPr>
        <p:txBody>
          <a:bodyPr/>
          <a:lstStyle/>
          <a:p>
            <a:pPr algn="ctr"/>
            <a:r>
              <a:rPr lang="tr-TR" sz="4400" b="1" dirty="0">
                <a:latin typeface="+mn-lt"/>
              </a:rPr>
              <a:t>Ulusal üst politika belgeleri </a:t>
            </a:r>
            <a:endParaRPr lang="tr-TR" dirty="0"/>
          </a:p>
        </p:txBody>
      </p:sp>
      <p:sp>
        <p:nvSpPr>
          <p:cNvPr id="3" name="İçerik Yer Tutucusu 2">
            <a:extLst>
              <a:ext uri="{FF2B5EF4-FFF2-40B4-BE49-F238E27FC236}">
                <a16:creationId xmlns:a16="http://schemas.microsoft.com/office/drawing/2014/main" id="{8A660170-B040-9CC1-4926-ED9638F2F518}"/>
              </a:ext>
            </a:extLst>
          </p:cNvPr>
          <p:cNvSpPr>
            <a:spLocks noGrp="1"/>
          </p:cNvSpPr>
          <p:nvPr>
            <p:ph sz="half" idx="1"/>
          </p:nvPr>
        </p:nvSpPr>
        <p:spPr>
          <a:xfrm>
            <a:off x="762000" y="1253331"/>
            <a:ext cx="5181600" cy="4351338"/>
          </a:xfrm>
        </p:spPr>
        <p:txBody>
          <a:bodyPr>
            <a:normAutofit fontScale="25000" lnSpcReduction="20000"/>
          </a:bodyPr>
          <a:lstStyle/>
          <a:p>
            <a:pPr>
              <a:lnSpc>
                <a:spcPct val="120000"/>
              </a:lnSpc>
              <a:spcBef>
                <a:spcPts val="0"/>
              </a:spcBef>
            </a:pPr>
            <a:r>
              <a:rPr lang="tr-TR" sz="8000" dirty="0"/>
              <a:t>İklim Değişikliğine Uyum Stratejisi ve Eylem Planı (2024-2030)</a:t>
            </a:r>
          </a:p>
          <a:p>
            <a:pPr>
              <a:lnSpc>
                <a:spcPct val="120000"/>
              </a:lnSpc>
              <a:spcBef>
                <a:spcPts val="0"/>
              </a:spcBef>
            </a:pPr>
            <a:r>
              <a:rPr lang="tr-TR" sz="8000" dirty="0"/>
              <a:t>İklim Değişikliği Azaltım Stratejisi ve Eylem Planı (2024-2030)</a:t>
            </a:r>
          </a:p>
          <a:p>
            <a:pPr>
              <a:lnSpc>
                <a:spcPct val="120000"/>
              </a:lnSpc>
              <a:spcBef>
                <a:spcPts val="0"/>
              </a:spcBef>
            </a:pPr>
            <a:r>
              <a:rPr lang="tr-TR" sz="8000" dirty="0"/>
              <a:t>12. </a:t>
            </a:r>
            <a:r>
              <a:rPr lang="tr-TR" sz="8000" dirty="0">
                <a:ea typeface="Calibri" panose="020F0502020204030204" pitchFamily="34" charset="0"/>
                <a:cs typeface="Arial" panose="020B0604020202020204" pitchFamily="34" charset="0"/>
              </a:rPr>
              <a:t>Kalkınma Planı</a:t>
            </a:r>
            <a:r>
              <a:rPr lang="tr-TR" sz="8000" dirty="0"/>
              <a:t> (2024-2028) </a:t>
            </a:r>
          </a:p>
          <a:p>
            <a:pPr>
              <a:lnSpc>
                <a:spcPct val="120000"/>
              </a:lnSpc>
              <a:spcBef>
                <a:spcPts val="0"/>
              </a:spcBef>
            </a:pPr>
            <a:r>
              <a:rPr lang="tr-TR" sz="8000" dirty="0"/>
              <a:t>Orta Vadeli Program (2024-2028) </a:t>
            </a:r>
          </a:p>
          <a:p>
            <a:pPr>
              <a:lnSpc>
                <a:spcPct val="120000"/>
              </a:lnSpc>
              <a:spcBef>
                <a:spcPts val="0"/>
              </a:spcBef>
            </a:pPr>
            <a:r>
              <a:rPr lang="tr-TR" sz="8000" dirty="0">
                <a:ea typeface="Calibri" panose="020F0502020204030204" pitchFamily="34" charset="0"/>
                <a:cs typeface="Times New Roman" panose="02020603050405020304" pitchFamily="18" charset="0"/>
              </a:rPr>
              <a:t>Ulusal Sürdürülebilir Kalkınma Koordinasyon Kurulu Raporları (Temmuz 2022, Cumhurbaşkanlığı. Strateji ve Bütçe Başkanlığı)</a:t>
            </a:r>
          </a:p>
          <a:p>
            <a:pPr>
              <a:lnSpc>
                <a:spcPct val="120000"/>
              </a:lnSpc>
              <a:spcBef>
                <a:spcPts val="0"/>
              </a:spcBef>
            </a:pPr>
            <a:r>
              <a:rPr lang="tr-TR" sz="8000" dirty="0">
                <a:solidFill>
                  <a:srgbClr val="FF0000"/>
                </a:solidFill>
              </a:rPr>
              <a:t>1. İKLİM ŞURASI Kararları</a:t>
            </a:r>
          </a:p>
          <a:p>
            <a:pPr>
              <a:lnSpc>
                <a:spcPct val="120000"/>
              </a:lnSpc>
              <a:spcBef>
                <a:spcPts val="0"/>
              </a:spcBef>
            </a:pPr>
            <a:r>
              <a:rPr lang="tr-TR" sz="8000" dirty="0"/>
              <a:t>T.C. Sayıştay Başkanlığı Taşkın Risk Yönetimi Sayıştay Raporu, Ocak 2022</a:t>
            </a:r>
          </a:p>
          <a:p>
            <a:pPr>
              <a:lnSpc>
                <a:spcPct val="120000"/>
              </a:lnSpc>
              <a:spcBef>
                <a:spcPts val="0"/>
              </a:spcBef>
            </a:pPr>
            <a:r>
              <a:rPr lang="tr-TR" sz="8000" dirty="0"/>
              <a:t>Sivil Toplum Vizyon Belgesi ve Eylem Planı (2022 2023)</a:t>
            </a:r>
          </a:p>
          <a:p>
            <a:pPr>
              <a:lnSpc>
                <a:spcPct val="120000"/>
              </a:lnSpc>
              <a:spcBef>
                <a:spcPts val="0"/>
              </a:spcBef>
            </a:pPr>
            <a:r>
              <a:rPr lang="tr-TR" sz="8000" dirty="0"/>
              <a:t>Sektörel strateji ve eylem planları </a:t>
            </a:r>
          </a:p>
          <a:p>
            <a:pPr>
              <a:lnSpc>
                <a:spcPct val="120000"/>
              </a:lnSpc>
              <a:spcBef>
                <a:spcPts val="0"/>
              </a:spcBef>
            </a:pPr>
            <a:r>
              <a:rPr lang="tr-TR" sz="8000" dirty="0"/>
              <a:t>İklim Değişikliği ve Tarım Değerlendirme Raporu, 2021</a:t>
            </a:r>
          </a:p>
          <a:p>
            <a:pPr marL="0" indent="0">
              <a:buNone/>
            </a:pPr>
            <a:endParaRPr lang="tr-TR" dirty="0"/>
          </a:p>
        </p:txBody>
      </p:sp>
      <p:sp>
        <p:nvSpPr>
          <p:cNvPr id="4" name="İçerik Yer Tutucusu 3">
            <a:extLst>
              <a:ext uri="{FF2B5EF4-FFF2-40B4-BE49-F238E27FC236}">
                <a16:creationId xmlns:a16="http://schemas.microsoft.com/office/drawing/2014/main" id="{C51FEA50-2BDC-D239-BD21-BAA3AE40BE0E}"/>
              </a:ext>
            </a:extLst>
          </p:cNvPr>
          <p:cNvSpPr>
            <a:spLocks noGrp="1"/>
          </p:cNvSpPr>
          <p:nvPr>
            <p:ph sz="half" idx="2"/>
          </p:nvPr>
        </p:nvSpPr>
        <p:spPr>
          <a:xfrm>
            <a:off x="6548833" y="1253331"/>
            <a:ext cx="5181600" cy="4351338"/>
          </a:xfrm>
        </p:spPr>
        <p:txBody>
          <a:bodyPr>
            <a:normAutofit fontScale="25000" lnSpcReduction="20000"/>
          </a:bodyPr>
          <a:lstStyle/>
          <a:p>
            <a:pPr>
              <a:lnSpc>
                <a:spcPct val="120000"/>
              </a:lnSpc>
              <a:spcBef>
                <a:spcPts val="0"/>
              </a:spcBef>
            </a:pPr>
            <a:r>
              <a:rPr lang="tr-TR" sz="8000" dirty="0"/>
              <a:t>Tarımsal kuraklıkla mücadele ve kuraklık yönetim Cumhurbaşkanlığı Genelgeleri</a:t>
            </a:r>
          </a:p>
          <a:p>
            <a:pPr>
              <a:lnSpc>
                <a:spcPct val="120000"/>
              </a:lnSpc>
              <a:spcBef>
                <a:spcPts val="0"/>
              </a:spcBef>
            </a:pPr>
            <a:r>
              <a:rPr lang="tr-TR" sz="8000" dirty="0">
                <a:ea typeface="Calibri" panose="020F0502020204030204" pitchFamily="34" charset="0"/>
                <a:cs typeface="Times New Roman" panose="02020603050405020304" pitchFamily="18" charset="0"/>
              </a:rPr>
              <a:t>Türkiye Mekânsal Strateji Planı (taslak) 2021 </a:t>
            </a:r>
          </a:p>
          <a:p>
            <a:pPr>
              <a:lnSpc>
                <a:spcPct val="120000"/>
              </a:lnSpc>
              <a:spcBef>
                <a:spcPts val="0"/>
              </a:spcBef>
            </a:pPr>
            <a:r>
              <a:rPr lang="tr-TR" sz="8000" dirty="0">
                <a:ea typeface="Calibri" panose="020F0502020204030204" pitchFamily="34" charset="0"/>
                <a:cs typeface="Times New Roman" panose="02020603050405020304" pitchFamily="18" charset="0"/>
              </a:rPr>
              <a:t>Türkiye Afet Risk Azaltma Planı/TARAP (2022-2030) ve </a:t>
            </a:r>
            <a:r>
              <a:rPr lang="tr-TR" sz="8000" dirty="0" err="1">
                <a:solidFill>
                  <a:srgbClr val="FF0000"/>
                </a:solidFill>
                <a:ea typeface="Calibri" panose="020F0502020204030204" pitchFamily="34" charset="0"/>
                <a:cs typeface="Times New Roman" panose="02020603050405020304" pitchFamily="18" charset="0"/>
              </a:rPr>
              <a:t>İRAP’lar</a:t>
            </a:r>
            <a:r>
              <a:rPr lang="tr-TR" sz="8000" dirty="0">
                <a:solidFill>
                  <a:srgbClr val="FF0000"/>
                </a:solidFill>
                <a:ea typeface="Calibri" panose="020F0502020204030204" pitchFamily="34" charset="0"/>
                <a:cs typeface="Times New Roman" panose="02020603050405020304" pitchFamily="18" charset="0"/>
              </a:rPr>
              <a:t> </a:t>
            </a:r>
            <a:r>
              <a:rPr lang="tr-TR" sz="8000" dirty="0">
                <a:ea typeface="Calibri" panose="020F0502020204030204" pitchFamily="34" charset="0"/>
                <a:cs typeface="Times New Roman" panose="02020603050405020304" pitchFamily="18" charset="0"/>
              </a:rPr>
              <a:t>İl Afet Risk Azaltma Planları </a:t>
            </a:r>
          </a:p>
          <a:p>
            <a:pPr>
              <a:lnSpc>
                <a:spcPct val="120000"/>
              </a:lnSpc>
              <a:spcBef>
                <a:spcPts val="0"/>
              </a:spcBef>
            </a:pPr>
            <a:r>
              <a:rPr lang="tr-TR" sz="8000" dirty="0"/>
              <a:t>2023 Merkezi Yönetim Bütçesi Sürdürülebilir Çevre ve İklim Değişikliği Programı</a:t>
            </a:r>
          </a:p>
          <a:p>
            <a:pPr>
              <a:lnSpc>
                <a:spcPct val="120000"/>
              </a:lnSpc>
              <a:spcBef>
                <a:spcPts val="0"/>
              </a:spcBef>
            </a:pPr>
            <a:r>
              <a:rPr lang="tr-TR" sz="8000" dirty="0"/>
              <a:t>Engelsiz Vizyon Belgesi (2020-2030) Aile ve Sosyal Hizmetler Bakanlığı</a:t>
            </a:r>
          </a:p>
          <a:p>
            <a:pPr>
              <a:lnSpc>
                <a:spcPct val="120000"/>
              </a:lnSpc>
              <a:spcBef>
                <a:spcPts val="0"/>
              </a:spcBef>
            </a:pPr>
            <a:r>
              <a:rPr lang="tr-TR" sz="8000" dirty="0">
                <a:ea typeface="Calibri" panose="020F0502020204030204" pitchFamily="34" charset="0"/>
                <a:cs typeface="Times New Roman" panose="02020603050405020304" pitchFamily="18" charset="0"/>
              </a:rPr>
              <a:t>Türkiye Afet Risk Azaltma Planı/TARAP (2022-2030)</a:t>
            </a:r>
          </a:p>
          <a:p>
            <a:pPr>
              <a:lnSpc>
                <a:spcPct val="120000"/>
              </a:lnSpc>
              <a:spcBef>
                <a:spcPts val="0"/>
              </a:spcBef>
            </a:pPr>
            <a:r>
              <a:rPr lang="tr-TR" sz="8000" dirty="0"/>
              <a:t>Türkiye’nin Yeşil Kalkınma Devrimi</a:t>
            </a:r>
          </a:p>
          <a:p>
            <a:pPr>
              <a:lnSpc>
                <a:spcPct val="120000"/>
              </a:lnSpc>
              <a:spcBef>
                <a:spcPts val="0"/>
              </a:spcBef>
            </a:pPr>
            <a:r>
              <a:rPr lang="tr-TR" sz="8000" dirty="0"/>
              <a:t>Türkiye Yeşil Mutabakatı 2021</a:t>
            </a:r>
          </a:p>
          <a:p>
            <a:pPr>
              <a:lnSpc>
                <a:spcPct val="120000"/>
              </a:lnSpc>
              <a:spcBef>
                <a:spcPts val="0"/>
              </a:spcBef>
            </a:pPr>
            <a:r>
              <a:rPr lang="tr-TR" sz="8000" dirty="0">
                <a:ea typeface="Times New Roman" panose="02020603050405020304" pitchFamily="18" charset="0"/>
                <a:cs typeface="Roboto Slab" pitchFamily="2" charset="0"/>
              </a:rPr>
              <a:t>WB Ülke İklim ve Kalkınma Raporu 2022</a:t>
            </a:r>
          </a:p>
          <a:p>
            <a:pPr>
              <a:lnSpc>
                <a:spcPct val="120000"/>
              </a:lnSpc>
              <a:spcBef>
                <a:spcPts val="0"/>
              </a:spcBef>
            </a:pPr>
            <a:r>
              <a:rPr lang="tr-TR" sz="8000" dirty="0">
                <a:ea typeface="Times New Roman" panose="02020603050405020304" pitchFamily="18" charset="0"/>
                <a:cs typeface="Roboto Slab" pitchFamily="2" charset="0"/>
              </a:rPr>
              <a:t>Roman Vatandaşlara Yönelik Yeni Strateji Belgesi ve Eylem Planı (2022-2030)</a:t>
            </a:r>
          </a:p>
          <a:p>
            <a:pPr>
              <a:lnSpc>
                <a:spcPct val="120000"/>
              </a:lnSpc>
              <a:spcBef>
                <a:spcPts val="0"/>
              </a:spcBef>
            </a:pPr>
            <a:r>
              <a:rPr lang="tr-TR" sz="8000" dirty="0">
                <a:solidFill>
                  <a:srgbClr val="FF0000"/>
                </a:solidFill>
              </a:rPr>
              <a:t>İnsan Hakları Eylem Planı (2021-2023) </a:t>
            </a:r>
          </a:p>
          <a:p>
            <a:pPr marL="0" indent="0">
              <a:buNone/>
            </a:pPr>
            <a:endParaRPr lang="tr-TR" dirty="0"/>
          </a:p>
        </p:txBody>
      </p:sp>
    </p:spTree>
    <p:extLst>
      <p:ext uri="{BB962C8B-B14F-4D97-AF65-F5344CB8AC3E}">
        <p14:creationId xmlns:p14="http://schemas.microsoft.com/office/powerpoint/2010/main" val="2713437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1A452C-A874-CE93-5870-833DC74B1FC9}"/>
              </a:ext>
            </a:extLst>
          </p:cNvPr>
          <p:cNvSpPr>
            <a:spLocks noGrp="1"/>
          </p:cNvSpPr>
          <p:nvPr>
            <p:ph type="title"/>
          </p:nvPr>
        </p:nvSpPr>
        <p:spPr/>
        <p:txBody>
          <a:bodyPr>
            <a:normAutofit fontScale="90000"/>
          </a:bodyPr>
          <a:lstStyle/>
          <a:p>
            <a:r>
              <a:rPr lang="tr-TR" sz="3600" b="1" dirty="0">
                <a:latin typeface="+mn-lt"/>
                <a:ea typeface="Times New Roman" panose="02020603050405020304" pitchFamily="18" charset="0"/>
              </a:rPr>
              <a:t>İklim Şurası </a:t>
            </a:r>
            <a:br>
              <a:rPr lang="tr-TR" sz="3600" b="1" dirty="0">
                <a:latin typeface="+mn-lt"/>
                <a:ea typeface="Times New Roman" panose="02020603050405020304" pitchFamily="18" charset="0"/>
              </a:rPr>
            </a:br>
            <a:r>
              <a:rPr lang="tr-TR" sz="3600" b="1" dirty="0">
                <a:latin typeface="+mn-lt"/>
                <a:ea typeface="Calibri" panose="020F0502020204030204" pitchFamily="34" charset="0"/>
                <a:cs typeface="Times New Roman" panose="02020603050405020304" pitchFamily="18" charset="0"/>
              </a:rPr>
              <a:t>Göç, Adil Geçiş ve Diğer Sosyal Politikalar Komisyonu</a:t>
            </a:r>
            <a:br>
              <a:rPr lang="tr-TR"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1EF36B83-A063-E14F-B86C-5CBD14071426}"/>
              </a:ext>
            </a:extLst>
          </p:cNvPr>
          <p:cNvSpPr>
            <a:spLocks noGrp="1"/>
          </p:cNvSpPr>
          <p:nvPr>
            <p:ph idx="1"/>
          </p:nvPr>
        </p:nvSpPr>
        <p:spPr>
          <a:xfrm>
            <a:off x="200025" y="1457325"/>
            <a:ext cx="11563350" cy="5400675"/>
          </a:xfrm>
        </p:spPr>
        <p:txBody>
          <a:bodyPr>
            <a:normAutofit fontScale="25000" lnSpcReduction="20000"/>
          </a:bodyPr>
          <a:lstStyle/>
          <a:p>
            <a:pPr lvl="1" algn="just">
              <a:lnSpc>
                <a:spcPct val="110000"/>
              </a:lnSpc>
              <a:spcBef>
                <a:spcPts val="0"/>
              </a:spcBef>
            </a:pPr>
            <a:r>
              <a:rPr lang="tr-TR" sz="5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İklim değişikliğinden ve dönüşümden olumsuz etkilenecek çalışanlar ve aileler için uygun sosyal koruma önlemleri geliştirilmelidir. </a:t>
            </a:r>
          </a:p>
          <a:p>
            <a:pPr lvl="1" algn="just">
              <a:lnSpc>
                <a:spcPct val="11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Ulusal bir kayıp-zarar mekanizmasının oluşturulması ve bu kapsamda mevcut kaynakların etkin kullanımı ve uluslararası finans kaynaklarının ülkemize aktarılması konusunda çalışmalar yürütülmelidir. </a:t>
            </a:r>
          </a:p>
          <a:p>
            <a:pPr lvl="1" algn="just">
              <a:lnSpc>
                <a:spcPct val="11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Adil geçiş bağlamında politikalar belirlenirken sosyal diyalog (işçi, işveren sendikaları ve kamu temsilcileri) temel unsur olarak öne çıkmalıdır ve bu konuda tüm paydaşların farkındalığının artırılması sağlanmalıdır.</a:t>
            </a:r>
          </a:p>
          <a:p>
            <a:pPr lvl="1" algn="just">
              <a:lnSpc>
                <a:spcPct val="11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Kırılgan gruplara iklim değişikliğiyle ilgili karar alma ve uygulama süreçlerinde etkin rol verilmelidir. </a:t>
            </a:r>
          </a:p>
          <a:p>
            <a:pPr lvl="1" algn="just">
              <a:lnSpc>
                <a:spcPct val="11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ÇED mevzuatında değişiklik yapılarak projelerin çevresel, iklim değişikliğine bağlı ve sosyal etkilerinin, uluslararası standartlarca ölçümlenmek suretiyle çevresel etki değerlendirme raporlarında yer alması sağlanmalıdır. </a:t>
            </a:r>
          </a:p>
          <a:p>
            <a:pPr lvl="1" algn="just">
              <a:lnSpc>
                <a:spcPct val="11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İklim adaletini sağlamaya yönelik olarak, kurulması değerlendirilebilecek mekanizmalarda </a:t>
            </a:r>
            <a:r>
              <a:rPr lang="tr-TR" sz="5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cinsiyete duyarlı bütçe </a:t>
            </a:r>
            <a:r>
              <a:rPr lang="tr-TR" sz="5200" dirty="0">
                <a:effectLst/>
                <a:latin typeface="Calibri" panose="020F0502020204030204" pitchFamily="34" charset="0"/>
                <a:ea typeface="Calibri" panose="020F0502020204030204" pitchFamily="34" charset="0"/>
                <a:cs typeface="Times New Roman" panose="02020603050405020304" pitchFamily="18" charset="0"/>
              </a:rPr>
              <a:t>ile </a:t>
            </a:r>
            <a:r>
              <a:rPr lang="tr-TR" sz="5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cinsiyet merceğinden yatırım imkânları </a:t>
            </a:r>
            <a:r>
              <a:rPr lang="tr-TR" sz="5200" dirty="0">
                <a:effectLst/>
                <a:latin typeface="Calibri" panose="020F0502020204030204" pitchFamily="34" charset="0"/>
                <a:ea typeface="Calibri" panose="020F0502020204030204" pitchFamily="34" charset="0"/>
                <a:cs typeface="Times New Roman" panose="02020603050405020304" pitchFamily="18" charset="0"/>
              </a:rPr>
              <a:t>geliştirilmeli ve entegrasyonun sağlanması yönünde çalışmalar yapılmalıdır.</a:t>
            </a:r>
          </a:p>
          <a:p>
            <a:pPr lvl="1" algn="just">
              <a:lnSpc>
                <a:spcPct val="12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İklim değişikliği ve göç olgularının aralarındaki etkileşim göz önünde bulundurularak, “önleme, hazır bulunma ve yer değiştirmenin yönetilmesi” odaklı bir yaklaşımla, iklim değişikliğini doğuran sebeplerin önlenmesi veya iklim değişikliğine karşı önlem alınması iklim mevzuatıyla, iklim değişikliği sebebiyle yer değiştirmek zorunda kalan kişilerin ülkeye girişi ve ülke içindeki durumu ise göç mevzuatı kapsamında ele alınmalıdır. </a:t>
            </a:r>
          </a:p>
          <a:p>
            <a:pPr lvl="1" algn="just">
              <a:lnSpc>
                <a:spcPct val="12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İklim değişikliği kaynaklı yer değiştirmelerin nedenlerine ve bu yer değiştirmelerden etkilenecek sektörlerin tespitine ilişkin çalışmalar yapılmalı ve bu tespitler doğrultusunda “yerinde çözüm odaklı” önlemler alınmalı, “yerinde istihdam” olanaklarına ilişkin destek mekanizmaları belirlenmelidir ve ilgili kişilere gerekli eğitimler verilmelidir. </a:t>
            </a:r>
          </a:p>
          <a:p>
            <a:pPr lvl="1" algn="just">
              <a:lnSpc>
                <a:spcPct val="12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Kırsal alanda göç alma ve vermeye bağlı olarak ortaya çıkabilecek başta gıda güvenliği ve üretim daralması, tarım alanlarının atıl kalması gibi iklim değişikliğine bağlı olumsuz sonuçlara/risklere karşı çalışmalar yapılmalıdır. Kırılgan gruplar güçlendirilmeli, </a:t>
            </a:r>
            <a:r>
              <a:rPr lang="tr-TR" sz="5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kadın tarım üreticil</a:t>
            </a:r>
            <a:r>
              <a:rPr lang="tr-TR" sz="5200" dirty="0">
                <a:effectLst/>
                <a:latin typeface="Calibri" panose="020F0502020204030204" pitchFamily="34" charset="0"/>
                <a:ea typeface="Calibri" panose="020F0502020204030204" pitchFamily="34" charset="0"/>
                <a:cs typeface="Times New Roman" panose="02020603050405020304" pitchFamily="18" charset="0"/>
              </a:rPr>
              <a:t>eri başta olmak üzere tüm üreticileri desteklemeye yönelik teknik ve finansal destek mekanizmaları oluşturulmalıdır. </a:t>
            </a:r>
          </a:p>
          <a:p>
            <a:pPr lvl="1" algn="just">
              <a:lnSpc>
                <a:spcPct val="12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İklim değişikliği kaynaklı yer değiştirmelerde, göç alan ve göç verme riski olan kentsel ve kırsal alanların iklim değişikliğinin sonuçlarından </a:t>
            </a:r>
            <a:r>
              <a:rPr lang="tr-TR" sz="5200" dirty="0" err="1">
                <a:effectLst/>
                <a:latin typeface="Calibri" panose="020F0502020204030204" pitchFamily="34" charset="0"/>
                <a:ea typeface="Calibri" panose="020F0502020204030204" pitchFamily="34" charset="0"/>
                <a:cs typeface="Times New Roman" panose="02020603050405020304" pitchFamily="18" charset="0"/>
              </a:rPr>
              <a:t>etkilenebilirlikleri</a:t>
            </a:r>
            <a:r>
              <a:rPr lang="tr-TR" sz="5200" dirty="0">
                <a:effectLst/>
                <a:latin typeface="Calibri" panose="020F0502020204030204" pitchFamily="34" charset="0"/>
                <a:ea typeface="Calibri" panose="020F0502020204030204" pitchFamily="34" charset="0"/>
                <a:cs typeface="Times New Roman" panose="02020603050405020304" pitchFamily="18" charset="0"/>
              </a:rPr>
              <a:t> değerlendirilerek, bu yerleşimlerin dirençli hale gelebilmesi için başta merkezi ve yerel kamu idareleri olmak üzere tüm tarafların iş birliği yapmasına yönelik çalışmalar gerçekleştirilmelidir. </a:t>
            </a:r>
          </a:p>
          <a:p>
            <a:pPr lvl="1" algn="just">
              <a:lnSpc>
                <a:spcPct val="12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İklim değişikliği kaynaklı yer değiştirmelerin sosyal ve çevresel etkilerinin ölçülmesi konusunda metodoloji oluşturulmalı ve etki değerlendirme süreçlerine dahil edilmesi konusunda çalışmalar yapılmalıdır. </a:t>
            </a:r>
          </a:p>
          <a:p>
            <a:pPr lvl="1" algn="just">
              <a:lnSpc>
                <a:spcPct val="120000"/>
              </a:lnSpc>
              <a:spcBef>
                <a:spcPts val="0"/>
              </a:spcBef>
            </a:pPr>
            <a:r>
              <a:rPr lang="tr-TR" sz="5200" dirty="0">
                <a:effectLst/>
                <a:latin typeface="Calibri" panose="020F0502020204030204" pitchFamily="34" charset="0"/>
                <a:ea typeface="Calibri" panose="020F0502020204030204" pitchFamily="34" charset="0"/>
                <a:cs typeface="Times New Roman" panose="02020603050405020304" pitchFamily="18" charset="0"/>
              </a:rPr>
              <a:t>İklim değişikliğinin ortaya çıkarabileceği sağlık sorunlarının yönetilmesinde; halk sağlığı ve yeni hastalıklar gibi alanlarda, insan, hayvan-bitki ve çevre üçgenini gözetecek şekilde, tek sağlık yaklaşımı ve sağlık etki değerlendirmesi metodunun rehberliğinde, etki belirleme, önleme, izleme, erken uyarı ve hızlı yanıt çalışmalarının, ilgili disiplin ve sektörlerin katılımı ile eşgüdümlü olarak yönetilmesi benimsenmelidir. </a:t>
            </a:r>
          </a:p>
          <a:p>
            <a:pPr>
              <a:lnSpc>
                <a:spcPct val="120000"/>
              </a:lnSpc>
              <a:spcBef>
                <a:spcPts val="0"/>
              </a:spcBef>
            </a:pPr>
            <a:endParaRPr lang="tr-TR" sz="5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tr-TR" dirty="0">
              <a:solidFill>
                <a:srgbClr val="002060"/>
              </a:solidFill>
            </a:endParaRPr>
          </a:p>
        </p:txBody>
      </p:sp>
    </p:spTree>
    <p:extLst>
      <p:ext uri="{BB962C8B-B14F-4D97-AF65-F5344CB8AC3E}">
        <p14:creationId xmlns:p14="http://schemas.microsoft.com/office/powerpoint/2010/main" val="2441391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fontScale="90000"/>
          </a:bodyPr>
          <a:lstStyle/>
          <a:p>
            <a:pPr algn="ctr"/>
            <a:br>
              <a:rPr lang="tr-TR" sz="3600" dirty="0"/>
            </a:br>
            <a:r>
              <a:rPr lang="en-GB" b="1" dirty="0">
                <a:latin typeface="+mn-lt"/>
              </a:rPr>
              <a:t>T.C. </a:t>
            </a:r>
            <a:r>
              <a:rPr lang="en-GB" b="1" dirty="0" err="1">
                <a:latin typeface="+mn-lt"/>
              </a:rPr>
              <a:t>İnsan</a:t>
            </a:r>
            <a:r>
              <a:rPr lang="en-GB" b="1" dirty="0">
                <a:latin typeface="+mn-lt"/>
              </a:rPr>
              <a:t> </a:t>
            </a:r>
            <a:r>
              <a:rPr lang="en-GB" b="1" dirty="0" err="1">
                <a:latin typeface="+mn-lt"/>
              </a:rPr>
              <a:t>Haklar</a:t>
            </a:r>
            <a:r>
              <a:rPr lang="tr-TR" b="1" dirty="0">
                <a:latin typeface="+mn-lt"/>
              </a:rPr>
              <a:t>ı</a:t>
            </a:r>
            <a:r>
              <a:rPr lang="en-GB" b="1" dirty="0">
                <a:latin typeface="+mn-lt"/>
              </a:rPr>
              <a:t> </a:t>
            </a:r>
            <a:r>
              <a:rPr lang="en-GB" b="1" dirty="0" err="1">
                <a:latin typeface="+mn-lt"/>
              </a:rPr>
              <a:t>Eylem</a:t>
            </a:r>
            <a:r>
              <a:rPr lang="en-GB" b="1" dirty="0">
                <a:latin typeface="+mn-lt"/>
              </a:rPr>
              <a:t> Plan</a:t>
            </a:r>
            <a:r>
              <a:rPr lang="tr-TR" b="1" dirty="0">
                <a:latin typeface="+mn-lt"/>
              </a:rPr>
              <a:t>ı </a:t>
            </a:r>
            <a:r>
              <a:rPr lang="tr-TR" sz="3600" b="1" dirty="0">
                <a:latin typeface="+mn-lt"/>
              </a:rPr>
              <a:t>(Mart 2021) </a:t>
            </a:r>
            <a:br>
              <a:rPr lang="tr-TR" b="1" dirty="0">
                <a:latin typeface="+mn-lt"/>
              </a:rPr>
            </a:br>
            <a:endParaRPr lang="tr-TR" b="1" dirty="0">
              <a:latin typeface="+mn-lt"/>
            </a:endParaRPr>
          </a:p>
        </p:txBody>
      </p:sp>
      <p:sp>
        <p:nvSpPr>
          <p:cNvPr id="3" name="İçerik Yer Tutucusu 2"/>
          <p:cNvSpPr>
            <a:spLocks noGrp="1"/>
          </p:cNvSpPr>
          <p:nvPr>
            <p:ph idx="1"/>
          </p:nvPr>
        </p:nvSpPr>
        <p:spPr>
          <a:xfrm>
            <a:off x="745921" y="929841"/>
            <a:ext cx="10282635" cy="5225631"/>
          </a:xfrm>
        </p:spPr>
        <p:txBody>
          <a:bodyPr>
            <a:normAutofit fontScale="25000" lnSpcReduction="20000"/>
          </a:bodyPr>
          <a:lstStyle/>
          <a:p>
            <a:pPr marL="0" indent="0" algn="ctr">
              <a:lnSpc>
                <a:spcPct val="120000"/>
              </a:lnSpc>
              <a:spcBef>
                <a:spcPts val="0"/>
              </a:spcBef>
              <a:buNone/>
            </a:pPr>
            <a:endParaRPr lang="tr-TR" sz="11200" dirty="0">
              <a:latin typeface="+mj-lt"/>
            </a:endParaRPr>
          </a:p>
          <a:p>
            <a:pPr marL="0" indent="0" algn="ctr">
              <a:lnSpc>
                <a:spcPct val="120000"/>
              </a:lnSpc>
              <a:spcBef>
                <a:spcPts val="0"/>
              </a:spcBef>
              <a:buNone/>
            </a:pPr>
            <a:r>
              <a:rPr lang="en-GB" sz="14400" b="1" i="1" dirty="0">
                <a:solidFill>
                  <a:srgbClr val="FF0000"/>
                </a:solidFill>
              </a:rPr>
              <a:t>“</a:t>
            </a:r>
            <a:r>
              <a:rPr lang="en-GB" sz="14400" i="1" dirty="0" err="1">
                <a:solidFill>
                  <a:srgbClr val="FF0000"/>
                </a:solidFill>
              </a:rPr>
              <a:t>İklim</a:t>
            </a:r>
            <a:r>
              <a:rPr lang="en-GB" sz="14400" i="1" dirty="0">
                <a:solidFill>
                  <a:srgbClr val="FF0000"/>
                </a:solidFill>
              </a:rPr>
              <a:t> </a:t>
            </a:r>
            <a:r>
              <a:rPr lang="en-GB" sz="14400" i="1" dirty="0" err="1">
                <a:solidFill>
                  <a:srgbClr val="FF0000"/>
                </a:solidFill>
              </a:rPr>
              <a:t>değişikliğinin</a:t>
            </a:r>
            <a:r>
              <a:rPr lang="en-GB" sz="14400" i="1" dirty="0">
                <a:solidFill>
                  <a:srgbClr val="FF0000"/>
                </a:solidFill>
              </a:rPr>
              <a:t> </a:t>
            </a:r>
            <a:r>
              <a:rPr lang="en-GB" sz="14400" i="1" dirty="0" err="1">
                <a:solidFill>
                  <a:srgbClr val="FF0000"/>
                </a:solidFill>
              </a:rPr>
              <a:t>temel</a:t>
            </a:r>
            <a:r>
              <a:rPr lang="en-GB" sz="14400" i="1" dirty="0">
                <a:solidFill>
                  <a:srgbClr val="FF0000"/>
                </a:solidFill>
              </a:rPr>
              <a:t> </a:t>
            </a:r>
            <a:r>
              <a:rPr lang="en-GB" sz="14400" i="1" dirty="0" err="1">
                <a:solidFill>
                  <a:srgbClr val="FF0000"/>
                </a:solidFill>
              </a:rPr>
              <a:t>insan</a:t>
            </a:r>
            <a:r>
              <a:rPr lang="en-GB" sz="14400" i="1" dirty="0">
                <a:solidFill>
                  <a:srgbClr val="FF0000"/>
                </a:solidFill>
              </a:rPr>
              <a:t> </a:t>
            </a:r>
            <a:r>
              <a:rPr lang="en-GB" sz="14400" i="1" dirty="0" err="1">
                <a:solidFill>
                  <a:srgbClr val="FF0000"/>
                </a:solidFill>
              </a:rPr>
              <a:t>haklarına</a:t>
            </a:r>
            <a:r>
              <a:rPr lang="en-GB" sz="14400" i="1" dirty="0">
                <a:solidFill>
                  <a:srgbClr val="FF0000"/>
                </a:solidFill>
              </a:rPr>
              <a:t> </a:t>
            </a:r>
            <a:r>
              <a:rPr lang="en-GB" sz="14400" i="1" dirty="0" err="1">
                <a:solidFill>
                  <a:srgbClr val="FF0000"/>
                </a:solidFill>
              </a:rPr>
              <a:t>etkileri</a:t>
            </a:r>
            <a:r>
              <a:rPr lang="en-GB" sz="14400" i="1" dirty="0">
                <a:solidFill>
                  <a:srgbClr val="FF0000"/>
                </a:solidFill>
              </a:rPr>
              <a:t> </a:t>
            </a:r>
            <a:r>
              <a:rPr lang="en-GB" sz="14400" i="1" dirty="0" err="1">
                <a:solidFill>
                  <a:srgbClr val="FF0000"/>
                </a:solidFill>
              </a:rPr>
              <a:t>analiz</a:t>
            </a:r>
            <a:r>
              <a:rPr lang="en-GB" sz="14400" i="1" dirty="0">
                <a:solidFill>
                  <a:srgbClr val="FF0000"/>
                </a:solidFill>
              </a:rPr>
              <a:t> </a:t>
            </a:r>
            <a:r>
              <a:rPr lang="en-GB" sz="14400" i="1" dirty="0" err="1">
                <a:solidFill>
                  <a:srgbClr val="FF0000"/>
                </a:solidFill>
              </a:rPr>
              <a:t>edilecek</a:t>
            </a:r>
            <a:r>
              <a:rPr lang="en-GB" sz="14400" i="1" dirty="0">
                <a:solidFill>
                  <a:srgbClr val="FF0000"/>
                </a:solidFill>
              </a:rPr>
              <a:t> </a:t>
            </a:r>
            <a:r>
              <a:rPr lang="en-GB" sz="14400" i="1" dirty="0" err="1">
                <a:solidFill>
                  <a:srgbClr val="FF0000"/>
                </a:solidFill>
              </a:rPr>
              <a:t>ve</a:t>
            </a:r>
            <a:r>
              <a:rPr lang="en-GB" sz="14400" i="1" dirty="0">
                <a:solidFill>
                  <a:srgbClr val="FF0000"/>
                </a:solidFill>
              </a:rPr>
              <a:t> </a:t>
            </a:r>
            <a:r>
              <a:rPr lang="en-GB" sz="14400" i="1" dirty="0" err="1">
                <a:solidFill>
                  <a:srgbClr val="FF0000"/>
                </a:solidFill>
              </a:rPr>
              <a:t>sonuçlar</a:t>
            </a:r>
            <a:r>
              <a:rPr lang="en-GB" sz="14400" i="1" dirty="0">
                <a:solidFill>
                  <a:srgbClr val="FF0000"/>
                </a:solidFill>
              </a:rPr>
              <a:t> </a:t>
            </a:r>
            <a:r>
              <a:rPr lang="en-GB" sz="14400" i="1" dirty="0" err="1">
                <a:solidFill>
                  <a:srgbClr val="FF0000"/>
                </a:solidFill>
              </a:rPr>
              <a:t>kamu</a:t>
            </a:r>
            <a:r>
              <a:rPr lang="en-GB" sz="14400" i="1" dirty="0">
                <a:solidFill>
                  <a:srgbClr val="FF0000"/>
                </a:solidFill>
              </a:rPr>
              <a:t> </a:t>
            </a:r>
            <a:r>
              <a:rPr lang="en-GB" sz="14400" i="1" dirty="0" err="1">
                <a:solidFill>
                  <a:srgbClr val="FF0000"/>
                </a:solidFill>
              </a:rPr>
              <a:t>politikaları</a:t>
            </a:r>
            <a:r>
              <a:rPr lang="en-GB" sz="14400" i="1" dirty="0">
                <a:solidFill>
                  <a:srgbClr val="FF0000"/>
                </a:solidFill>
              </a:rPr>
              <a:t> </a:t>
            </a:r>
            <a:r>
              <a:rPr lang="en-GB" sz="14400" i="1" dirty="0" err="1">
                <a:solidFill>
                  <a:srgbClr val="FF0000"/>
                </a:solidFill>
              </a:rPr>
              <a:t>oluşturulurken</a:t>
            </a:r>
            <a:r>
              <a:rPr lang="en-GB" sz="14400" i="1" dirty="0">
                <a:solidFill>
                  <a:srgbClr val="FF0000"/>
                </a:solidFill>
              </a:rPr>
              <a:t> </a:t>
            </a:r>
            <a:r>
              <a:rPr lang="en-GB" sz="14400" i="1" dirty="0" err="1">
                <a:solidFill>
                  <a:srgbClr val="FF0000"/>
                </a:solidFill>
              </a:rPr>
              <a:t>dikkate</a:t>
            </a:r>
            <a:r>
              <a:rPr lang="en-GB" sz="14400" i="1" dirty="0">
                <a:solidFill>
                  <a:srgbClr val="FF0000"/>
                </a:solidFill>
              </a:rPr>
              <a:t> </a:t>
            </a:r>
            <a:r>
              <a:rPr lang="en-GB" sz="14400" i="1" dirty="0" err="1">
                <a:solidFill>
                  <a:srgbClr val="FF0000"/>
                </a:solidFill>
              </a:rPr>
              <a:t>alınacaktır</a:t>
            </a:r>
            <a:r>
              <a:rPr lang="en-GB" sz="14400" i="1" dirty="0">
                <a:solidFill>
                  <a:srgbClr val="FF0000"/>
                </a:solidFill>
              </a:rPr>
              <a:t>”</a:t>
            </a:r>
            <a:r>
              <a:rPr lang="en-GB" sz="14400" dirty="0">
                <a:solidFill>
                  <a:srgbClr val="FF0000"/>
                </a:solidFill>
              </a:rPr>
              <a:t> </a:t>
            </a:r>
            <a:endParaRPr lang="tr-TR" sz="14400" dirty="0">
              <a:solidFill>
                <a:srgbClr val="FF0000"/>
              </a:solidFill>
            </a:endParaRPr>
          </a:p>
          <a:p>
            <a:pPr marL="0" indent="0" algn="ctr">
              <a:lnSpc>
                <a:spcPct val="120000"/>
              </a:lnSpc>
              <a:spcBef>
                <a:spcPts val="0"/>
              </a:spcBef>
              <a:buNone/>
            </a:pPr>
            <a:endParaRPr lang="tr-TR" sz="11200" dirty="0"/>
          </a:p>
          <a:p>
            <a:pPr marL="0" indent="0" algn="ctr">
              <a:lnSpc>
                <a:spcPct val="120000"/>
              </a:lnSpc>
              <a:spcBef>
                <a:spcPts val="0"/>
              </a:spcBef>
              <a:buNone/>
            </a:pPr>
            <a:r>
              <a:rPr lang="tr-TR" sz="12800" dirty="0"/>
              <a:t>Bu hedef,</a:t>
            </a:r>
            <a:r>
              <a:rPr lang="en-GB" sz="12800" dirty="0"/>
              <a:t> </a:t>
            </a:r>
            <a:r>
              <a:rPr lang="en-GB" sz="12800" dirty="0" err="1"/>
              <a:t>Türkiye’de</a:t>
            </a:r>
            <a:r>
              <a:rPr lang="en-GB" sz="12800" dirty="0"/>
              <a:t> </a:t>
            </a:r>
            <a:r>
              <a:rPr lang="en-GB" sz="12800" dirty="0" err="1"/>
              <a:t>iklim</a:t>
            </a:r>
            <a:r>
              <a:rPr lang="en-GB" sz="12800" dirty="0"/>
              <a:t> </a:t>
            </a:r>
            <a:r>
              <a:rPr lang="en-GB" sz="12800" dirty="0" err="1"/>
              <a:t>değişikliği</a:t>
            </a:r>
            <a:r>
              <a:rPr lang="en-GB" sz="12800" dirty="0"/>
              <a:t> </a:t>
            </a:r>
            <a:r>
              <a:rPr lang="en-GB" sz="12800" dirty="0" err="1"/>
              <a:t>ile</a:t>
            </a:r>
            <a:r>
              <a:rPr lang="en-GB" sz="12800" dirty="0"/>
              <a:t> </a:t>
            </a:r>
            <a:r>
              <a:rPr lang="en-GB" sz="12800" dirty="0" err="1"/>
              <a:t>mücadelede</a:t>
            </a:r>
            <a:r>
              <a:rPr lang="en-GB" sz="12800" dirty="0"/>
              <a:t> </a:t>
            </a:r>
            <a:r>
              <a:rPr lang="en-GB" sz="12800" dirty="0" err="1"/>
              <a:t>sosyal</a:t>
            </a:r>
            <a:r>
              <a:rPr lang="en-GB" sz="12800" dirty="0"/>
              <a:t> </a:t>
            </a:r>
            <a:r>
              <a:rPr lang="en-GB" sz="12800" dirty="0" err="1"/>
              <a:t>boyutun</a:t>
            </a:r>
            <a:r>
              <a:rPr lang="en-GB" sz="12800" dirty="0"/>
              <a:t> </a:t>
            </a:r>
            <a:r>
              <a:rPr lang="en-GB" sz="12800" dirty="0" err="1"/>
              <a:t>hak</a:t>
            </a:r>
            <a:r>
              <a:rPr lang="en-GB" sz="12800" dirty="0"/>
              <a:t> </a:t>
            </a:r>
            <a:r>
              <a:rPr lang="en-GB" sz="12800" dirty="0" err="1"/>
              <a:t>temelli</a:t>
            </a:r>
            <a:r>
              <a:rPr lang="en-GB" sz="12800" dirty="0"/>
              <a:t> </a:t>
            </a:r>
            <a:r>
              <a:rPr lang="en-GB" sz="12800" dirty="0" err="1"/>
              <a:t>olarak</a:t>
            </a:r>
            <a:r>
              <a:rPr lang="en-GB" sz="12800" dirty="0"/>
              <a:t> </a:t>
            </a:r>
            <a:r>
              <a:rPr lang="en-GB" sz="12800" dirty="0" err="1"/>
              <a:t>ele</a:t>
            </a:r>
            <a:r>
              <a:rPr lang="en-GB" sz="12800" dirty="0"/>
              <a:t> </a:t>
            </a:r>
            <a:r>
              <a:rPr lang="en-GB" sz="12800" dirty="0" err="1"/>
              <a:t>alınması</a:t>
            </a:r>
            <a:r>
              <a:rPr lang="en-GB" sz="12800" dirty="0"/>
              <a:t> </a:t>
            </a:r>
            <a:r>
              <a:rPr lang="en-GB" sz="12800" dirty="0" err="1"/>
              <a:t>açısından</a:t>
            </a:r>
            <a:r>
              <a:rPr lang="en-GB" sz="12800" dirty="0"/>
              <a:t> son </a:t>
            </a:r>
            <a:r>
              <a:rPr lang="en-GB" sz="12800" dirty="0" err="1"/>
              <a:t>derece</a:t>
            </a:r>
            <a:r>
              <a:rPr lang="en-GB" sz="12800" dirty="0"/>
              <a:t> </a:t>
            </a:r>
            <a:r>
              <a:rPr lang="en-GB" sz="12800" dirty="0" err="1"/>
              <a:t>önemli</a:t>
            </a:r>
            <a:r>
              <a:rPr lang="en-GB" sz="12800" dirty="0"/>
              <a:t> </a:t>
            </a:r>
            <a:r>
              <a:rPr lang="en-GB" sz="12800" dirty="0" err="1"/>
              <a:t>bir</a:t>
            </a:r>
            <a:r>
              <a:rPr lang="en-GB" sz="12800" dirty="0"/>
              <a:t> </a:t>
            </a:r>
            <a:r>
              <a:rPr lang="en-GB" sz="12800" dirty="0" err="1"/>
              <a:t>açılım</a:t>
            </a:r>
            <a:r>
              <a:rPr lang="en-GB" sz="12800" dirty="0"/>
              <a:t> </a:t>
            </a:r>
            <a:r>
              <a:rPr lang="en-GB" sz="12800" dirty="0" err="1"/>
              <a:t>sağlamıştır</a:t>
            </a:r>
            <a:r>
              <a:rPr lang="en-GB" sz="12800" dirty="0"/>
              <a:t>. </a:t>
            </a:r>
            <a:r>
              <a:rPr lang="tr-TR" sz="12800" dirty="0"/>
              <a:t>Ancak, iklim mücadelesi ile ilgili hizmetlerin adil ve eşitlikçi dağılımı sağlanıyor mu? Adil dönüşüm (adil geçiş + adil uyum) bunları konuşmak için erken mi? </a:t>
            </a:r>
          </a:p>
          <a:p>
            <a:pPr marL="0" indent="0" algn="ctr">
              <a:lnSpc>
                <a:spcPct val="120000"/>
              </a:lnSpc>
              <a:spcBef>
                <a:spcPts val="0"/>
              </a:spcBef>
              <a:buNone/>
            </a:pPr>
            <a:endParaRPr lang="tr-TR" sz="3200" dirty="0"/>
          </a:p>
          <a:p>
            <a:endParaRPr lang="tr-TR" dirty="0">
              <a:latin typeface="Century Gothic" panose="020B0502020202020204" pitchFamily="34" charset="0"/>
            </a:endParaRPr>
          </a:p>
        </p:txBody>
      </p:sp>
    </p:spTree>
    <p:extLst>
      <p:ext uri="{BB962C8B-B14F-4D97-AF65-F5344CB8AC3E}">
        <p14:creationId xmlns:p14="http://schemas.microsoft.com/office/powerpoint/2010/main" val="78984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1264D4-17EF-64F4-74D8-F73958FD1474}"/>
              </a:ext>
            </a:extLst>
          </p:cNvPr>
          <p:cNvSpPr>
            <a:spLocks noGrp="1"/>
          </p:cNvSpPr>
          <p:nvPr>
            <p:ph type="title"/>
          </p:nvPr>
        </p:nvSpPr>
        <p:spPr/>
        <p:txBody>
          <a:bodyPr/>
          <a:lstStyle/>
          <a:p>
            <a:pPr>
              <a:lnSpc>
                <a:spcPct val="100000"/>
              </a:lnSpc>
            </a:pPr>
            <a:r>
              <a:rPr lang="tr-TR" sz="36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 Yeşil Mutabakat ve Sosyal Boyut</a:t>
            </a:r>
            <a:br>
              <a:rPr lang="tr-TR"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tr-TR" b="1" dirty="0"/>
          </a:p>
        </p:txBody>
      </p:sp>
      <p:sp>
        <p:nvSpPr>
          <p:cNvPr id="3" name="İçerik Yer Tutucusu 2">
            <a:extLst>
              <a:ext uri="{FF2B5EF4-FFF2-40B4-BE49-F238E27FC236}">
                <a16:creationId xmlns:a16="http://schemas.microsoft.com/office/drawing/2014/main" id="{58A383CB-FFF6-132F-1CEF-95BC91C29452}"/>
              </a:ext>
            </a:extLst>
          </p:cNvPr>
          <p:cNvSpPr>
            <a:spLocks noGrp="1"/>
          </p:cNvSpPr>
          <p:nvPr>
            <p:ph idx="1"/>
          </p:nvPr>
        </p:nvSpPr>
        <p:spPr>
          <a:xfrm>
            <a:off x="760562" y="1092379"/>
            <a:ext cx="10515600" cy="4351338"/>
          </a:xfrm>
        </p:spPr>
        <p:txBody>
          <a:bodyPr>
            <a:noAutofit/>
          </a:bodyPr>
          <a:lstStyle/>
          <a:p>
            <a:pPr marL="342900" indent="-342900" algn="just">
              <a:lnSpc>
                <a:spcPct val="100000"/>
              </a:lnSpc>
              <a:spcBef>
                <a:spcPts val="0"/>
              </a:spcBef>
              <a:tabLst>
                <a:tab pos="457200" algn="l"/>
              </a:tabLst>
            </a:pPr>
            <a:r>
              <a:rPr lang="tr-TR" sz="1800" dirty="0">
                <a:solidFill>
                  <a:srgbClr val="000000"/>
                </a:solidFill>
                <a:ea typeface="Times New Roman" panose="02020603050405020304" pitchFamily="18" charset="0"/>
                <a:cs typeface="Times New Roman" panose="02020603050405020304" pitchFamily="18" charset="0"/>
              </a:rPr>
              <a:t>AB Yeşil Mutabakatı 10 yıllık bir çalışmanın ardından çıkmıştır, Türkiye’de benzer belgeleri 2-3 ayda yazıveriyoruz. </a:t>
            </a:r>
            <a:endParaRPr lang="tr-TR" sz="1800" dirty="0">
              <a:effectLs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Arial" panose="020B0604020202020204" pitchFamily="34" charset="0"/>
              <a:buChar char="•"/>
              <a:tabLst>
                <a:tab pos="457200" algn="l"/>
              </a:tabLst>
            </a:pPr>
            <a:r>
              <a:rPr lang="tr-TR" sz="1800" kern="1200" dirty="0">
                <a:solidFill>
                  <a:srgbClr val="000000"/>
                </a:solidFill>
                <a:effectLst/>
                <a:ea typeface="Times New Roman" panose="02020603050405020304" pitchFamily="18" charset="0"/>
                <a:cs typeface="Times New Roman" panose="02020603050405020304" pitchFamily="18" charset="0"/>
              </a:rPr>
              <a:t>Avrupa Birliği’nin yeni politika ajandası olan AB Yeşil Mutabakatı 2050 (2019) sürdürülebilir bir geleceğin inşası için nesiller arası adaletin sağlanmasının iklim krizi ile mücadelenin temel unsurlarından biri olarak belirlenmiştir.</a:t>
            </a:r>
          </a:p>
          <a:p>
            <a:pPr marL="342900" lvl="0" indent="-342900" algn="just">
              <a:lnSpc>
                <a:spcPct val="100000"/>
              </a:lnSpc>
              <a:spcBef>
                <a:spcPts val="0"/>
              </a:spcBef>
              <a:buFont typeface="Arial" panose="020B0604020202020204" pitchFamily="34" charset="0"/>
              <a:buChar char="•"/>
              <a:tabLst>
                <a:tab pos="457200" algn="l"/>
              </a:tabLst>
            </a:pPr>
            <a:r>
              <a:rPr lang="tr-TR" sz="1800" kern="1200" dirty="0">
                <a:solidFill>
                  <a:srgbClr val="000000"/>
                </a:solidFill>
                <a:effectLst/>
                <a:ea typeface="Times New Roman" panose="02020603050405020304" pitchFamily="18" charset="0"/>
                <a:cs typeface="Times New Roman" panose="02020603050405020304" pitchFamily="18" charset="0"/>
              </a:rPr>
              <a:t> Avrupa Birliği Yeşil Mutabakatı ekonomi, uluslararası ticaret, enerji, güvenlik ve temel insan hakları politikalarını iklim eylemlerine uygun hale getirmekte; bu süreçte ekonomik refah, döngüsel ekonomi ve yeni teknolojileri ön planda tutmaktadır.</a:t>
            </a:r>
            <a:r>
              <a:rPr lang="tr-TR" sz="1800" kern="1200" dirty="0">
                <a:solidFill>
                  <a:srgbClr val="000000"/>
                </a:solidFill>
                <a:effectLst/>
                <a:ea typeface="Calibri" panose="020F0502020204030204" pitchFamily="34" charset="0"/>
                <a:cs typeface="Times New Roman" panose="02020603050405020304" pitchFamily="18" charset="0"/>
              </a:rPr>
              <a:t> </a:t>
            </a:r>
          </a:p>
          <a:p>
            <a:pPr marL="342900" lvl="0" indent="-342900" algn="just">
              <a:lnSpc>
                <a:spcPct val="100000"/>
              </a:lnSpc>
              <a:spcBef>
                <a:spcPts val="0"/>
              </a:spcBef>
              <a:buFont typeface="Arial" panose="020B0604020202020204" pitchFamily="34" charset="0"/>
              <a:buChar char="•"/>
              <a:tabLst>
                <a:tab pos="457200" algn="l"/>
              </a:tabLst>
            </a:pPr>
            <a:r>
              <a:rPr lang="tr-TR" sz="1800" kern="1200" dirty="0">
                <a:solidFill>
                  <a:srgbClr val="FF0000"/>
                </a:solidFill>
                <a:effectLst/>
                <a:ea typeface="Calibri" panose="020F0502020204030204" pitchFamily="34" charset="0"/>
                <a:cs typeface="Times New Roman" panose="02020603050405020304" pitchFamily="18" charset="0"/>
              </a:rPr>
              <a:t>Avrupa Birliği Yeşil Mutabakatının sadece ekonomik alanda değil, sosyal politikalar ve temel insan hakları alanlarını kapsayacak şekilde, tasarlandığı görülmektedir. </a:t>
            </a:r>
            <a:r>
              <a:rPr lang="tr-TR" sz="1800" dirty="0">
                <a:solidFill>
                  <a:srgbClr val="FF0000"/>
                </a:solidFill>
                <a:ea typeface="Calibri" panose="020F0502020204030204" pitchFamily="34" charset="0"/>
                <a:cs typeface="Times New Roman" panose="02020603050405020304" pitchFamily="18" charset="0"/>
              </a:rPr>
              <a:t>Ancak </a:t>
            </a:r>
            <a:r>
              <a:rPr lang="tr-TR" sz="1800" kern="1200" dirty="0">
                <a:solidFill>
                  <a:srgbClr val="FF0000"/>
                </a:solidFill>
                <a:effectLst/>
                <a:ea typeface="Times New Roman" panose="02020603050405020304" pitchFamily="18" charset="0"/>
                <a:cs typeface="Times New Roman" panose="02020603050405020304" pitchFamily="18" charset="0"/>
              </a:rPr>
              <a:t>AB Yeşil Mutabakatta toplum kaygısı çok boyutlu değil, sadece «</a:t>
            </a:r>
            <a:r>
              <a:rPr lang="tr-TR" sz="1800" b="1" kern="1200" dirty="0" err="1">
                <a:solidFill>
                  <a:srgbClr val="FF0000"/>
                </a:solidFill>
                <a:effectLst/>
                <a:ea typeface="Times New Roman" panose="02020603050405020304" pitchFamily="18" charset="0"/>
                <a:cs typeface="Times New Roman" panose="02020603050405020304" pitchFamily="18" charset="0"/>
              </a:rPr>
              <a:t>istihdam</a:t>
            </a:r>
            <a:r>
              <a:rPr lang="tr-TR" sz="1800" kern="1200" dirty="0" err="1">
                <a:solidFill>
                  <a:srgbClr val="FF0000"/>
                </a:solidFill>
                <a:effectLst/>
                <a:ea typeface="Times New Roman" panose="02020603050405020304" pitchFamily="18" charset="0"/>
                <a:cs typeface="Times New Roman" panose="02020603050405020304" pitchFamily="18" charset="0"/>
              </a:rPr>
              <a:t>»a</a:t>
            </a:r>
            <a:r>
              <a:rPr lang="tr-TR" sz="1800" kern="1200" dirty="0">
                <a:solidFill>
                  <a:srgbClr val="FF0000"/>
                </a:solidFill>
                <a:effectLst/>
                <a:ea typeface="Times New Roman" panose="02020603050405020304" pitchFamily="18" charset="0"/>
                <a:cs typeface="Times New Roman" panose="02020603050405020304" pitchFamily="18" charset="0"/>
              </a:rPr>
              <a:t> odaklanma vardır. </a:t>
            </a:r>
            <a:endParaRPr lang="tr-TR" sz="1800" dirty="0">
              <a:solidFill>
                <a:srgbClr val="FF0000"/>
              </a:solidFill>
              <a:effectLst/>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buFont typeface="Arial" panose="020B0604020202020204" pitchFamily="34" charset="0"/>
              <a:buChar char="•"/>
              <a:tabLst>
                <a:tab pos="457200" algn="l"/>
              </a:tabLst>
            </a:pPr>
            <a:r>
              <a:rPr lang="tr-TR" sz="1800" kern="1200" dirty="0">
                <a:solidFill>
                  <a:srgbClr val="000000"/>
                </a:solidFill>
                <a:effectLst/>
                <a:ea typeface="Calibri" panose="020F0502020204030204" pitchFamily="34" charset="0"/>
                <a:cs typeface="Times New Roman" panose="02020603050405020304" pitchFamily="18" charset="0"/>
              </a:rPr>
              <a:t>Avrupa Birliği Yeşil Mutabakatında yer alan iklim değişikliği ile mücadele hedefleri birçok ülke için olduğu gibi Türkiye için de hemen her sektörel alanda önemli ölçüde değişim ve dönüşüm ihtiyacını gündeme getirmiştir. </a:t>
            </a:r>
          </a:p>
          <a:p>
            <a:pPr marL="342900" lvl="0" indent="-342900" algn="just">
              <a:lnSpc>
                <a:spcPct val="100000"/>
              </a:lnSpc>
              <a:spcBef>
                <a:spcPts val="0"/>
              </a:spcBef>
              <a:buFont typeface="Arial" panose="020B0604020202020204" pitchFamily="34" charset="0"/>
              <a:buChar char="•"/>
              <a:tabLst>
                <a:tab pos="457200" algn="l"/>
              </a:tabLst>
            </a:pPr>
            <a:r>
              <a:rPr lang="tr-TR" sz="1800" kern="1200" dirty="0">
                <a:solidFill>
                  <a:srgbClr val="FF0000"/>
                </a:solidFill>
                <a:effectLst/>
                <a:ea typeface="Times New Roman" panose="02020603050405020304" pitchFamily="18" charset="0"/>
                <a:cs typeface="Times New Roman" panose="02020603050405020304" pitchFamily="18" charset="0"/>
              </a:rPr>
              <a:t>2021’de T.C. Ticaret Bakanlığı tarafından yayınlanan Türkiye Cumhuriyeti Yeşil Mutabakat Eylem Planı da gerek Paris Anlaşması gerekse AB Yeşil Mutabakatı ile ilgili sorumlulukları çerçevesinde hazırlanmış olmakla beraber Planın daha ziyade </a:t>
            </a:r>
            <a:r>
              <a:rPr lang="tr-TR" sz="1800" b="1" kern="1200" dirty="0">
                <a:solidFill>
                  <a:srgbClr val="FF0000"/>
                </a:solidFill>
                <a:effectLst/>
                <a:ea typeface="Times New Roman" panose="02020603050405020304" pitchFamily="18" charset="0"/>
                <a:cs typeface="Times New Roman" panose="02020603050405020304" pitchFamily="18" charset="0"/>
              </a:rPr>
              <a:t>iktisadi kalkınma</a:t>
            </a:r>
            <a:r>
              <a:rPr lang="tr-TR" sz="1800" kern="1200" dirty="0">
                <a:solidFill>
                  <a:srgbClr val="FF0000"/>
                </a:solidFill>
                <a:effectLst/>
                <a:ea typeface="Times New Roman" panose="02020603050405020304" pitchFamily="18" charset="0"/>
                <a:cs typeface="Times New Roman" panose="02020603050405020304" pitchFamily="18" charset="0"/>
              </a:rPr>
              <a:t>ya odaklı olduğu görülmektedir. Bu durum TC Yeşil Kalkınma Devrimi belgesinde de benzerdir. </a:t>
            </a:r>
            <a:r>
              <a:rPr lang="tr-TR" sz="1800" kern="1200" dirty="0">
                <a:solidFill>
                  <a:srgbClr val="000000"/>
                </a:solidFill>
                <a:effectLst/>
                <a:ea typeface="Times New Roman" panose="02020603050405020304" pitchFamily="18" charset="0"/>
                <a:cs typeface="Times New Roman" panose="02020603050405020304" pitchFamily="18" charset="0"/>
              </a:rPr>
              <a:t>Türkiye Cumhuriyeti Yeşil Mutabakat Eylem Planı</a:t>
            </a:r>
            <a:r>
              <a:rPr lang="x-none" sz="1800" kern="1200" dirty="0">
                <a:solidFill>
                  <a:srgbClr val="000000"/>
                </a:solidFill>
                <a:effectLst/>
                <a:ea typeface="Calibri" panose="020F0502020204030204" pitchFamily="34" charset="0"/>
                <a:cs typeface="Times New Roman" panose="02020603050405020304" pitchFamily="18" charset="0"/>
              </a:rPr>
              <a:t> Ticaret Bakanlığı tarafından hazırlanmıştır. </a:t>
            </a:r>
            <a:endParaRPr lang="tr-TR" sz="1800" dirty="0">
              <a:effectLst/>
              <a:ea typeface="Times New Roman" panose="02020603050405020304" pitchFamily="18" charset="0"/>
              <a:cs typeface="Times New Roman" panose="02020603050405020304" pitchFamily="18" charset="0"/>
            </a:endParaRPr>
          </a:p>
          <a:p>
            <a:pPr>
              <a:lnSpc>
                <a:spcPct val="100000"/>
              </a:lnSpc>
              <a:spcBef>
                <a:spcPts val="0"/>
              </a:spcBef>
            </a:pPr>
            <a:endParaRPr lang="tr-TR" sz="1800" kern="100" dirty="0">
              <a:effectLst/>
              <a:ea typeface="Calibri" panose="020F0502020204030204" pitchFamily="34" charset="0"/>
              <a:cs typeface="Times New Roman" panose="02020603050405020304" pitchFamily="18" charset="0"/>
            </a:endParaRPr>
          </a:p>
          <a:p>
            <a:pPr>
              <a:lnSpc>
                <a:spcPct val="100000"/>
              </a:lnSpc>
              <a:spcBef>
                <a:spcPts val="0"/>
              </a:spcBef>
            </a:pPr>
            <a:endParaRPr lang="tr-TR" sz="1800" dirty="0"/>
          </a:p>
        </p:txBody>
      </p:sp>
    </p:spTree>
    <p:extLst>
      <p:ext uri="{BB962C8B-B14F-4D97-AF65-F5344CB8AC3E}">
        <p14:creationId xmlns:p14="http://schemas.microsoft.com/office/powerpoint/2010/main" val="4104671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654114-9E67-4750-8C30-9FCAAB4A843F}"/>
              </a:ext>
            </a:extLst>
          </p:cNvPr>
          <p:cNvSpPr>
            <a:spLocks noGrp="1"/>
          </p:cNvSpPr>
          <p:nvPr>
            <p:ph type="title"/>
          </p:nvPr>
        </p:nvSpPr>
        <p:spPr>
          <a:xfrm>
            <a:off x="1518897" y="85852"/>
            <a:ext cx="9364693" cy="1242632"/>
          </a:xfrm>
        </p:spPr>
        <p:txBody>
          <a:bodyPr>
            <a:normAutofit/>
          </a:bodyPr>
          <a:lstStyle/>
          <a:p>
            <a:br>
              <a:rPr lang="tr-TR" sz="2531"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tr-TR" b="1" dirty="0">
                <a:latin typeface="+mn-lt"/>
                <a:ea typeface="Times New Roman" panose="02020603050405020304" pitchFamily="18" charset="0"/>
                <a:cs typeface="Times New Roman" panose="02020603050405020304" pitchFamily="18" charset="0"/>
              </a:rPr>
              <a:t>Ulusal 2053 Net Sıfır Emisyon Hedefi</a:t>
            </a:r>
            <a:endParaRPr lang="tr-TR" b="1" dirty="0">
              <a:latin typeface="+mn-lt"/>
            </a:endParaRPr>
          </a:p>
        </p:txBody>
      </p:sp>
      <p:sp>
        <p:nvSpPr>
          <p:cNvPr id="3" name="İçerik Yer Tutucusu 2">
            <a:extLst>
              <a:ext uri="{FF2B5EF4-FFF2-40B4-BE49-F238E27FC236}">
                <a16:creationId xmlns:a16="http://schemas.microsoft.com/office/drawing/2014/main" id="{AC979386-18E0-40BC-B250-12C788D0A9F5}"/>
              </a:ext>
            </a:extLst>
          </p:cNvPr>
          <p:cNvSpPr>
            <a:spLocks noGrp="1"/>
          </p:cNvSpPr>
          <p:nvPr>
            <p:ph sz="half" idx="1"/>
          </p:nvPr>
        </p:nvSpPr>
        <p:spPr>
          <a:xfrm>
            <a:off x="334206" y="1471192"/>
            <a:ext cx="5961183" cy="5170908"/>
          </a:xfrm>
        </p:spPr>
        <p:txBody>
          <a:bodyPr>
            <a:normAutofit fontScale="25000" lnSpcReduction="20000"/>
          </a:bodyPr>
          <a:lstStyle/>
          <a:p>
            <a:pPr>
              <a:spcBef>
                <a:spcPts val="0"/>
              </a:spcBef>
              <a:buFont typeface="Courier New" panose="02070309020205020404" pitchFamily="49" charset="0"/>
              <a:buChar char="o"/>
            </a:pPr>
            <a:endParaRPr lang="tr-TR" sz="984"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tabLst>
                <a:tab pos="3088223" algn="l"/>
              </a:tabLst>
            </a:pPr>
            <a:r>
              <a:rPr lang="tr-TR" sz="984"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marL="0" indent="0" algn="ctr">
              <a:lnSpc>
                <a:spcPct val="120000"/>
              </a:lnSpc>
              <a:spcBef>
                <a:spcPts val="0"/>
              </a:spcBef>
              <a:buNone/>
              <a:tabLst>
                <a:tab pos="3088223" algn="l"/>
              </a:tabLst>
            </a:pPr>
            <a:r>
              <a:rPr lang="tr-TR" sz="5600" b="1" dirty="0">
                <a:solidFill>
                  <a:srgbClr val="000000"/>
                </a:solidFill>
                <a:ea typeface="Times New Roman" panose="02020603050405020304" pitchFamily="18" charset="0"/>
                <a:cs typeface="Times New Roman" panose="02020603050405020304" pitchFamily="18" charset="0"/>
              </a:rPr>
              <a:t>2022 İKLİM ŞÛRASI, SERA GAZI EMİSYONU KOMİSYONU</a:t>
            </a:r>
          </a:p>
          <a:p>
            <a:pPr>
              <a:lnSpc>
                <a:spcPct val="120000"/>
              </a:lnSpc>
              <a:spcBef>
                <a:spcPts val="0"/>
              </a:spcBef>
              <a:tabLst>
                <a:tab pos="3088223" algn="l"/>
              </a:tabLst>
            </a:pPr>
            <a:endParaRPr lang="tr-TR" sz="5600" b="1" dirty="0">
              <a:solidFill>
                <a:srgbClr val="000000"/>
              </a:solidFill>
              <a:ea typeface="Times New Roman" panose="02020603050405020304" pitchFamily="18" charset="0"/>
              <a:cs typeface="Times New Roman" panose="02020603050405020304" pitchFamily="18" charset="0"/>
            </a:endParaRPr>
          </a:p>
          <a:p>
            <a:pPr>
              <a:lnSpc>
                <a:spcPct val="120000"/>
              </a:lnSpc>
              <a:spcBef>
                <a:spcPts val="0"/>
              </a:spcBef>
              <a:buFont typeface="Courier New" panose="02070309020205020404" pitchFamily="49" charset="0"/>
              <a:buChar char="o"/>
              <a:tabLst>
                <a:tab pos="3088223" algn="l"/>
              </a:tabLst>
            </a:pPr>
            <a:r>
              <a:rPr lang="tr-TR" sz="5600" dirty="0">
                <a:ea typeface="Calibri" panose="020F0502020204030204" pitchFamily="34" charset="0"/>
                <a:cs typeface="Arial" panose="020B0604020202020204" pitchFamily="34" charset="0"/>
              </a:rPr>
              <a:t>2053 Net Sıfır Emisyon Hedeflerine yönelik Türkiye’nin iktisadi ve sosyal kalkınma hakkına engel olmadan </a:t>
            </a:r>
            <a:r>
              <a:rPr lang="tr-TR" sz="5600" b="1" dirty="0">
                <a:solidFill>
                  <a:srgbClr val="FF0000"/>
                </a:solidFill>
                <a:ea typeface="Calibri" panose="020F0502020204030204" pitchFamily="34" charset="0"/>
                <a:cs typeface="Arial" panose="020B0604020202020204" pitchFamily="34" charset="0"/>
              </a:rPr>
              <a:t>kömür</a:t>
            </a:r>
            <a:r>
              <a:rPr lang="tr-TR" sz="5600" dirty="0">
                <a:ea typeface="Calibri" panose="020F0502020204030204" pitchFamily="34" charset="0"/>
                <a:cs typeface="Arial" panose="020B0604020202020204" pitchFamily="34" charset="0"/>
              </a:rPr>
              <a:t>den elektrik üretiminde karbon yakalama, kullanım ve depolama teknolojilerinin de değerlendirileceği şekilde elektrik üretimi kaynaklı emisyonun düşürülmesi doğrultusunda arz güvenliği, makro-ekonomik ve sosyal etkileri içeren çalışmalar yapılmalı ve bir yol haritası belirlenmelidir. </a:t>
            </a:r>
          </a:p>
          <a:p>
            <a:pPr>
              <a:lnSpc>
                <a:spcPct val="120000"/>
              </a:lnSpc>
              <a:spcBef>
                <a:spcPts val="0"/>
              </a:spcBef>
              <a:buFont typeface="Courier New" panose="02070309020205020404" pitchFamily="49" charset="0"/>
              <a:buChar char="o"/>
            </a:pPr>
            <a:r>
              <a:rPr lang="tr-TR" sz="5600" dirty="0">
                <a:ea typeface="Calibri" panose="020F0502020204030204" pitchFamily="34" charset="0"/>
                <a:cs typeface="Arial" panose="020B0604020202020204" pitchFamily="34" charset="0"/>
              </a:rPr>
              <a:t>2053 Net Sıfır Emisyon Hedefleri doğrultusunda kaynak çeşitliliği ve enerji arz güvenliği perspektifinden emisyon azaltıcı alternatif yakıtlardan (</a:t>
            </a:r>
            <a:r>
              <a:rPr lang="tr-TR" sz="5600" b="1" dirty="0">
                <a:solidFill>
                  <a:srgbClr val="FF0000"/>
                </a:solidFill>
                <a:ea typeface="Calibri" panose="020F0502020204030204" pitchFamily="34" charset="0"/>
                <a:cs typeface="Arial" panose="020B0604020202020204" pitchFamily="34" charset="0"/>
              </a:rPr>
              <a:t>doğalgaz, nükleer</a:t>
            </a:r>
            <a:r>
              <a:rPr lang="tr-TR" sz="5600" dirty="0">
                <a:ea typeface="Calibri" panose="020F0502020204030204" pitchFamily="34" charset="0"/>
                <a:cs typeface="Arial" panose="020B0604020202020204" pitchFamily="34" charset="0"/>
              </a:rPr>
              <a:t> vb.) elektrik üretiminin arttırılması değerlendirilmelidir.</a:t>
            </a:r>
          </a:p>
          <a:p>
            <a:pPr>
              <a:lnSpc>
                <a:spcPct val="120000"/>
              </a:lnSpc>
              <a:spcBef>
                <a:spcPts val="0"/>
              </a:spcBef>
              <a:buFont typeface="Courier New" panose="02070309020205020404" pitchFamily="49" charset="0"/>
              <a:buChar char="o"/>
            </a:pPr>
            <a:r>
              <a:rPr lang="tr-TR" sz="5600" dirty="0">
                <a:ea typeface="Calibri" panose="020F0502020204030204" pitchFamily="34" charset="0"/>
                <a:cs typeface="Arial" panose="020B0604020202020204" pitchFamily="34" charset="0"/>
              </a:rPr>
              <a:t>Emisyon azaltımına yönelik enerji sektörü dönüşümünün geçiş sürecinde </a:t>
            </a:r>
            <a:r>
              <a:rPr lang="tr-TR" sz="5600" b="1" dirty="0">
                <a:solidFill>
                  <a:srgbClr val="FF0000"/>
                </a:solidFill>
                <a:ea typeface="Calibri" panose="020F0502020204030204" pitchFamily="34" charset="0"/>
                <a:cs typeface="Arial" panose="020B0604020202020204" pitchFamily="34" charset="0"/>
              </a:rPr>
              <a:t>doğalgaz arama </a:t>
            </a:r>
            <a:r>
              <a:rPr lang="tr-TR" sz="5600" dirty="0">
                <a:ea typeface="Calibri" panose="020F0502020204030204" pitchFamily="34" charset="0"/>
                <a:cs typeface="Arial" panose="020B0604020202020204" pitchFamily="34" charset="0"/>
              </a:rPr>
              <a:t>ve üretim faaliyetleri arttırılmalı, ulusal ve uluslararası iletim altyapısı geliştirilmelidir. </a:t>
            </a:r>
          </a:p>
          <a:p>
            <a:pPr>
              <a:lnSpc>
                <a:spcPct val="120000"/>
              </a:lnSpc>
              <a:spcBef>
                <a:spcPts val="0"/>
              </a:spcBef>
              <a:buFont typeface="Courier New" panose="02070309020205020404" pitchFamily="49" charset="0"/>
              <a:buChar char="o"/>
            </a:pPr>
            <a:r>
              <a:rPr lang="tr-TR" sz="5600" dirty="0">
                <a:ea typeface="Calibri" panose="020F0502020204030204" pitchFamily="34" charset="0"/>
                <a:cs typeface="Arial" panose="020B0604020202020204" pitchFamily="34" charset="0"/>
              </a:rPr>
              <a:t>Türkiye’nin 2053 Net Sıfır Emisyon Hedefi, </a:t>
            </a:r>
            <a:r>
              <a:rPr lang="tr-TR" sz="5600" b="1" dirty="0">
                <a:solidFill>
                  <a:srgbClr val="FF0000"/>
                </a:solidFill>
                <a:ea typeface="Calibri" panose="020F0502020204030204" pitchFamily="34" charset="0"/>
                <a:cs typeface="Arial" panose="020B0604020202020204" pitchFamily="34" charset="0"/>
              </a:rPr>
              <a:t>ülkenin tabi olacağı uluslararası düzenlemeler bağlamında geçişe konu olacak sektörler tedarik zincirleri de gözetilerek belirlenmeli; kömür madenciliği ve kömüre bağlı elektrik üretim sektörü, </a:t>
            </a:r>
            <a:r>
              <a:rPr lang="tr-TR" sz="5600" dirty="0">
                <a:ea typeface="Calibri" panose="020F0502020204030204" pitchFamily="34" charset="0"/>
                <a:cs typeface="Arial" panose="020B0604020202020204" pitchFamily="34" charset="0"/>
              </a:rPr>
              <a:t>tarım ve sınırda karbon düzenlemesi açısından </a:t>
            </a:r>
            <a:r>
              <a:rPr lang="tr-TR" sz="5600" dirty="0" err="1">
                <a:ea typeface="Calibri" panose="020F0502020204030204" pitchFamily="34" charset="0"/>
                <a:cs typeface="Arial" panose="020B0604020202020204" pitchFamily="34" charset="0"/>
              </a:rPr>
              <a:t>önceliklendirilmiş</a:t>
            </a:r>
            <a:r>
              <a:rPr lang="tr-TR" sz="5600" dirty="0">
                <a:ea typeface="Calibri" panose="020F0502020204030204" pitchFamily="34" charset="0"/>
                <a:cs typeface="Arial" panose="020B0604020202020204" pitchFamily="34" charset="0"/>
              </a:rPr>
              <a:t> 5 sektör olan çimento, elektrik, gübre, demir-çelik ve alüminyum gibi sektörler başta olmak üzere sürdürülebilir</a:t>
            </a:r>
            <a:r>
              <a:rPr lang="tr-TR" sz="5600" b="1" dirty="0">
                <a:solidFill>
                  <a:srgbClr val="FF0000"/>
                </a:solidFill>
                <a:ea typeface="Calibri" panose="020F0502020204030204" pitchFamily="34" charset="0"/>
                <a:cs typeface="Arial" panose="020B0604020202020204" pitchFamily="34" charset="0"/>
              </a:rPr>
              <a:t>, adil ve eşitlikçi bir geçiş </a:t>
            </a:r>
            <a:r>
              <a:rPr lang="tr-TR" sz="5600" dirty="0">
                <a:ea typeface="Calibri" panose="020F0502020204030204" pitchFamily="34" charset="0"/>
                <a:cs typeface="Arial" panose="020B0604020202020204" pitchFamily="34" charset="0"/>
              </a:rPr>
              <a:t>için etki değerlendirmesi çalışmaları yapılmalı, destek mekanizmaları bu kapsamında yapılandırılarak geliştirilmelidir. </a:t>
            </a:r>
          </a:p>
          <a:p>
            <a:pPr>
              <a:lnSpc>
                <a:spcPct val="120000"/>
              </a:lnSpc>
              <a:spcBef>
                <a:spcPts val="0"/>
              </a:spcBef>
              <a:buFont typeface="Courier New" panose="02070309020205020404" pitchFamily="49" charset="0"/>
              <a:buChar char="o"/>
            </a:pPr>
            <a:endParaRPr lang="tr-TR" sz="6400" dirty="0">
              <a:ea typeface="Calibri" panose="020F0502020204030204" pitchFamily="34" charset="0"/>
              <a:cs typeface="Arial" panose="020B0604020202020204" pitchFamily="34" charset="0"/>
            </a:endParaRPr>
          </a:p>
          <a:p>
            <a:pPr>
              <a:spcBef>
                <a:spcPts val="0"/>
              </a:spcBef>
              <a:buFont typeface="Courier New" panose="02070309020205020404" pitchFamily="49" charset="0"/>
              <a:buChar char="o"/>
            </a:pPr>
            <a:endParaRPr lang="tr-TR" sz="1600" dirty="0">
              <a:latin typeface="Arial" panose="020B0604020202020204" pitchFamily="34" charset="0"/>
              <a:ea typeface="Calibri" panose="020F0502020204030204" pitchFamily="34" charset="0"/>
              <a:cs typeface="Arial" panose="020B0604020202020204" pitchFamily="34" charset="0"/>
            </a:endParaRPr>
          </a:p>
          <a:p>
            <a:pPr>
              <a:spcBef>
                <a:spcPts val="0"/>
              </a:spcBef>
              <a:buFont typeface="Courier New" panose="02070309020205020404" pitchFamily="49" charset="0"/>
              <a:buChar char="o"/>
            </a:pPr>
            <a:endParaRPr lang="tr-TR" sz="1687" dirty="0">
              <a:latin typeface="Arial" panose="020B0604020202020204" pitchFamily="34" charset="0"/>
              <a:cs typeface="Arial" panose="020B0604020202020204" pitchFamily="34" charset="0"/>
            </a:endParaRPr>
          </a:p>
        </p:txBody>
      </p:sp>
      <p:sp>
        <p:nvSpPr>
          <p:cNvPr id="4" name="İçerik Yer Tutucusu 3">
            <a:extLst>
              <a:ext uri="{FF2B5EF4-FFF2-40B4-BE49-F238E27FC236}">
                <a16:creationId xmlns:a16="http://schemas.microsoft.com/office/drawing/2014/main" id="{BF5C3757-DA08-4E9C-8484-730F49600A74}"/>
              </a:ext>
            </a:extLst>
          </p:cNvPr>
          <p:cNvSpPr>
            <a:spLocks noGrp="1"/>
          </p:cNvSpPr>
          <p:nvPr>
            <p:ph sz="half" idx="2"/>
          </p:nvPr>
        </p:nvSpPr>
        <p:spPr>
          <a:xfrm>
            <a:off x="6428899" y="1471192"/>
            <a:ext cx="5223010" cy="4351338"/>
          </a:xfrm>
        </p:spPr>
        <p:txBody>
          <a:bodyPr>
            <a:normAutofit fontScale="25000" lnSpcReduction="20000"/>
          </a:bodyPr>
          <a:lstStyle/>
          <a:p>
            <a:pPr marL="0" indent="0" algn="ctr">
              <a:lnSpc>
                <a:spcPct val="120000"/>
              </a:lnSpc>
              <a:spcBef>
                <a:spcPts val="0"/>
              </a:spcBef>
              <a:buNone/>
              <a:tabLst>
                <a:tab pos="3088223" algn="l"/>
              </a:tabLst>
            </a:pPr>
            <a:r>
              <a:rPr lang="tr-TR" sz="8000" b="1" dirty="0">
                <a:solidFill>
                  <a:srgbClr val="000000"/>
                </a:solidFill>
                <a:ea typeface="Times New Roman" panose="02020603050405020304" pitchFamily="18" charset="0"/>
                <a:cs typeface="Times New Roman" panose="02020603050405020304" pitchFamily="18" charset="0"/>
              </a:rPr>
              <a:t>2022 İKLİM ŞÛRASI </a:t>
            </a:r>
            <a:r>
              <a:rPr lang="tr-TR" sz="8000" b="1" dirty="0">
                <a:ea typeface="Times New Roman" panose="02020603050405020304" pitchFamily="18" charset="0"/>
                <a:cs typeface="Times New Roman" panose="02020603050405020304" pitchFamily="18" charset="0"/>
              </a:rPr>
              <a:t>İKLİM ELÇİLERİ GENÇLİK </a:t>
            </a:r>
            <a:r>
              <a:rPr lang="tr-TR" sz="8000" b="1" dirty="0">
                <a:solidFill>
                  <a:srgbClr val="000000"/>
                </a:solidFill>
                <a:ea typeface="Times New Roman" panose="02020603050405020304" pitchFamily="18" charset="0"/>
                <a:cs typeface="Times New Roman" panose="02020603050405020304" pitchFamily="18" charset="0"/>
              </a:rPr>
              <a:t>BİLDİRGESİ</a:t>
            </a:r>
            <a:endParaRPr lang="tr-TR" sz="8000" dirty="0">
              <a:ea typeface="Calibri" panose="020F0502020204030204" pitchFamily="34" charset="0"/>
              <a:cs typeface="Times New Roman" panose="02020603050405020304" pitchFamily="18" charset="0"/>
            </a:endParaRPr>
          </a:p>
          <a:p>
            <a:pPr>
              <a:lnSpc>
                <a:spcPct val="120000"/>
              </a:lnSpc>
              <a:spcBef>
                <a:spcPts val="0"/>
              </a:spcBef>
            </a:pPr>
            <a:endParaRPr lang="tr-TR" sz="8000" dirty="0">
              <a:ea typeface="Times New Roman" panose="02020603050405020304" pitchFamily="18" charset="0"/>
              <a:cs typeface="Times New Roman" panose="02020603050405020304" pitchFamily="18" charset="0"/>
            </a:endParaRPr>
          </a:p>
          <a:p>
            <a:pPr>
              <a:lnSpc>
                <a:spcPct val="120000"/>
              </a:lnSpc>
              <a:spcBef>
                <a:spcPts val="0"/>
              </a:spcBef>
              <a:buFont typeface="Courier New" panose="02070309020205020404" pitchFamily="49" charset="0"/>
              <a:buChar char="o"/>
            </a:pPr>
            <a:r>
              <a:rPr lang="tr-TR" sz="8000" dirty="0">
                <a:solidFill>
                  <a:srgbClr val="000000"/>
                </a:solidFill>
                <a:ea typeface="Times New Roman" panose="02020603050405020304" pitchFamily="18" charset="0"/>
                <a:cs typeface="Times New Roman" panose="02020603050405020304" pitchFamily="18" charset="0"/>
              </a:rPr>
              <a:t>…Türkiye’nin 2053 net sıfır emisyon hedeflerini açıklayan ve yeşil kalkınma devrimini başlatan Cumhurbaşkanımız Sayın Recep Tayyip Erdoğan’a tüm İklim Elçileri adına çok teşekkür ediyoruz.</a:t>
            </a:r>
          </a:p>
          <a:p>
            <a:pPr>
              <a:lnSpc>
                <a:spcPct val="120000"/>
              </a:lnSpc>
              <a:spcBef>
                <a:spcPts val="0"/>
              </a:spcBef>
              <a:buFont typeface="Courier New" panose="02070309020205020404" pitchFamily="49" charset="0"/>
              <a:buChar char="o"/>
            </a:pPr>
            <a:endParaRPr lang="tr-TR" sz="8000" dirty="0">
              <a:solidFill>
                <a:srgbClr val="000000"/>
              </a:solidFill>
              <a:ea typeface="Times New Roman" panose="02020603050405020304" pitchFamily="18" charset="0"/>
              <a:cs typeface="Times New Roman" panose="02020603050405020304" pitchFamily="18" charset="0"/>
            </a:endParaRPr>
          </a:p>
          <a:p>
            <a:pPr>
              <a:lnSpc>
                <a:spcPct val="120000"/>
              </a:lnSpc>
              <a:spcBef>
                <a:spcPts val="0"/>
              </a:spcBef>
              <a:buFont typeface="Courier New" panose="02070309020205020404" pitchFamily="49" charset="0"/>
              <a:buChar char="o"/>
            </a:pPr>
            <a:r>
              <a:rPr lang="tr-TR" sz="8000" dirty="0">
                <a:solidFill>
                  <a:srgbClr val="000000"/>
                </a:solidFill>
                <a:ea typeface="Times New Roman" panose="02020603050405020304" pitchFamily="18" charset="0"/>
                <a:cs typeface="Times New Roman" panose="02020603050405020304" pitchFamily="18" charset="0"/>
              </a:rPr>
              <a:t>Ülkemizin 2030 yılına kadar </a:t>
            </a:r>
            <a:r>
              <a:rPr lang="tr-TR" sz="8000" b="1" dirty="0">
                <a:solidFill>
                  <a:srgbClr val="FF0000"/>
                </a:solidFill>
                <a:ea typeface="Times New Roman" panose="02020603050405020304" pitchFamily="18" charset="0"/>
                <a:cs typeface="Times New Roman" panose="02020603050405020304" pitchFamily="18" charset="0"/>
              </a:rPr>
              <a:t>kömürden çıkış için yol haritası</a:t>
            </a:r>
            <a:r>
              <a:rPr lang="tr-TR" sz="8000" dirty="0">
                <a:solidFill>
                  <a:srgbClr val="000000"/>
                </a:solidFill>
                <a:ea typeface="Times New Roman" panose="02020603050405020304" pitchFamily="18" charset="0"/>
                <a:cs typeface="Times New Roman" panose="02020603050405020304" pitchFamily="18" charset="0"/>
              </a:rPr>
              <a:t>nı ilan ederek, yenilenebilir enerji kaynaklarımızın daha verimli kullanılması ve fosil yakıtlara bağımlı olmayan bir enerji düzeni oluşturmak üzere çalışmalar yapılması için çağrıda bulunuyoruz.</a:t>
            </a:r>
            <a:endParaRPr lang="tr-TR" sz="8000" dirty="0">
              <a:ea typeface="Calibri" panose="020F0502020204030204" pitchFamily="34" charset="0"/>
              <a:cs typeface="Times New Roman" panose="02020603050405020304" pitchFamily="18" charset="0"/>
            </a:endParaRPr>
          </a:p>
          <a:p>
            <a:pPr>
              <a:spcBef>
                <a:spcPts val="0"/>
              </a:spcBef>
            </a:pPr>
            <a:endParaRPr lang="tr-TR" dirty="0"/>
          </a:p>
        </p:txBody>
      </p:sp>
    </p:spTree>
    <p:extLst>
      <p:ext uri="{BB962C8B-B14F-4D97-AF65-F5344CB8AC3E}">
        <p14:creationId xmlns:p14="http://schemas.microsoft.com/office/powerpoint/2010/main" val="361157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964D54-EDA3-014C-AE02-BFE0DEE99614}"/>
              </a:ext>
            </a:extLst>
          </p:cNvPr>
          <p:cNvSpPr>
            <a:spLocks noGrp="1"/>
          </p:cNvSpPr>
          <p:nvPr>
            <p:ph type="title"/>
          </p:nvPr>
        </p:nvSpPr>
        <p:spPr>
          <a:xfrm>
            <a:off x="524107" y="142100"/>
            <a:ext cx="11140069" cy="1325563"/>
          </a:xfrm>
        </p:spPr>
        <p:txBody>
          <a:bodyPr>
            <a:normAutofit/>
          </a:bodyPr>
          <a:lstStyle/>
          <a:p>
            <a:pPr algn="ctr"/>
            <a:r>
              <a:rPr lang="tr-TR" sz="3600" b="1" dirty="0" err="1">
                <a:latin typeface="+mn-lt"/>
              </a:rPr>
              <a:t>COP’larda</a:t>
            </a:r>
            <a:r>
              <a:rPr lang="tr-TR" sz="3600" b="1" dirty="0">
                <a:latin typeface="+mn-lt"/>
              </a:rPr>
              <a:t> adalet, iklim ve kadın</a:t>
            </a:r>
            <a:br>
              <a:rPr lang="tr-TR" b="1" dirty="0">
                <a:latin typeface="+mn-lt"/>
              </a:rPr>
            </a:br>
            <a:r>
              <a:rPr lang="tr-TR" sz="2000" b="0" i="1" dirty="0">
                <a:effectLst/>
                <a:highlight>
                  <a:srgbClr val="FFFFFF"/>
                </a:highlight>
                <a:latin typeface="+mn-lt"/>
              </a:rPr>
              <a:t>Birleşmiş Milletler İklim Değişikliği Taraf Ülkeler Konferansları (COP1/Berlin…COP29/Bakü…)</a:t>
            </a:r>
            <a:endParaRPr lang="tr-TR" b="1" i="1" dirty="0">
              <a:latin typeface="+mn-lt"/>
            </a:endParaRPr>
          </a:p>
        </p:txBody>
      </p:sp>
      <p:sp>
        <p:nvSpPr>
          <p:cNvPr id="3" name="İçerik Yer Tutucusu 2">
            <a:extLst>
              <a:ext uri="{FF2B5EF4-FFF2-40B4-BE49-F238E27FC236}">
                <a16:creationId xmlns:a16="http://schemas.microsoft.com/office/drawing/2014/main" id="{33C52C7F-99C1-5DF6-8F25-CFBF9A212F9F}"/>
              </a:ext>
            </a:extLst>
          </p:cNvPr>
          <p:cNvSpPr>
            <a:spLocks noGrp="1"/>
          </p:cNvSpPr>
          <p:nvPr>
            <p:ph idx="1"/>
          </p:nvPr>
        </p:nvSpPr>
        <p:spPr>
          <a:xfrm>
            <a:off x="524106" y="1467663"/>
            <a:ext cx="11140069" cy="4667250"/>
          </a:xfrm>
        </p:spPr>
        <p:txBody>
          <a:bodyPr>
            <a:normAutofit fontScale="25000" lnSpcReduction="20000"/>
          </a:bodyPr>
          <a:lstStyle/>
          <a:p>
            <a:pPr marL="0" indent="0">
              <a:lnSpc>
                <a:spcPct val="120000"/>
              </a:lnSpc>
              <a:spcBef>
                <a:spcPts val="0"/>
              </a:spcBef>
              <a:buNone/>
            </a:pPr>
            <a:r>
              <a:rPr lang="tr-TR" sz="7200" b="1" dirty="0"/>
              <a:t>COP6  </a:t>
            </a:r>
          </a:p>
          <a:p>
            <a:pPr marL="0" indent="0">
              <a:lnSpc>
                <a:spcPct val="120000"/>
              </a:lnSpc>
              <a:spcBef>
                <a:spcPts val="0"/>
              </a:spcBef>
              <a:buNone/>
            </a:pPr>
            <a:r>
              <a:rPr lang="tr-TR" sz="7200" dirty="0"/>
              <a:t>6. Taraflar Konferansı, </a:t>
            </a:r>
            <a:r>
              <a:rPr lang="tr-TR" sz="7200" b="1" dirty="0"/>
              <a:t>Lahey, 2000</a:t>
            </a:r>
          </a:p>
          <a:p>
            <a:pPr>
              <a:lnSpc>
                <a:spcPct val="120000"/>
              </a:lnSpc>
              <a:spcBef>
                <a:spcPts val="0"/>
              </a:spcBef>
            </a:pPr>
            <a:r>
              <a:rPr lang="tr-TR" sz="7200" dirty="0"/>
              <a:t>İklim adaleti kavramının temellerinin atıldığı konferans ve yıl. </a:t>
            </a:r>
          </a:p>
          <a:p>
            <a:pPr>
              <a:lnSpc>
                <a:spcPct val="120000"/>
              </a:lnSpc>
              <a:spcBef>
                <a:spcPts val="0"/>
              </a:spcBef>
            </a:pPr>
            <a:r>
              <a:rPr lang="tr-TR" sz="7200" dirty="0"/>
              <a:t>Konferansa paralel olarak düzenlenen ilk “İklim Adaleti Zirvesi”. </a:t>
            </a:r>
          </a:p>
          <a:p>
            <a:pPr>
              <a:lnSpc>
                <a:spcPct val="120000"/>
              </a:lnSpc>
              <a:spcBef>
                <a:spcPts val="0"/>
              </a:spcBef>
            </a:pPr>
            <a:r>
              <a:rPr lang="tr-TR" sz="7200" dirty="0"/>
              <a:t>Zirveyi destekleyenler: ABD, Avrupa, Afrika ve Güney Amerika’dan katılan gözlemciler ve sivil toplum çevre örgütleri.</a:t>
            </a:r>
          </a:p>
          <a:p>
            <a:pPr>
              <a:lnSpc>
                <a:spcPct val="120000"/>
              </a:lnSpc>
              <a:spcBef>
                <a:spcPts val="0"/>
              </a:spcBef>
            </a:pPr>
            <a:r>
              <a:rPr lang="tr-TR" sz="7200" dirty="0"/>
              <a:t>Sonuç </a:t>
            </a:r>
            <a:r>
              <a:rPr lang="tr-TR" sz="7200" dirty="0" err="1"/>
              <a:t>Pardoksu</a:t>
            </a:r>
            <a:r>
              <a:rPr lang="tr-TR" sz="7200" dirty="0"/>
              <a:t>: Sera gazı emisyonlarının salımına en az katkıda bulunanlar, iklim değişikliğinden en fazla etkilenecektir.</a:t>
            </a:r>
          </a:p>
          <a:p>
            <a:pPr marL="0" indent="0">
              <a:lnSpc>
                <a:spcPct val="120000"/>
              </a:lnSpc>
              <a:spcBef>
                <a:spcPts val="0"/>
              </a:spcBef>
              <a:buNone/>
            </a:pPr>
            <a:r>
              <a:rPr lang="tr-TR" sz="7200" dirty="0"/>
              <a:t>…………………………………………</a:t>
            </a:r>
          </a:p>
          <a:p>
            <a:pPr marL="0" indent="0">
              <a:lnSpc>
                <a:spcPct val="120000"/>
              </a:lnSpc>
              <a:spcBef>
                <a:spcPts val="0"/>
              </a:spcBef>
              <a:buNone/>
            </a:pPr>
            <a:r>
              <a:rPr lang="tr-TR" sz="7200" b="1" dirty="0"/>
              <a:t>COP26</a:t>
            </a:r>
          </a:p>
          <a:p>
            <a:pPr marL="0" indent="0">
              <a:lnSpc>
                <a:spcPct val="120000"/>
              </a:lnSpc>
              <a:spcBef>
                <a:spcPts val="0"/>
              </a:spcBef>
              <a:buNone/>
            </a:pPr>
            <a:r>
              <a:rPr lang="tr-TR" sz="7200" dirty="0"/>
              <a:t>26. Taraflar Konferansı, </a:t>
            </a:r>
            <a:r>
              <a:rPr lang="tr-TR" sz="7200" b="1" dirty="0">
                <a:highlight>
                  <a:srgbClr val="FFFFFF"/>
                </a:highlight>
              </a:rPr>
              <a:t>Glasgow, 2021</a:t>
            </a:r>
          </a:p>
          <a:p>
            <a:pPr marL="0" indent="0">
              <a:lnSpc>
                <a:spcPct val="120000"/>
              </a:lnSpc>
              <a:spcBef>
                <a:spcPts val="0"/>
              </a:spcBef>
              <a:buNone/>
            </a:pPr>
            <a:r>
              <a:rPr lang="tr-TR" sz="7200" b="1" i="1" dirty="0">
                <a:solidFill>
                  <a:srgbClr val="7030A0"/>
                </a:solidFill>
                <a:highlight>
                  <a:srgbClr val="FFFFFF"/>
                </a:highlight>
              </a:rPr>
              <a:t> 4</a:t>
            </a:r>
            <a:r>
              <a:rPr lang="tr-TR" sz="7200" b="1" dirty="0">
                <a:solidFill>
                  <a:srgbClr val="7030A0"/>
                </a:solidFill>
              </a:rPr>
              <a:t>00’den Fazla Kadın İklim Liderinden Cinsiyet Eşitliği Çağrısı (</a:t>
            </a:r>
            <a:r>
              <a:rPr lang="tr-TR" sz="7200" b="1" dirty="0" err="1">
                <a:solidFill>
                  <a:srgbClr val="7030A0"/>
                </a:solidFill>
              </a:rPr>
              <a:t>SHEChangesClimate</a:t>
            </a:r>
            <a:r>
              <a:rPr lang="tr-TR" sz="7200" b="1" dirty="0">
                <a:solidFill>
                  <a:srgbClr val="7030A0"/>
                </a:solidFill>
              </a:rPr>
              <a:t> </a:t>
            </a:r>
            <a:r>
              <a:rPr lang="tr-TR" sz="7200" b="1" dirty="0" err="1">
                <a:solidFill>
                  <a:srgbClr val="7030A0"/>
                </a:solidFill>
              </a:rPr>
              <a:t>Campain</a:t>
            </a:r>
            <a:r>
              <a:rPr lang="tr-TR" sz="7200" b="1" dirty="0">
                <a:solidFill>
                  <a:srgbClr val="7030A0"/>
                </a:solidFill>
              </a:rPr>
              <a:t>) </a:t>
            </a:r>
          </a:p>
          <a:p>
            <a:pPr>
              <a:lnSpc>
                <a:spcPct val="120000"/>
              </a:lnSpc>
              <a:spcBef>
                <a:spcPts val="0"/>
              </a:spcBef>
            </a:pPr>
            <a:r>
              <a:rPr lang="tr-TR" sz="7200" dirty="0" err="1"/>
              <a:t>COP’larda</a:t>
            </a:r>
            <a:r>
              <a:rPr lang="tr-TR" sz="7200" dirty="0"/>
              <a:t> liderlik ekibindeki etkili pozisyonların eşit anlayışa binaen kadınlar tarafından yönetilmesi gerekir. </a:t>
            </a:r>
          </a:p>
          <a:p>
            <a:pPr>
              <a:lnSpc>
                <a:spcPct val="120000"/>
              </a:lnSpc>
              <a:spcBef>
                <a:spcPts val="0"/>
              </a:spcBef>
            </a:pPr>
            <a:r>
              <a:rPr lang="tr-TR" sz="7200" dirty="0"/>
              <a:t>Kadınların </a:t>
            </a:r>
            <a:r>
              <a:rPr lang="tr-TR" sz="7200" dirty="0" err="1"/>
              <a:t>COP’ların</a:t>
            </a:r>
            <a:r>
              <a:rPr lang="tr-TR" sz="7200" dirty="0"/>
              <a:t> kararlarına ve müzakere rollerine dahil edilmesi başarı şansını artıracak ve daha adil bir karar alma süreci sağlayacaktır.</a:t>
            </a:r>
          </a:p>
          <a:p>
            <a:pPr>
              <a:lnSpc>
                <a:spcPct val="120000"/>
              </a:lnSpc>
              <a:spcBef>
                <a:spcPts val="0"/>
              </a:spcBef>
            </a:pPr>
            <a:r>
              <a:rPr lang="tr-TR" sz="7200" dirty="0"/>
              <a:t>Hükümetlerin Cinsiyet &amp; İklim Eylem Planlarını (GAP) hazırlamaları  ve resmileştirmeleri lazım İngiliz hükümeti 2020’da onayladı)</a:t>
            </a:r>
          </a:p>
          <a:p>
            <a:pPr>
              <a:lnSpc>
                <a:spcPct val="120000"/>
              </a:lnSpc>
              <a:spcBef>
                <a:spcPts val="0"/>
              </a:spcBef>
            </a:pPr>
            <a:r>
              <a:rPr lang="tr-TR" sz="7200" dirty="0"/>
              <a:t>Kadınlar ve genç kızlar iklim değişikliğinden orantısız bir şekilde etkileniyorlar, onlar iklim eyleminde aile ve topluluk içinde kritik rollere sahiptir. </a:t>
            </a:r>
          </a:p>
          <a:p>
            <a:pPr>
              <a:lnSpc>
                <a:spcPct val="120000"/>
              </a:lnSpc>
              <a:spcBef>
                <a:spcPts val="0"/>
              </a:spcBef>
            </a:pPr>
            <a:endParaRPr lang="tr-TR" sz="2000" dirty="0"/>
          </a:p>
        </p:txBody>
      </p:sp>
    </p:spTree>
    <p:extLst>
      <p:ext uri="{BB962C8B-B14F-4D97-AF65-F5344CB8AC3E}">
        <p14:creationId xmlns:p14="http://schemas.microsoft.com/office/powerpoint/2010/main" val="315117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AEBB76-7C73-D5E4-B0EF-044FB8EB534B}"/>
              </a:ext>
            </a:extLst>
          </p:cNvPr>
          <p:cNvSpPr>
            <a:spLocks noGrp="1"/>
          </p:cNvSpPr>
          <p:nvPr>
            <p:ph type="title"/>
          </p:nvPr>
        </p:nvSpPr>
        <p:spPr>
          <a:xfrm>
            <a:off x="839785" y="355732"/>
            <a:ext cx="3932237" cy="1600200"/>
          </a:xfrm>
        </p:spPr>
        <p:txBody>
          <a:bodyPr>
            <a:normAutofit/>
          </a:bodyPr>
          <a:lstStyle/>
          <a:p>
            <a:pPr algn="ctr">
              <a:lnSpc>
                <a:spcPct val="100000"/>
              </a:lnSpc>
            </a:pPr>
            <a:r>
              <a:rPr lang="tr-TR" altLang="tr-TR" sz="2400" b="1" dirty="0">
                <a:solidFill>
                  <a:schemeClr val="accent2">
                    <a:lumMod val="75000"/>
                  </a:schemeClr>
                </a:solidFill>
                <a:latin typeface="+mn-lt"/>
                <a:cs typeface="Arial" panose="020B0604020202020204" pitchFamily="34" charset="0"/>
              </a:rPr>
              <a:t>Afet Risk Yönetimi ve Paris Anlaşmasının Ortak Zemini</a:t>
            </a:r>
            <a:endParaRPr lang="tr-TR" sz="2400" b="1" dirty="0">
              <a:solidFill>
                <a:schemeClr val="accent2">
                  <a:lumMod val="75000"/>
                </a:schemeClr>
              </a:solidFill>
              <a:latin typeface="+mn-lt"/>
            </a:endParaRPr>
          </a:p>
        </p:txBody>
      </p:sp>
      <p:sp>
        <p:nvSpPr>
          <p:cNvPr id="4" name="Metin Yer Tutucusu 3">
            <a:extLst>
              <a:ext uri="{FF2B5EF4-FFF2-40B4-BE49-F238E27FC236}">
                <a16:creationId xmlns:a16="http://schemas.microsoft.com/office/drawing/2014/main" id="{A17132DB-1B37-75E4-1F09-EA31935A2809}"/>
              </a:ext>
            </a:extLst>
          </p:cNvPr>
          <p:cNvSpPr>
            <a:spLocks noGrp="1"/>
          </p:cNvSpPr>
          <p:nvPr>
            <p:ph type="body" sz="half" idx="2"/>
          </p:nvPr>
        </p:nvSpPr>
        <p:spPr>
          <a:xfrm>
            <a:off x="839784" y="2257543"/>
            <a:ext cx="3932237" cy="3811588"/>
          </a:xfrm>
        </p:spPr>
        <p:txBody>
          <a:bodyPr>
            <a:normAutofit fontScale="62500" lnSpcReduction="20000"/>
          </a:bodyPr>
          <a:lstStyle/>
          <a:p>
            <a:pPr marL="0" indent="0">
              <a:lnSpc>
                <a:spcPct val="110000"/>
              </a:lnSpc>
              <a:spcBef>
                <a:spcPts val="0"/>
              </a:spcBef>
              <a:buNone/>
            </a:pPr>
            <a:r>
              <a:rPr lang="tr-TR" sz="3100" b="1" dirty="0">
                <a:ea typeface="Tahoma" panose="020B0604030504040204" pitchFamily="34" charset="0"/>
                <a:cs typeface="Arial" panose="020B0604020202020204" pitchFamily="34" charset="0"/>
              </a:rPr>
              <a:t>Madde 7 ve 8 </a:t>
            </a:r>
            <a:r>
              <a:rPr lang="tr-TR" sz="3100" dirty="0">
                <a:ea typeface="Tahoma" panose="020B0604030504040204" pitchFamily="34" charset="0"/>
                <a:cs typeface="Arial" panose="020B0604020202020204" pitchFamily="34" charset="0"/>
              </a:rPr>
              <a:t>açıkça iklim değişikliğinin etkilerine uyum için afet riskinin azaltılmasına odaklanıyor:</a:t>
            </a:r>
            <a:endParaRPr lang="tr-TR" sz="3100" dirty="0">
              <a:ea typeface="Microsoft Sans Serif" panose="020B0604020202020204" pitchFamily="34" charset="0"/>
              <a:cs typeface="Arial" panose="020B0604020202020204" pitchFamily="34" charset="0"/>
            </a:endParaRPr>
          </a:p>
          <a:p>
            <a:pPr marL="0" indent="0">
              <a:lnSpc>
                <a:spcPct val="110000"/>
              </a:lnSpc>
              <a:spcBef>
                <a:spcPts val="0"/>
              </a:spcBef>
              <a:buNone/>
            </a:pPr>
            <a:r>
              <a:rPr lang="tr-TR" sz="3100" dirty="0">
                <a:ea typeface="Tahoma" panose="020B0604030504040204" pitchFamily="34" charset="0"/>
                <a:cs typeface="Arial" panose="020B0604020202020204" pitchFamily="34" charset="0"/>
              </a:rPr>
              <a:t>“Uyum sağlama kapasitesinin artırılması, dayanıklılığın güçlendirilmesi ve iklim değişikliğine karşı kırılganlığın azaltılması” (Madde 7.1)</a:t>
            </a:r>
            <a:endParaRPr lang="tr-TR" sz="3100" dirty="0">
              <a:ea typeface="Microsoft Sans Serif" panose="020B0604020202020204" pitchFamily="34" charset="0"/>
              <a:cs typeface="Arial" panose="020B0604020202020204" pitchFamily="34" charset="0"/>
            </a:endParaRPr>
          </a:p>
          <a:p>
            <a:pPr marL="0" indent="0">
              <a:lnSpc>
                <a:spcPct val="110000"/>
              </a:lnSpc>
              <a:spcBef>
                <a:spcPts val="0"/>
              </a:spcBef>
              <a:buNone/>
            </a:pPr>
            <a:r>
              <a:rPr lang="tr-TR" sz="3100" dirty="0">
                <a:ea typeface="Tahoma" panose="020B0604030504040204" pitchFamily="34" charset="0"/>
                <a:cs typeface="Arial" panose="020B0604020202020204" pitchFamily="34" charset="0"/>
              </a:rPr>
              <a:t>“Anlamlı ve tutarlı bir şekilde iklim değişikliğinin olumsuz etkileriyle ilişkili </a:t>
            </a:r>
            <a:r>
              <a:rPr lang="tr-TR" sz="3100" u="sng" dirty="0">
                <a:ea typeface="Tahoma" panose="020B0604030504040204" pitchFamily="34" charset="0"/>
                <a:cs typeface="Arial" panose="020B0604020202020204" pitchFamily="34" charset="0"/>
              </a:rPr>
              <a:t>kayıp ve zarar</a:t>
            </a:r>
            <a:r>
              <a:rPr lang="tr-TR" sz="3100" dirty="0">
                <a:ea typeface="Tahoma" panose="020B0604030504040204" pitchFamily="34" charset="0"/>
                <a:cs typeface="Arial" panose="020B0604020202020204" pitchFamily="34" charset="0"/>
              </a:rPr>
              <a:t>ın ele alınması, önlenmesi, en aza indirilmesi” (Madde 8.1)</a:t>
            </a:r>
            <a:endParaRPr lang="tr-TR" sz="3100" dirty="0">
              <a:cs typeface="Arial" panose="020B0604020202020204" pitchFamily="34" charset="0"/>
            </a:endParaRPr>
          </a:p>
          <a:p>
            <a:endParaRPr lang="tr-TR" dirty="0"/>
          </a:p>
        </p:txBody>
      </p:sp>
      <p:sp>
        <p:nvSpPr>
          <p:cNvPr id="6" name="Metin kutusu 5">
            <a:extLst>
              <a:ext uri="{FF2B5EF4-FFF2-40B4-BE49-F238E27FC236}">
                <a16:creationId xmlns:a16="http://schemas.microsoft.com/office/drawing/2014/main" id="{6DDB90C3-FA03-4D96-995A-46A151BECD28}"/>
              </a:ext>
            </a:extLst>
          </p:cNvPr>
          <p:cNvSpPr txBox="1"/>
          <p:nvPr/>
        </p:nvSpPr>
        <p:spPr>
          <a:xfrm>
            <a:off x="5687170" y="551690"/>
            <a:ext cx="6094674" cy="6971139"/>
          </a:xfrm>
          <a:prstGeom prst="rect">
            <a:avLst/>
          </a:prstGeom>
          <a:noFill/>
        </p:spPr>
        <p:txBody>
          <a:bodyPr wrap="square">
            <a:spAutoFit/>
          </a:bodyPr>
          <a:lstStyle/>
          <a:p>
            <a:r>
              <a:rPr lang="tr-TR" sz="1900" b="1" dirty="0" err="1">
                <a:cs typeface="Arial" panose="020B0604020202020204" pitchFamily="34" charset="0"/>
              </a:rPr>
              <a:t>Hyogo</a:t>
            </a:r>
            <a:r>
              <a:rPr lang="tr-TR" sz="1900" b="1" dirty="0">
                <a:cs typeface="Arial" panose="020B0604020202020204" pitchFamily="34" charset="0"/>
              </a:rPr>
              <a:t> Eylem Çerçevesi (2005-2015) </a:t>
            </a:r>
          </a:p>
          <a:p>
            <a:r>
              <a:rPr lang="tr-TR" sz="1900" dirty="0">
                <a:cs typeface="Arial" panose="020B0604020202020204" pitchFamily="34" charset="0"/>
              </a:rPr>
              <a:t>Ulusların ve Toplulukların Afetlere Karşı Direncinin Oluşturulması (Ağırlık depremde)</a:t>
            </a:r>
          </a:p>
          <a:p>
            <a:r>
              <a:rPr lang="tr-TR" sz="1900" b="1" dirty="0"/>
              <a:t>Sendai Afet Riski Azaltma Çerçevesi (2015-2030) </a:t>
            </a:r>
          </a:p>
          <a:p>
            <a:r>
              <a:rPr lang="tr-TR" sz="1900" dirty="0" err="1">
                <a:cs typeface="Arial" panose="020B0604020202020204" pitchFamily="34" charset="0"/>
              </a:rPr>
              <a:t>Hyogo</a:t>
            </a:r>
            <a:r>
              <a:rPr lang="tr-TR" sz="1900" dirty="0">
                <a:cs typeface="Arial" panose="020B0604020202020204" pitchFamily="34" charset="0"/>
              </a:rPr>
              <a:t> Çerçevesinin halefi aracıdır. Sendai iklim değişikliği afet riskini etkileyen dinamiklerden biridir der, dolayısıyla iklim değişikliğine dair vurgular belgenin tamamında geçmektedir. Çerçeve Paris Anlaşması ve 2030 Sürdürülebilir Kalkınma Gündemi ile birlikte işleyecek göstergelerle desteklenmiştir. Sendai Ç:</a:t>
            </a:r>
          </a:p>
          <a:p>
            <a:pPr marL="285750" indent="-285750">
              <a:buFont typeface="Arial" panose="020B0604020202020204" pitchFamily="34" charset="0"/>
              <a:buChar char="•"/>
            </a:pPr>
            <a:r>
              <a:rPr lang="tr-TR" sz="1900" dirty="0">
                <a:ea typeface="Tahoma" panose="020B0604030504040204" pitchFamily="34" charset="0"/>
                <a:cs typeface="Tahoma" panose="020B0604030504040204" pitchFamily="34" charset="0"/>
              </a:rPr>
              <a:t>Afet riskinin </a:t>
            </a:r>
            <a:r>
              <a:rPr lang="tr-TR" sz="1900" u="sng" dirty="0">
                <a:ea typeface="Tahoma" panose="020B0604030504040204" pitchFamily="34" charset="0"/>
                <a:cs typeface="Tahoma" panose="020B0604030504040204" pitchFamily="34" charset="0"/>
              </a:rPr>
              <a:t>çoklu tehlike yönetimi</a:t>
            </a:r>
            <a:r>
              <a:rPr lang="tr-TR" sz="1900" dirty="0">
                <a:ea typeface="Tahoma" panose="020B0604030504040204" pitchFamily="34" charset="0"/>
                <a:cs typeface="Tahoma" panose="020B0604030504040204" pitchFamily="34" charset="0"/>
              </a:rPr>
              <a:t>ne kılavuz etmek için küresel çerçeve sunuyor.</a:t>
            </a:r>
            <a:endParaRPr lang="tr-TR" sz="1900" dirty="0">
              <a:ea typeface="Microsoft Sans Serif" panose="020B0604020202020204" pitchFamily="34" charset="0"/>
            </a:endParaRPr>
          </a:p>
          <a:p>
            <a:pPr marL="285750" indent="-285750">
              <a:buFont typeface="Arial" panose="020B0604020202020204" pitchFamily="34" charset="0"/>
              <a:buChar char="•"/>
            </a:pPr>
            <a:r>
              <a:rPr lang="tr-TR" sz="1900" dirty="0">
                <a:ea typeface="Calibri" panose="020F0502020204030204" pitchFamily="34" charset="0"/>
                <a:cs typeface="Times New Roman" panose="02020603050405020304" pitchFamily="18" charset="0"/>
              </a:rPr>
              <a:t>İklim afetleri için </a:t>
            </a:r>
            <a:r>
              <a:rPr lang="tr-TR" sz="1900" u="sng" dirty="0">
                <a:ea typeface="Calibri" panose="020F0502020204030204" pitchFamily="34" charset="0"/>
                <a:cs typeface="Times New Roman" panose="02020603050405020304" pitchFamily="18" charset="0"/>
              </a:rPr>
              <a:t>yoksulluk ve eşitsizlik, geçim sıkıntısı</a:t>
            </a:r>
            <a:r>
              <a:rPr lang="tr-TR" sz="1900" dirty="0">
                <a:ea typeface="Calibri" panose="020F0502020204030204" pitchFamily="34" charset="0"/>
                <a:cs typeface="Times New Roman" panose="02020603050405020304" pitchFamily="18" charset="0"/>
              </a:rPr>
              <a:t>, plansız ve hızlı kentleşme, demografik değişimler, zayıf kurumlar, özel sektör yatırımların konuya ilgisizliği, teşvik eksikliği vb. unsurlarına bütüncül bakma gereği </a:t>
            </a:r>
          </a:p>
          <a:p>
            <a:pPr marL="285750" indent="-285750">
              <a:buFont typeface="Arial" panose="020B0604020202020204" pitchFamily="34" charset="0"/>
              <a:buChar char="•"/>
            </a:pPr>
            <a:r>
              <a:rPr lang="tr-TR" sz="1900" dirty="0">
                <a:ea typeface="Tahoma" panose="020B0604030504040204" pitchFamily="34" charset="0"/>
                <a:cs typeface="Tahoma" panose="020B0604030504040204" pitchFamily="34" charset="0"/>
              </a:rPr>
              <a:t>İklim değişikliği afet riskinin itici gücüdür, risk yönetimi ile fırsat sağlanacağına işaret eder</a:t>
            </a:r>
            <a:endParaRPr lang="tr-TR" sz="19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tr-TR" sz="1900" dirty="0">
                <a:ea typeface="Calibri" panose="020F0502020204030204" pitchFamily="34" charset="0"/>
              </a:rPr>
              <a:t>İklim değişikliği ile meydana gelebilecek afetlerin bilimsel verilere dayalı analizlerle, bilgiye dayalı bir şekilde ele alınması gerekliliğini önemle vurgular..</a:t>
            </a:r>
            <a:endParaRPr lang="tr-TR" sz="1900" dirty="0"/>
          </a:p>
          <a:p>
            <a:endParaRPr lang="tr-TR" sz="1600" dirty="0">
              <a:cs typeface="Arial" panose="020B0604020202020204" pitchFamily="34" charset="0"/>
            </a:endParaRPr>
          </a:p>
          <a:p>
            <a:pPr marL="0" indent="0">
              <a:buNone/>
            </a:pPr>
            <a:endParaRPr lang="tr-TR" sz="1600" dirty="0"/>
          </a:p>
          <a:p>
            <a:pPr marL="0" indent="0">
              <a:buNone/>
            </a:pPr>
            <a:endParaRPr lang="tr-TR" sz="1600" dirty="0"/>
          </a:p>
        </p:txBody>
      </p:sp>
      <p:sp>
        <p:nvSpPr>
          <p:cNvPr id="3" name="Başlık 1">
            <a:extLst>
              <a:ext uri="{FF2B5EF4-FFF2-40B4-BE49-F238E27FC236}">
                <a16:creationId xmlns:a16="http://schemas.microsoft.com/office/drawing/2014/main" id="{8C4106DB-0849-7F7C-587C-945FD36B1534}"/>
              </a:ext>
            </a:extLst>
          </p:cNvPr>
          <p:cNvSpPr txBox="1">
            <a:spLocks/>
          </p:cNvSpPr>
          <p:nvPr/>
        </p:nvSpPr>
        <p:spPr>
          <a:xfrm>
            <a:off x="839786" y="-560364"/>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tr-TR" altLang="tr-TR" sz="3600" b="1" dirty="0">
                <a:latin typeface="+mn-lt"/>
                <a:cs typeface="Arial" panose="020B0604020202020204" pitchFamily="34" charset="0"/>
              </a:rPr>
              <a:t>Afet Risk Yönetimi</a:t>
            </a:r>
            <a:endParaRPr lang="tr-TR" sz="3600" b="1" dirty="0">
              <a:latin typeface="+mn-lt"/>
            </a:endParaRPr>
          </a:p>
        </p:txBody>
      </p:sp>
    </p:spTree>
    <p:extLst>
      <p:ext uri="{BB962C8B-B14F-4D97-AF65-F5344CB8AC3E}">
        <p14:creationId xmlns:p14="http://schemas.microsoft.com/office/powerpoint/2010/main" val="4288746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33E299-B2FD-4285-654F-9B95300DAA48}"/>
              </a:ext>
            </a:extLst>
          </p:cNvPr>
          <p:cNvSpPr>
            <a:spLocks noGrp="1"/>
          </p:cNvSpPr>
          <p:nvPr>
            <p:ph type="title"/>
          </p:nvPr>
        </p:nvSpPr>
        <p:spPr>
          <a:xfrm>
            <a:off x="838200" y="132211"/>
            <a:ext cx="10515600" cy="1325563"/>
          </a:xfrm>
        </p:spPr>
        <p:txBody>
          <a:bodyPr>
            <a:normAutofit/>
          </a:bodyPr>
          <a:lstStyle/>
          <a:p>
            <a:pPr>
              <a:lnSpc>
                <a:spcPct val="100000"/>
              </a:lnSpc>
            </a:pPr>
            <a:r>
              <a:rPr lang="tr-TR" sz="3600" b="1" kern="0" dirty="0">
                <a:solidFill>
                  <a:srgbClr val="000000"/>
                </a:solidFill>
                <a:effectLst/>
                <a:latin typeface="+mn-lt"/>
                <a:ea typeface="Times New Roman" panose="02020603050405020304" pitchFamily="18" charset="0"/>
                <a:cs typeface="Times New Roman" panose="02020603050405020304" pitchFamily="18" charset="0"/>
              </a:rPr>
              <a:t>Uluslararası Af Örgütü</a:t>
            </a:r>
            <a:r>
              <a:rPr lang="tr-TR" sz="2400" b="1" dirty="0">
                <a:latin typeface="+mn-lt"/>
                <a:hlinkClick r:id="rId2"/>
              </a:rPr>
              <a:t> </a:t>
            </a:r>
            <a:br>
              <a:rPr lang="tr-TR" sz="2400" dirty="0">
                <a:latin typeface="+mn-lt"/>
              </a:rPr>
            </a:br>
            <a:r>
              <a:rPr lang="tr-TR" sz="2400" i="1" dirty="0">
                <a:latin typeface="+mn-lt"/>
              </a:rPr>
              <a:t>İklim krizinin insan hakları boyutu</a:t>
            </a:r>
            <a:endParaRPr lang="tr-TR" sz="3600" i="1" dirty="0">
              <a:latin typeface="+mn-lt"/>
            </a:endParaRPr>
          </a:p>
        </p:txBody>
      </p:sp>
      <p:sp>
        <p:nvSpPr>
          <p:cNvPr id="3" name="İçerik Yer Tutucusu 2">
            <a:extLst>
              <a:ext uri="{FF2B5EF4-FFF2-40B4-BE49-F238E27FC236}">
                <a16:creationId xmlns:a16="http://schemas.microsoft.com/office/drawing/2014/main" id="{09D4590B-14B5-B6C8-E4F8-D8235BFD2B1F}"/>
              </a:ext>
            </a:extLst>
          </p:cNvPr>
          <p:cNvSpPr>
            <a:spLocks noGrp="1"/>
          </p:cNvSpPr>
          <p:nvPr>
            <p:ph idx="1"/>
          </p:nvPr>
        </p:nvSpPr>
        <p:spPr>
          <a:xfrm>
            <a:off x="113861" y="1541223"/>
            <a:ext cx="8096076" cy="5184566"/>
          </a:xfrm>
        </p:spPr>
        <p:txBody>
          <a:bodyPr>
            <a:normAutofit fontScale="77500" lnSpcReduction="20000"/>
          </a:bodyPr>
          <a:lstStyle/>
          <a:p>
            <a:pPr>
              <a:lnSpc>
                <a:spcPct val="120000"/>
              </a:lnSpc>
              <a:spcBef>
                <a:spcPts val="0"/>
              </a:spcBef>
            </a:pPr>
            <a:r>
              <a:rPr lang="tr-TR"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İklim krizi aslında köklü adaletsizliklerin bir tezahürüdür.</a:t>
            </a:r>
          </a:p>
          <a:p>
            <a:pPr>
              <a:lnSpc>
                <a:spcPct val="120000"/>
              </a:lnSpc>
              <a:spcBef>
                <a:spcPts val="0"/>
              </a:spcBef>
            </a:pPr>
            <a:r>
              <a:rPr lang="tr-TR" sz="26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İklim değişikliği bir insan hakları krizidir ve devletlerin gereken adımları atmaması insan hakları ihlalidir.</a:t>
            </a:r>
            <a:endParaRPr lang="tr-TR" sz="26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r>
              <a:rPr lang="tr-TR"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İklim değişikliği küresel bir sorun olmasına rağmen, halihazırda çeşitli ve kesişen ayrımcılık biçimlerine maruz kalmış veya yapısal eşitsizlikler ve kökleşmiş uygulamalar nedeniyle veya kaynakları, gücü ve ayrıcalıkları adaletsiz bir şekilde dağıtan resmi politikalar sonucunda ötekileştirilen kişi ve grupları orantısız bir şekilde etkilemektedir</a:t>
            </a:r>
            <a:r>
              <a:rPr lang="tr-TR" sz="2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nSpc>
                <a:spcPct val="120000"/>
              </a:lnSpc>
              <a:spcBef>
                <a:spcPts val="0"/>
              </a:spcBef>
            </a:pPr>
            <a:r>
              <a:rPr lang="tr-TR" sz="26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Kadınlar</a:t>
            </a:r>
            <a:r>
              <a:rPr lang="tr-TR"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yerli halklar, engelliler, iklim felaketleri karşısında daha fazla risk altındadır</a:t>
            </a:r>
            <a:r>
              <a:rPr lang="tr-TR" sz="2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tr-TR"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lnSpc>
                <a:spcPct val="120000"/>
              </a:lnSpc>
              <a:spcBef>
                <a:spcPts val="0"/>
              </a:spcBef>
            </a:pPr>
            <a:r>
              <a:rPr lang="tr-TR"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Toplumun bu kesimleri ve </a:t>
            </a:r>
            <a:r>
              <a:rPr lang="tr-TR" sz="2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tr-TR"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insiyet, sınıf, kast, ırk, azınlık statüsü, engellilik, yaş ve göç durumu temelinde ötekileştirilen insanlar iklim değişikliğinin etkilerine daha çok maruz kalırlar. </a:t>
            </a:r>
          </a:p>
          <a:p>
            <a:pPr marL="0" indent="0">
              <a:lnSpc>
                <a:spcPct val="120000"/>
              </a:lnSpc>
              <a:spcBef>
                <a:spcPts val="0"/>
              </a:spcBef>
              <a:buNone/>
            </a:pPr>
            <a:endParaRPr lang="tr-TR" sz="24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pPr>
            <a:endParaRPr lang="tr-TR" sz="24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pPr>
            <a:r>
              <a:rPr lang="tr-TR" sz="1800" dirty="0">
                <a:latin typeface="Calibri" panose="020F0502020204030204" pitchFamily="34" charset="0"/>
                <a:cs typeface="Calibri" panose="020F0502020204030204" pitchFamily="34" charset="0"/>
              </a:rPr>
              <a:t>Kaynak: </a:t>
            </a:r>
            <a:r>
              <a:rPr lang="tr-TR" sz="1800" dirty="0">
                <a:latin typeface="Calibri" panose="020F0502020204030204" pitchFamily="34" charset="0"/>
                <a:cs typeface="Calibri" panose="020F0502020204030204" pitchFamily="34" charset="0"/>
                <a:hlinkClick r:id="rId2"/>
              </a:rPr>
              <a:t>Haklarımızı Yakmayın POL3034762021.pdf (amnesty.org.tr)</a:t>
            </a:r>
            <a:r>
              <a:rPr lang="tr-TR" sz="1800" dirty="0">
                <a:latin typeface="Calibri" panose="020F0502020204030204" pitchFamily="34" charset="0"/>
                <a:cs typeface="Calibri" panose="020F0502020204030204" pitchFamily="34" charset="0"/>
              </a:rPr>
              <a:t> Raporu, Uluslararası Af Örgütü, Kasım 2021.</a:t>
            </a:r>
            <a:endParaRPr lang="tr-T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20000"/>
              </a:lnSpc>
            </a:pPr>
            <a:endParaRPr lang="tr-TR" dirty="0"/>
          </a:p>
        </p:txBody>
      </p:sp>
      <p:sp>
        <p:nvSpPr>
          <p:cNvPr id="4" name="Oval 3">
            <a:extLst>
              <a:ext uri="{FF2B5EF4-FFF2-40B4-BE49-F238E27FC236}">
                <a16:creationId xmlns:a16="http://schemas.microsoft.com/office/drawing/2014/main" id="{200ED78F-10B3-2359-B6ED-A08CCF50D778}"/>
              </a:ext>
            </a:extLst>
          </p:cNvPr>
          <p:cNvSpPr/>
          <p:nvPr/>
        </p:nvSpPr>
        <p:spPr>
          <a:xfrm>
            <a:off x="8209937" y="518651"/>
            <a:ext cx="3628102" cy="312665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b="1" i="0" dirty="0">
                <a:solidFill>
                  <a:schemeClr val="tx1"/>
                </a:solidFill>
                <a:effectLst/>
              </a:rPr>
              <a:t>Uluslararası Af Örgütü; </a:t>
            </a:r>
            <a:r>
              <a:rPr lang="tr-TR" sz="1200" b="0" i="0" dirty="0">
                <a:solidFill>
                  <a:schemeClr val="tx1"/>
                </a:solidFill>
                <a:effectLst/>
              </a:rPr>
              <a:t>150'den fazla </a:t>
            </a:r>
            <a:r>
              <a:rPr lang="tr-TR" sz="1200" b="0" i="0" dirty="0" err="1">
                <a:solidFill>
                  <a:schemeClr val="tx1"/>
                </a:solidFill>
                <a:effectLst/>
              </a:rPr>
              <a:t>ülkede</a:t>
            </a:r>
            <a:r>
              <a:rPr lang="tr-TR" sz="1200" b="0" i="0" dirty="0">
                <a:solidFill>
                  <a:schemeClr val="tx1"/>
                </a:solidFill>
                <a:effectLst/>
              </a:rPr>
              <a:t> 10 milyondan fazla insandan </a:t>
            </a:r>
            <a:r>
              <a:rPr lang="tr-TR" sz="1200" b="0" i="0" dirty="0" err="1">
                <a:solidFill>
                  <a:schemeClr val="tx1"/>
                </a:solidFill>
                <a:effectLst/>
              </a:rPr>
              <a:t>oluşan</a:t>
            </a:r>
            <a:r>
              <a:rPr lang="tr-TR" sz="1200" b="0" i="0" dirty="0">
                <a:solidFill>
                  <a:schemeClr val="tx1"/>
                </a:solidFill>
                <a:effectLst/>
              </a:rPr>
              <a:t> ve insan hakları ihlallerinin sona erdirilmesi için çalışan </a:t>
            </a:r>
          </a:p>
          <a:p>
            <a:pPr algn="ctr"/>
            <a:r>
              <a:rPr lang="tr-TR" sz="1200" b="0" i="0" dirty="0">
                <a:solidFill>
                  <a:schemeClr val="tx1"/>
                </a:solidFill>
                <a:effectLst/>
              </a:rPr>
              <a:t>küresel bir harekettir.</a:t>
            </a:r>
          </a:p>
          <a:p>
            <a:pPr marL="0" indent="0" algn="ctr">
              <a:buNone/>
            </a:pPr>
            <a:r>
              <a:rPr lang="tr-TR" sz="1200" i="0" dirty="0">
                <a:solidFill>
                  <a:schemeClr val="tx1"/>
                </a:solidFill>
                <a:effectLst/>
              </a:rPr>
              <a:t>Örgüt; toplumsal cinsiyet, dil, ırk ve etnik köken, uyrukluk, cinsiyet kimliği ve cinsel yönelim, cinsiyet ifade biçimleri ve karakteristiği, fiziksel veya zihinsel engellilik, dini, politik ve felsefi inanışlarına bakmaksızın bütün insanların eşitliğine hizmet eder. </a:t>
            </a:r>
          </a:p>
        </p:txBody>
      </p:sp>
    </p:spTree>
    <p:extLst>
      <p:ext uri="{BB962C8B-B14F-4D97-AF65-F5344CB8AC3E}">
        <p14:creationId xmlns:p14="http://schemas.microsoft.com/office/powerpoint/2010/main" val="2367627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AFCCC5-B92E-36D4-7CE8-4054A9AD2AA9}"/>
              </a:ext>
            </a:extLst>
          </p:cNvPr>
          <p:cNvSpPr>
            <a:spLocks noGrp="1"/>
          </p:cNvSpPr>
          <p:nvPr>
            <p:ph type="title"/>
          </p:nvPr>
        </p:nvSpPr>
        <p:spPr>
          <a:xfrm>
            <a:off x="838200" y="610931"/>
            <a:ext cx="10515600" cy="1325563"/>
          </a:xfrm>
        </p:spPr>
        <p:txBody>
          <a:bodyPr>
            <a:normAutofit fontScale="90000"/>
          </a:bodyPr>
          <a:lstStyle/>
          <a:p>
            <a:pPr algn="ctr">
              <a:lnSpc>
                <a:spcPct val="100000"/>
              </a:lnSpc>
            </a:pPr>
            <a:br>
              <a:rPr lang="tr-TR" sz="3100" b="0" i="0" dirty="0">
                <a:solidFill>
                  <a:srgbClr val="000000"/>
                </a:solidFill>
                <a:effectLst/>
                <a:latin typeface="Amnesty Trade Gothic"/>
              </a:rPr>
            </a:br>
            <a:br>
              <a:rPr lang="tr-TR" sz="3100" b="0" i="0" dirty="0">
                <a:solidFill>
                  <a:srgbClr val="000000"/>
                </a:solidFill>
                <a:effectLst/>
                <a:latin typeface="Amnesty Trade Gothic"/>
              </a:rPr>
            </a:br>
            <a:r>
              <a:rPr lang="tr-TR" sz="4000" b="1" dirty="0">
                <a:latin typeface="+mn-lt"/>
              </a:rPr>
              <a:t>Uluslararası Af Örgütü Türkiye Şubesi</a:t>
            </a:r>
            <a:br>
              <a:rPr lang="tr-TR" sz="4000" b="1" dirty="0">
                <a:latin typeface="+mn-lt"/>
              </a:rPr>
            </a:br>
            <a:r>
              <a:rPr lang="tr-TR" sz="3600" i="1" dirty="0">
                <a:effectLst/>
                <a:latin typeface="+mn-lt"/>
              </a:rPr>
              <a:t>Toplumsal Cinsiyete Dayalı Şiddeti Önleme Politikası</a:t>
            </a:r>
            <a:br>
              <a:rPr lang="tr-TR" sz="2700" i="1" dirty="0">
                <a:solidFill>
                  <a:srgbClr val="000000"/>
                </a:solidFill>
                <a:effectLst/>
                <a:latin typeface="Amnesty Trade Gothic"/>
              </a:rPr>
            </a:br>
            <a:br>
              <a:rPr lang="tr-TR" b="0" i="0" dirty="0">
                <a:solidFill>
                  <a:srgbClr val="000000"/>
                </a:solidFill>
                <a:effectLst/>
                <a:latin typeface="Amnesty Trade Gothic"/>
              </a:rPr>
            </a:br>
            <a:br>
              <a:rPr lang="tr-TR" b="0" i="0" dirty="0">
                <a:solidFill>
                  <a:srgbClr val="000000"/>
                </a:solidFill>
                <a:effectLst/>
                <a:latin typeface="Amnesty Trade Gothic"/>
              </a:rPr>
            </a:br>
            <a:endParaRPr lang="tr-TR" dirty="0"/>
          </a:p>
        </p:txBody>
      </p:sp>
      <p:sp>
        <p:nvSpPr>
          <p:cNvPr id="3" name="İçerik Yer Tutucusu 2">
            <a:extLst>
              <a:ext uri="{FF2B5EF4-FFF2-40B4-BE49-F238E27FC236}">
                <a16:creationId xmlns:a16="http://schemas.microsoft.com/office/drawing/2014/main" id="{C93BD473-9A9C-8E64-5D7F-DC8F630CF98D}"/>
              </a:ext>
            </a:extLst>
          </p:cNvPr>
          <p:cNvSpPr>
            <a:spLocks noGrp="1"/>
          </p:cNvSpPr>
          <p:nvPr>
            <p:ph idx="1"/>
          </p:nvPr>
        </p:nvSpPr>
        <p:spPr>
          <a:xfrm>
            <a:off x="838200" y="1717470"/>
            <a:ext cx="10515600" cy="4351338"/>
          </a:xfrm>
        </p:spPr>
        <p:txBody>
          <a:bodyPr>
            <a:noAutofit/>
          </a:bodyPr>
          <a:lstStyle/>
          <a:p>
            <a:pPr>
              <a:lnSpc>
                <a:spcPct val="100000"/>
              </a:lnSpc>
              <a:spcBef>
                <a:spcPts val="0"/>
              </a:spcBef>
            </a:pPr>
            <a:r>
              <a:rPr lang="tr-TR" sz="1800" b="0" i="0" dirty="0">
                <a:solidFill>
                  <a:srgbClr val="000000"/>
                </a:solidFill>
                <a:effectLst/>
              </a:rPr>
              <a:t>Uluslararası Af Örgütü Türkiye Şubesinin kuruluşu 1995 yılında İstanbul’daki Uluslararası Af Örgütü gönüllülerinin başlattığı inisiyatife dayanır. </a:t>
            </a:r>
            <a:r>
              <a:rPr lang="tr-TR" sz="1800" dirty="0">
                <a:solidFill>
                  <a:srgbClr val="000000"/>
                </a:solidFill>
              </a:rPr>
              <a:t>UAO Türkiye Şubesi resmen 27 Mart 2002 yılında kurulmuş olup, küresel insan hakları hareketinin 70 şubesinden biridir. UAO Türkiye, </a:t>
            </a:r>
            <a:r>
              <a:rPr lang="tr-TR" sz="1800" b="0" i="0" dirty="0">
                <a:solidFill>
                  <a:srgbClr val="000000"/>
                </a:solidFill>
                <a:effectLst/>
              </a:rPr>
              <a:t>tüm hükümetlerden, politik görüşlerden, ekonomik çıkar ve inançlardan bağımsız, UAÖ üyeleri ve destekçileri tarafından ve bağışlarla ve dergi abonelikleri, ürün satışları gibi gelir getirici </a:t>
            </a:r>
            <a:r>
              <a:rPr lang="tr-TR" sz="1800" dirty="0">
                <a:solidFill>
                  <a:srgbClr val="000000"/>
                </a:solidFill>
              </a:rPr>
              <a:t>kampanya ve savunuculuk faaliyetleri </a:t>
            </a:r>
            <a:r>
              <a:rPr lang="tr-TR" sz="1800" b="0" i="0" dirty="0">
                <a:solidFill>
                  <a:srgbClr val="000000"/>
                </a:solidFill>
                <a:effectLst/>
              </a:rPr>
              <a:t>faaliyetlerle desteklenir. </a:t>
            </a:r>
            <a:r>
              <a:rPr lang="tr-TR" sz="1100" dirty="0">
                <a:hlinkClick r:id="rId2"/>
              </a:rPr>
              <a:t>UAÖ Tüzüğü 18062022.pdf (amnesty.org.tr)</a:t>
            </a:r>
            <a:endParaRPr lang="tr-TR" sz="1100" b="0" i="0" dirty="0">
              <a:solidFill>
                <a:srgbClr val="000000"/>
              </a:solidFill>
              <a:effectLst/>
            </a:endParaRPr>
          </a:p>
          <a:p>
            <a:pPr>
              <a:lnSpc>
                <a:spcPct val="100000"/>
              </a:lnSpc>
              <a:spcBef>
                <a:spcPts val="0"/>
              </a:spcBef>
            </a:pPr>
            <a:r>
              <a:rPr lang="tr-TR" sz="1800" dirty="0">
                <a:solidFill>
                  <a:srgbClr val="000000"/>
                </a:solidFill>
              </a:rPr>
              <a:t>Uluslararası Af Örgütü Türkiye Şubesi’nin «</a:t>
            </a:r>
            <a:r>
              <a:rPr lang="tr-TR" sz="1800" b="0" i="0" dirty="0">
                <a:solidFill>
                  <a:srgbClr val="000000"/>
                </a:solidFill>
                <a:effectLst/>
              </a:rPr>
              <a:t>Toplumsal Cinsiyete Dayalı Şiddeti Önlenme Politika Belgesi», tüm üyeleri, çalışanları, stajyerleri, gönüllüleri ve aktivistleri tarafından uyulması ve dış paydaşlarla ilişkilerinde göz önünde bulundurulması gereken toplumsal cinsiyete dayalı şiddeti önleme politikasını ortaya koymaktadır. </a:t>
            </a:r>
          </a:p>
          <a:p>
            <a:pPr>
              <a:lnSpc>
                <a:spcPct val="100000"/>
              </a:lnSpc>
              <a:spcBef>
                <a:spcPts val="0"/>
              </a:spcBef>
            </a:pPr>
            <a:r>
              <a:rPr lang="tr-TR" sz="1800" b="0" i="0" dirty="0">
                <a:solidFill>
                  <a:srgbClr val="000000"/>
                </a:solidFill>
                <a:effectLst/>
              </a:rPr>
              <a:t>Belgede toplumsal cinsiyete dayalı şiddeti önlemek, maruz kalanları güçlendirerek korumak ve sorumlular hakkında etkili inceleme yürütmek için göz önünde bulundurulacak tanımlar, uyulması gereken ilkeler ve izlenecek usuller tanımlanmaktadır</a:t>
            </a:r>
            <a:r>
              <a:rPr lang="tr-TR" sz="1800" dirty="0">
                <a:solidFill>
                  <a:srgbClr val="000000"/>
                </a:solidFill>
              </a:rPr>
              <a:t>.</a:t>
            </a:r>
          </a:p>
          <a:p>
            <a:pPr marL="0" indent="0" algn="l">
              <a:lnSpc>
                <a:spcPct val="100000"/>
              </a:lnSpc>
              <a:spcBef>
                <a:spcPts val="0"/>
              </a:spcBef>
              <a:buNone/>
            </a:pPr>
            <a:endParaRPr lang="tr-TR" sz="1800" b="0" i="0" dirty="0">
              <a:solidFill>
                <a:srgbClr val="000000"/>
              </a:solidFill>
              <a:effectLst/>
            </a:endParaRPr>
          </a:p>
          <a:p>
            <a:pPr marL="0" indent="0" algn="l">
              <a:lnSpc>
                <a:spcPct val="100000"/>
              </a:lnSpc>
              <a:spcBef>
                <a:spcPts val="0"/>
              </a:spcBef>
              <a:buNone/>
            </a:pPr>
            <a:r>
              <a:rPr lang="tr-TR" sz="1100" b="0" i="0" dirty="0">
                <a:solidFill>
                  <a:srgbClr val="000000"/>
                </a:solidFill>
                <a:effectLst/>
              </a:rPr>
              <a:t>Kaynaklar:.</a:t>
            </a:r>
          </a:p>
          <a:p>
            <a:pPr algn="l">
              <a:lnSpc>
                <a:spcPct val="100000"/>
              </a:lnSpc>
              <a:spcBef>
                <a:spcPts val="0"/>
              </a:spcBef>
            </a:pPr>
            <a:r>
              <a:rPr lang="tr-TR" sz="1100" dirty="0">
                <a:hlinkClick r:id="rId3"/>
              </a:rPr>
              <a:t>UAÖ </a:t>
            </a:r>
            <a:r>
              <a:rPr lang="tr-TR" sz="1100" dirty="0" err="1">
                <a:hlinkClick r:id="rId3"/>
              </a:rPr>
              <a:t>Türkiye</a:t>
            </a:r>
            <a:r>
              <a:rPr lang="tr-TR" sz="1100" dirty="0">
                <a:hlinkClick r:id="rId3"/>
              </a:rPr>
              <a:t> </a:t>
            </a:r>
            <a:r>
              <a:rPr lang="tr-TR" sz="1100" dirty="0" err="1">
                <a:hlinkClick r:id="rId3"/>
              </a:rPr>
              <a:t>Şubesi</a:t>
            </a:r>
            <a:r>
              <a:rPr lang="tr-TR" sz="1100" dirty="0">
                <a:hlinkClick r:id="rId3"/>
              </a:rPr>
              <a:t> - TCDŞÖ Politika Belgesi.pdf (amnesty.org.tr)</a:t>
            </a:r>
            <a:endParaRPr lang="tr-TR" sz="1100" dirty="0"/>
          </a:p>
          <a:p>
            <a:pPr algn="l">
              <a:lnSpc>
                <a:spcPct val="100000"/>
              </a:lnSpc>
              <a:spcBef>
                <a:spcPts val="0"/>
              </a:spcBef>
            </a:pPr>
            <a:r>
              <a:rPr lang="tr-TR" sz="1100" b="0" i="0" dirty="0">
                <a:solidFill>
                  <a:srgbClr val="000000"/>
                </a:solidFill>
                <a:effectLst/>
                <a:hlinkClick r:id="rId4"/>
              </a:rPr>
              <a:t>https://www.amnesty.org.tr/icerik/toplumsal-cinsiyete-dayali-siddeti-onleme-politikasi</a:t>
            </a:r>
            <a:endParaRPr lang="tr-TR" sz="1100" b="0" i="0" dirty="0">
              <a:solidFill>
                <a:srgbClr val="000000"/>
              </a:solidFill>
              <a:effectLst/>
            </a:endParaRPr>
          </a:p>
          <a:p>
            <a:pPr>
              <a:lnSpc>
                <a:spcPct val="100000"/>
              </a:lnSpc>
              <a:spcBef>
                <a:spcPts val="0"/>
              </a:spcBef>
            </a:pPr>
            <a:r>
              <a:rPr lang="tr-TR" sz="1100" dirty="0">
                <a:hlinkClick r:id="rId5"/>
              </a:rPr>
              <a:t>https://www.amnesty.org.tr/icerik/turkiye-subesi-yonetim-kurulu</a:t>
            </a:r>
            <a:endParaRPr lang="tr-TR" sz="1100" dirty="0"/>
          </a:p>
          <a:p>
            <a:pPr>
              <a:lnSpc>
                <a:spcPct val="100000"/>
              </a:lnSpc>
              <a:spcBef>
                <a:spcPts val="0"/>
              </a:spcBef>
            </a:pPr>
            <a:r>
              <a:rPr lang="tr-TR" sz="1100" dirty="0">
                <a:hlinkClick r:id="rId6"/>
              </a:rPr>
              <a:t>https://www.amnesty.org.tr/icerik/iklim-degisikligi-bir-insan-haklari-krizidir-ve-devletlerin-gereken-adimlari-atmamasi-insan-haklari-ihlalidir</a:t>
            </a:r>
            <a:r>
              <a:rPr lang="tr-TR" sz="1100" dirty="0"/>
              <a:t>    - Bu rapor çok önemli</a:t>
            </a:r>
          </a:p>
          <a:p>
            <a:pPr marL="0" indent="0" algn="l">
              <a:lnSpc>
                <a:spcPct val="100000"/>
              </a:lnSpc>
              <a:spcBef>
                <a:spcPts val="0"/>
              </a:spcBef>
              <a:buNone/>
            </a:pPr>
            <a:endParaRPr lang="tr-TR" sz="1800" b="0" i="0" dirty="0">
              <a:solidFill>
                <a:srgbClr val="000000"/>
              </a:solidFill>
              <a:effectLst/>
            </a:endParaRPr>
          </a:p>
          <a:p>
            <a:pPr>
              <a:lnSpc>
                <a:spcPct val="100000"/>
              </a:lnSpc>
              <a:spcBef>
                <a:spcPts val="0"/>
              </a:spcBef>
            </a:pPr>
            <a:endParaRPr lang="tr-TR" sz="1800" dirty="0"/>
          </a:p>
        </p:txBody>
      </p:sp>
    </p:spTree>
    <p:extLst>
      <p:ext uri="{BB962C8B-B14F-4D97-AF65-F5344CB8AC3E}">
        <p14:creationId xmlns:p14="http://schemas.microsoft.com/office/powerpoint/2010/main" val="502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FCA4E-F850-C224-A1BE-7153466F029C}"/>
              </a:ext>
            </a:extLst>
          </p:cNvPr>
          <p:cNvSpPr>
            <a:spLocks noGrp="1"/>
          </p:cNvSpPr>
          <p:nvPr>
            <p:ph type="title"/>
          </p:nvPr>
        </p:nvSpPr>
        <p:spPr/>
        <p:txBody>
          <a:bodyPr>
            <a:normAutofit fontScale="90000"/>
          </a:bodyPr>
          <a:lstStyle/>
          <a:p>
            <a:pPr algn="ctr">
              <a:lnSpc>
                <a:spcPct val="100000"/>
              </a:lnSpc>
            </a:pPr>
            <a:r>
              <a:rPr lang="tr-TR" sz="4000" b="1" i="0" dirty="0">
                <a:solidFill>
                  <a:srgbClr val="000000"/>
                </a:solidFill>
                <a:effectLst/>
                <a:latin typeface="+mn-lt"/>
              </a:rPr>
              <a:t>Uluslararası Af Örgütü Türkiye Şubesi </a:t>
            </a:r>
            <a:br>
              <a:rPr lang="tr-TR" sz="4000" b="0" i="0" dirty="0">
                <a:solidFill>
                  <a:srgbClr val="000000"/>
                </a:solidFill>
                <a:effectLst/>
                <a:latin typeface="+mn-lt"/>
              </a:rPr>
            </a:br>
            <a:r>
              <a:rPr lang="tr-TR" sz="3100" b="0" i="1" dirty="0">
                <a:solidFill>
                  <a:srgbClr val="000000"/>
                </a:solidFill>
                <a:effectLst/>
                <a:latin typeface="+mn-lt"/>
              </a:rPr>
              <a:t>Toplumsal Cinsiyet ve Eşitlik Bildirgesi</a:t>
            </a:r>
            <a:br>
              <a:rPr lang="tr-TR" b="0" i="0" dirty="0">
                <a:solidFill>
                  <a:srgbClr val="000000"/>
                </a:solidFill>
                <a:effectLst/>
                <a:latin typeface="Amnesty Trade Gothic"/>
              </a:rPr>
            </a:br>
            <a:endParaRPr lang="tr-TR" dirty="0"/>
          </a:p>
        </p:txBody>
      </p:sp>
      <p:sp>
        <p:nvSpPr>
          <p:cNvPr id="3" name="İçerik Yer Tutucusu 2">
            <a:extLst>
              <a:ext uri="{FF2B5EF4-FFF2-40B4-BE49-F238E27FC236}">
                <a16:creationId xmlns:a16="http://schemas.microsoft.com/office/drawing/2014/main" id="{1D091146-A0D5-E4EF-6DC7-403EFBD5DB15}"/>
              </a:ext>
            </a:extLst>
          </p:cNvPr>
          <p:cNvSpPr>
            <a:spLocks noGrp="1"/>
          </p:cNvSpPr>
          <p:nvPr>
            <p:ph idx="1"/>
          </p:nvPr>
        </p:nvSpPr>
        <p:spPr>
          <a:xfrm>
            <a:off x="516193" y="1390983"/>
            <a:ext cx="11159613" cy="4351338"/>
          </a:xfrm>
        </p:spPr>
        <p:txBody>
          <a:bodyPr>
            <a:normAutofit fontScale="25000" lnSpcReduction="20000"/>
          </a:bodyPr>
          <a:lstStyle/>
          <a:p>
            <a:pPr marL="0" indent="0" algn="l">
              <a:lnSpc>
                <a:spcPct val="120000"/>
              </a:lnSpc>
              <a:spcBef>
                <a:spcPts val="0"/>
              </a:spcBef>
              <a:buNone/>
            </a:pPr>
            <a:endParaRPr lang="tr-TR" b="0" i="0" dirty="0">
              <a:effectLst/>
            </a:endParaRPr>
          </a:p>
          <a:p>
            <a:pPr algn="l">
              <a:lnSpc>
                <a:spcPct val="120000"/>
              </a:lnSpc>
              <a:spcBef>
                <a:spcPts val="0"/>
              </a:spcBef>
            </a:pPr>
            <a:r>
              <a:rPr lang="tr-TR" sz="6400" b="1" i="0" dirty="0">
                <a:effectLst/>
              </a:rPr>
              <a:t>Uluslararası Af Örgütü Türkiye Şubesi </a:t>
            </a:r>
            <a:r>
              <a:rPr lang="tr-TR" sz="6400" b="0" i="0" dirty="0">
                <a:effectLst/>
              </a:rPr>
              <a:t>toplumda toplumsal cinsiyet ve eşitlik alanındaki önyargılarla mücadele eder. Bu konulardaki ayrımcılık üyelik dahilinde, diğer sivil toplum örgütleriyle ve devlet faaliyetleriyle ilişkilerde, işe alınmada veya Uluslararası Af Örgütü Türkiye adına yapılan herhangi bir aktivitede kabul edilmeyecektir. </a:t>
            </a:r>
            <a:r>
              <a:rPr lang="tr-TR" sz="6400" b="0" i="0" u="sng" dirty="0">
                <a:effectLst/>
              </a:rPr>
              <a:t>Ayrımcılık; Doğrudan ayrımcılık, Dolaylı ayrımcılık, Taciz </a:t>
            </a:r>
            <a:r>
              <a:rPr lang="tr-TR" sz="6400" u="sng" dirty="0"/>
              <a:t>ve </a:t>
            </a:r>
            <a:r>
              <a:rPr lang="tr-TR" sz="6400" b="0" i="0" u="sng" dirty="0" err="1">
                <a:effectLst/>
              </a:rPr>
              <a:t>Kurbanlaştırılmayı</a:t>
            </a:r>
            <a:r>
              <a:rPr lang="tr-TR" sz="6400" b="0" i="0" u="sng" dirty="0">
                <a:effectLst/>
              </a:rPr>
              <a:t> kapsar.</a:t>
            </a:r>
            <a:endParaRPr lang="tr-TR" sz="6400" b="1" i="0" u="sng" dirty="0">
              <a:effectLst/>
            </a:endParaRPr>
          </a:p>
          <a:p>
            <a:pPr algn="l">
              <a:lnSpc>
                <a:spcPct val="120000"/>
              </a:lnSpc>
              <a:spcBef>
                <a:spcPts val="0"/>
              </a:spcBef>
            </a:pPr>
            <a:r>
              <a:rPr lang="tr-TR" sz="6400" b="1" i="0" dirty="0">
                <a:effectLst/>
              </a:rPr>
              <a:t>Uluslararası Af Örgütü Türkiye Şubesi </a:t>
            </a:r>
            <a:r>
              <a:rPr lang="tr-TR" sz="6400" b="0" i="0" dirty="0">
                <a:effectLst/>
              </a:rPr>
              <a:t>ulusal ve uluslararası seviyede bütün yasal gerekliliklere ve Uluslararası Af Örgütü’nün uluslararası yapılarının eşitlik hakkındaki kararlarına uyar. Ulusal ve uluslararası yapıların raporları da toplumsal cinsiyet ve eşitlik politikasının yürütülmesinde hesaba katılmaktadır.</a:t>
            </a:r>
          </a:p>
          <a:p>
            <a:pPr algn="l">
              <a:lnSpc>
                <a:spcPct val="120000"/>
              </a:lnSpc>
              <a:spcBef>
                <a:spcPts val="0"/>
              </a:spcBef>
            </a:pPr>
            <a:r>
              <a:rPr lang="tr-TR" sz="6400" b="1" i="0" dirty="0">
                <a:effectLst/>
              </a:rPr>
              <a:t>Uluslararası Af Örgütü Türkiye Şubesi </a:t>
            </a:r>
            <a:r>
              <a:rPr lang="tr-TR" sz="6400" b="0" i="0" dirty="0">
                <a:effectLst/>
              </a:rPr>
              <a:t>Yönetim Kurulu ve Direktörü, toplumsal cinsiyet ve eşitlik politikasının uygulanmasının yürütülmesi ve takip edilmesinden sorumludur. Tarafı olduğu ortaklık ve kamu dahil bütün işbirliklerinde bu bildirgeyi dikkate alır.</a:t>
            </a:r>
          </a:p>
          <a:p>
            <a:pPr algn="l">
              <a:lnSpc>
                <a:spcPct val="120000"/>
              </a:lnSpc>
              <a:spcBef>
                <a:spcPts val="0"/>
              </a:spcBef>
            </a:pPr>
            <a:r>
              <a:rPr lang="tr-TR" sz="6400" b="1" i="0" dirty="0">
                <a:effectLst/>
              </a:rPr>
              <a:t>Uluslararası Af Örgütü Türkiye Şubesi</a:t>
            </a:r>
            <a:r>
              <a:rPr lang="tr-TR" sz="6400" b="0" i="0" dirty="0">
                <a:effectLst/>
              </a:rPr>
              <a:t>, koordinatörler, yönetim kurulu ve tüm şubedeki çeşitliliği; eşitliğin kadın ve erkek eşitliğinin de ötesinde ve LGBTİ+’</a:t>
            </a:r>
            <a:r>
              <a:rPr lang="tr-TR" sz="6400" b="0" i="0" dirty="0" err="1">
                <a:effectLst/>
              </a:rPr>
              <a:t>lar</a:t>
            </a:r>
            <a:r>
              <a:rPr lang="tr-TR" sz="6400" b="0" i="0" dirty="0">
                <a:effectLst/>
              </a:rPr>
              <a:t> dahil olmak üzere bütün kimlikleri kapsayacak şekilde  yansıtılması, Türkiye’de yaşayan farklı dini ve etnik grupların temsil edilmesi, her alanda ayırımcı olmayan politikaların yürütülmesi için izler. Sözü edilen konularda engeller oluşursa bunların üstesinden gelmek için olumlu eylemler ve ek kararlar uygulanır. Karar verici, uygulayıcı olan ve koordinasyonu sağlayan Uluslararası Af Örgütü üyeleri kendi alanlarında aynı zamanda; çeşitlilik, cinsiyet, cinsel yönelim, cinsiyet kimliği, cinsiyet ifade biçimleri ve karakteristiğinin eşit temsiliyeti, dini ve etnik grupların temsil edilmesi ve ayrımcı olmayan politikaların yürütülmesini izlemekten sorumludur. Direktör, çalışanların karar ve hareketlerinden sorumludur. Genel Kurul tarafından üyeler arasından seçilecek bir </a:t>
            </a:r>
            <a:r>
              <a:rPr lang="tr-TR" sz="6400" b="0" i="0" dirty="0" err="1">
                <a:effectLst/>
              </a:rPr>
              <a:t>ombudskişi</a:t>
            </a:r>
            <a:r>
              <a:rPr lang="tr-TR" sz="6400" b="0" i="0" dirty="0">
                <a:effectLst/>
              </a:rPr>
              <a:t> bu alanlardaki bireysel şikayetleri almaktan ve çatışmalara ve problemlere çözümler önermekten sorumludur. Uluslararası Af Örgütü Türkiye Şubesi Yönetim Kurulu tarafından açıklanan ve 2006 yılında yapılan 3. Olağan Genel Kurulu’nda oybirliğiyle kabul edilerek yürürlüğe kabul edilerek yürürlüğe giren bu bildirge 18 Haziran 2022 tarihinde yapılan Olağanüstü Genel Kurulda günün gereklerine uygun olarak değiştirilmiştir.</a:t>
            </a:r>
          </a:p>
          <a:p>
            <a:pPr marL="0" indent="0">
              <a:lnSpc>
                <a:spcPct val="120000"/>
              </a:lnSpc>
              <a:spcBef>
                <a:spcPts val="0"/>
              </a:spcBef>
              <a:buNone/>
            </a:pPr>
            <a:br>
              <a:rPr lang="tr-TR" dirty="0"/>
            </a:br>
            <a:endParaRPr lang="tr-TR" dirty="0"/>
          </a:p>
        </p:txBody>
      </p:sp>
    </p:spTree>
    <p:extLst>
      <p:ext uri="{BB962C8B-B14F-4D97-AF65-F5344CB8AC3E}">
        <p14:creationId xmlns:p14="http://schemas.microsoft.com/office/powerpoint/2010/main" val="1981894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7DFAB5-E565-7063-9488-8DFCBBF01A4B}"/>
              </a:ext>
            </a:extLst>
          </p:cNvPr>
          <p:cNvSpPr>
            <a:spLocks noGrp="1"/>
          </p:cNvSpPr>
          <p:nvPr>
            <p:ph idx="1"/>
          </p:nvPr>
        </p:nvSpPr>
        <p:spPr>
          <a:xfrm>
            <a:off x="324779" y="1971302"/>
            <a:ext cx="11512626" cy="5001120"/>
          </a:xfrm>
        </p:spPr>
        <p:txBody>
          <a:bodyPr>
            <a:noAutofit/>
          </a:bodyPr>
          <a:lstStyle/>
          <a:p>
            <a:pPr>
              <a:lnSpc>
                <a:spcPct val="100000"/>
              </a:lnSpc>
              <a:spcBef>
                <a:spcPts val="0"/>
              </a:spcBef>
            </a:pPr>
            <a:r>
              <a:rPr lang="tr-TR" sz="2900" dirty="0">
                <a:effectLst/>
                <a:latin typeface="Arial Nova" panose="020B0504020202020204" pitchFamily="34" charset="0"/>
                <a:ea typeface="Calibri" panose="020F0502020204030204" pitchFamily="34" charset="0"/>
                <a:cs typeface="Calibri Light" panose="020F0302020204030204" pitchFamily="34" charset="0"/>
              </a:rPr>
              <a:t>İklim değişikliğinin etkileri genel olarak </a:t>
            </a:r>
            <a:r>
              <a:rPr lang="tr-TR" sz="2900" b="1" dirty="0">
                <a:effectLst/>
                <a:latin typeface="Arial Nova" panose="020B0504020202020204" pitchFamily="34" charset="0"/>
                <a:ea typeface="Calibri" panose="020F0502020204030204" pitchFamily="34" charset="0"/>
                <a:cs typeface="Calibri Light" panose="020F0302020204030204" pitchFamily="34" charset="0"/>
              </a:rPr>
              <a:t>meteorolojik/hidrolojik değişkenler </a:t>
            </a:r>
            <a:r>
              <a:rPr lang="tr-TR" sz="2900" dirty="0">
                <a:effectLst/>
                <a:latin typeface="Arial Nova" panose="020B0504020202020204" pitchFamily="34" charset="0"/>
                <a:ea typeface="Calibri" panose="020F0502020204030204" pitchFamily="34" charset="0"/>
                <a:cs typeface="Calibri Light" panose="020F0302020204030204" pitchFamily="34" charset="0"/>
              </a:rPr>
              <a:t>aracılığıyla tanımlanmıştır.</a:t>
            </a:r>
          </a:p>
          <a:p>
            <a:pPr>
              <a:lnSpc>
                <a:spcPct val="100000"/>
              </a:lnSpc>
              <a:spcBef>
                <a:spcPts val="0"/>
              </a:spcBef>
            </a:pPr>
            <a:r>
              <a:rPr lang="tr-TR" sz="2900" b="1" dirty="0">
                <a:solidFill>
                  <a:srgbClr val="FF0000"/>
                </a:solidFill>
                <a:effectLst/>
                <a:latin typeface="Arial Nova" panose="020B0504020202020204" pitchFamily="34" charset="0"/>
                <a:ea typeface="Calibri" panose="020F0502020204030204" pitchFamily="34" charset="0"/>
                <a:cs typeface="Calibri Light" panose="020F0302020204030204" pitchFamily="34" charset="0"/>
              </a:rPr>
              <a:t>Ekosistemler</a:t>
            </a:r>
            <a:r>
              <a:rPr lang="tr-TR" sz="2900" dirty="0">
                <a:solidFill>
                  <a:srgbClr val="FF0000"/>
                </a:solidFill>
                <a:effectLst/>
                <a:latin typeface="Arial Nova" panose="020B0504020202020204" pitchFamily="34" charset="0"/>
                <a:ea typeface="Calibri" panose="020F0502020204030204" pitchFamily="34" charset="0"/>
                <a:cs typeface="Calibri Light" panose="020F0302020204030204" pitchFamily="34" charset="0"/>
              </a:rPr>
              <a:t>i ve biyoçeşitliliğin yok olması endişesi zaten olsaydı, bugün bu fenomeni konuşmuyor olurduk. </a:t>
            </a:r>
          </a:p>
          <a:p>
            <a:pPr>
              <a:lnSpc>
                <a:spcPct val="100000"/>
              </a:lnSpc>
              <a:spcBef>
                <a:spcPts val="0"/>
              </a:spcBef>
            </a:pPr>
            <a:r>
              <a:rPr lang="tr-TR" sz="2900" b="1" dirty="0">
                <a:effectLst/>
                <a:latin typeface="Arial Nova" panose="020B0504020202020204" pitchFamily="34" charset="0"/>
                <a:ea typeface="Calibri" panose="020F0502020204030204" pitchFamily="34" charset="0"/>
                <a:cs typeface="Calibri Light" panose="020F0302020204030204" pitchFamily="34" charset="0"/>
              </a:rPr>
              <a:t>Emisyonların azaltımı </a:t>
            </a:r>
            <a:r>
              <a:rPr lang="tr-TR" sz="2900" dirty="0">
                <a:effectLst/>
                <a:latin typeface="Arial Nova" panose="020B0504020202020204" pitchFamily="34" charset="0"/>
                <a:ea typeface="Calibri" panose="020F0502020204030204" pitchFamily="34" charset="0"/>
                <a:cs typeface="Calibri Light" panose="020F0302020204030204" pitchFamily="34" charset="0"/>
              </a:rPr>
              <a:t>açısından sektörel </a:t>
            </a:r>
            <a:r>
              <a:rPr lang="tr-TR" sz="2900" b="1" dirty="0">
                <a:effectLst/>
                <a:latin typeface="Arial Nova" panose="020B0504020202020204" pitchFamily="34" charset="0"/>
                <a:ea typeface="Calibri" panose="020F0502020204030204" pitchFamily="34" charset="0"/>
                <a:cs typeface="Calibri Light" panose="020F0302020204030204" pitchFamily="34" charset="0"/>
              </a:rPr>
              <a:t>ekonomik kaygılar </a:t>
            </a:r>
            <a:r>
              <a:rPr lang="tr-TR" sz="2900" dirty="0">
                <a:effectLst/>
                <a:latin typeface="Arial Nova" panose="020B0504020202020204" pitchFamily="34" charset="0"/>
                <a:ea typeface="Calibri" panose="020F0502020204030204" pitchFamily="34" charset="0"/>
                <a:cs typeface="Calibri Light" panose="020F0302020204030204" pitchFamily="34" charset="0"/>
              </a:rPr>
              <a:t>öne çıkmıştır. İklim değişikliği ya ekonomik büyümeyi yavaşlatırsa? Bu endişe her ülkede çoğu zaman/</a:t>
            </a:r>
            <a:r>
              <a:rPr lang="tr-TR" sz="2900" dirty="0">
                <a:latin typeface="Arial Nova" panose="020B0504020202020204" pitchFamily="34" charset="0"/>
                <a:ea typeface="Calibri" panose="020F0502020204030204" pitchFamily="34" charset="0"/>
                <a:cs typeface="Calibri Light" panose="020F0302020204030204" pitchFamily="34" charset="0"/>
              </a:rPr>
              <a:t>hala </a:t>
            </a:r>
            <a:r>
              <a:rPr lang="tr-TR" sz="2900" dirty="0">
                <a:effectLst/>
                <a:latin typeface="Arial Nova" panose="020B0504020202020204" pitchFamily="34" charset="0"/>
                <a:ea typeface="Calibri" panose="020F0502020204030204" pitchFamily="34" charset="0"/>
                <a:cs typeface="Calibri Light" panose="020F0302020204030204" pitchFamily="34" charset="0"/>
              </a:rPr>
              <a:t>öncelikli. </a:t>
            </a:r>
          </a:p>
          <a:p>
            <a:pPr>
              <a:lnSpc>
                <a:spcPct val="100000"/>
              </a:lnSpc>
              <a:spcBef>
                <a:spcPts val="0"/>
              </a:spcBef>
            </a:pPr>
            <a:r>
              <a:rPr lang="tr-TR" sz="2900" dirty="0">
                <a:solidFill>
                  <a:srgbClr val="000000"/>
                </a:solidFill>
                <a:latin typeface="Arial Nova" panose="020B0504020202020204" pitchFamily="34" charset="0"/>
                <a:ea typeface="Calibri" panose="020F0502020204030204" pitchFamily="34" charset="0"/>
                <a:cs typeface="Arial" panose="020B0604020202020204" pitchFamily="34" charset="0"/>
              </a:rPr>
              <a:t>Sosyal kalkınma politikaları iklim değişikliği ile mücadelede birincil odak olmadı. Bunlar «dolaylı konular, doğrudan değil bakış açısı» hakim oldu uzun süre.</a:t>
            </a:r>
          </a:p>
          <a:p>
            <a:endParaRPr lang="tr-TR" sz="1800" dirty="0">
              <a:latin typeface="Arial Nova" panose="020B0504020202020204" pitchFamily="34" charset="0"/>
            </a:endParaRPr>
          </a:p>
        </p:txBody>
      </p:sp>
      <p:sp>
        <p:nvSpPr>
          <p:cNvPr id="4" name="Başlık 1">
            <a:extLst>
              <a:ext uri="{FF2B5EF4-FFF2-40B4-BE49-F238E27FC236}">
                <a16:creationId xmlns:a16="http://schemas.microsoft.com/office/drawing/2014/main" id="{39FC1B0A-3986-A86F-D3FC-24C5CA98C845}"/>
              </a:ext>
            </a:extLst>
          </p:cNvPr>
          <p:cNvSpPr>
            <a:spLocks noGrp="1"/>
          </p:cNvSpPr>
          <p:nvPr>
            <p:ph type="title"/>
          </p:nvPr>
        </p:nvSpPr>
        <p:spPr>
          <a:xfrm>
            <a:off x="823292" y="216084"/>
            <a:ext cx="10515600" cy="1325563"/>
          </a:xfrm>
        </p:spPr>
        <p:style>
          <a:lnRef idx="2">
            <a:schemeClr val="accent2"/>
          </a:lnRef>
          <a:fillRef idx="1">
            <a:schemeClr val="lt1"/>
          </a:fillRef>
          <a:effectRef idx="0">
            <a:schemeClr val="accent2"/>
          </a:effectRef>
          <a:fontRef idx="minor">
            <a:schemeClr val="dk1"/>
          </a:fontRef>
        </p:style>
        <p:txBody>
          <a:bodyPr>
            <a:normAutofit/>
          </a:bodyPr>
          <a:lstStyle/>
          <a:p>
            <a:pPr algn="ctr">
              <a:lnSpc>
                <a:spcPct val="100000"/>
              </a:lnSpc>
            </a:pPr>
            <a:r>
              <a:rPr lang="tr-TR" sz="4000" b="1" dirty="0">
                <a:solidFill>
                  <a:schemeClr val="tx1"/>
                </a:solidFill>
                <a:latin typeface="Arial Nova" panose="020B0504020202020204" pitchFamily="34" charset="0"/>
              </a:rPr>
              <a:t>İklim Değişikliği ve Sosyal Kalkınma Bağı</a:t>
            </a:r>
            <a:br>
              <a:rPr lang="tr-TR" sz="2800" b="1" dirty="0">
                <a:latin typeface="+mj-lt"/>
              </a:rPr>
            </a:br>
            <a:r>
              <a:rPr lang="tr-TR" sz="2800" b="1" i="1" dirty="0">
                <a:latin typeface="+mj-lt"/>
              </a:rPr>
              <a:t>Dünyadaki Süreç…</a:t>
            </a:r>
          </a:p>
        </p:txBody>
      </p:sp>
    </p:spTree>
    <p:extLst>
      <p:ext uri="{BB962C8B-B14F-4D97-AF65-F5344CB8AC3E}">
        <p14:creationId xmlns:p14="http://schemas.microsoft.com/office/powerpoint/2010/main" val="759793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7983D9-AA23-4C3C-B49B-CF695F33BFFD}"/>
              </a:ext>
            </a:extLst>
          </p:cNvPr>
          <p:cNvSpPr>
            <a:spLocks noGrp="1"/>
          </p:cNvSpPr>
          <p:nvPr>
            <p:ph type="title"/>
          </p:nvPr>
        </p:nvSpPr>
        <p:spPr>
          <a:xfrm>
            <a:off x="3909909" y="163191"/>
            <a:ext cx="7886700" cy="994172"/>
          </a:xfrm>
        </p:spPr>
        <p:txBody>
          <a:bodyPr>
            <a:noAutofit/>
          </a:bodyPr>
          <a:lstStyle/>
          <a:p>
            <a:pPr algn="r">
              <a:lnSpc>
                <a:spcPct val="100000"/>
              </a:lnSpc>
            </a:pPr>
            <a:r>
              <a:rPr lang="tr-TR" sz="2800" b="1" dirty="0">
                <a:latin typeface="+mn-lt"/>
                <a:cs typeface="Calibri" panose="020F0502020204030204" pitchFamily="34" charset="0"/>
              </a:rPr>
              <a:t>Sosyal boyutu neden iklim değişikliği </a:t>
            </a:r>
            <a:br>
              <a:rPr lang="tr-TR" sz="2800" b="1" dirty="0">
                <a:latin typeface="+mn-lt"/>
                <a:cs typeface="Calibri" panose="020F0502020204030204" pitchFamily="34" charset="0"/>
              </a:rPr>
            </a:br>
            <a:r>
              <a:rPr lang="tr-TR" sz="2800" b="1" dirty="0">
                <a:latin typeface="+mn-lt"/>
                <a:cs typeface="Calibri" panose="020F0502020204030204" pitchFamily="34" charset="0"/>
              </a:rPr>
              <a:t>politikaları ve uygulamaları ile kaynaştırmalıyız? </a:t>
            </a:r>
          </a:p>
        </p:txBody>
      </p:sp>
      <p:sp>
        <p:nvSpPr>
          <p:cNvPr id="3" name="İçerik Yer Tutucusu 2">
            <a:extLst>
              <a:ext uri="{FF2B5EF4-FFF2-40B4-BE49-F238E27FC236}">
                <a16:creationId xmlns:a16="http://schemas.microsoft.com/office/drawing/2014/main" id="{9538ED57-6793-4722-8D9C-8777842DA952}"/>
              </a:ext>
            </a:extLst>
          </p:cNvPr>
          <p:cNvSpPr>
            <a:spLocks noGrp="1"/>
          </p:cNvSpPr>
          <p:nvPr>
            <p:ph idx="1"/>
          </p:nvPr>
        </p:nvSpPr>
        <p:spPr>
          <a:xfrm>
            <a:off x="433728" y="1280574"/>
            <a:ext cx="11650894" cy="3263504"/>
          </a:xfrm>
        </p:spPr>
        <p:txBody>
          <a:bodyPr>
            <a:normAutofit fontScale="25000" lnSpcReduction="20000"/>
          </a:bodyPr>
          <a:lstStyle/>
          <a:p>
            <a:pPr>
              <a:lnSpc>
                <a:spcPct val="120000"/>
              </a:lnSpc>
              <a:spcBef>
                <a:spcPts val="0"/>
              </a:spcBef>
              <a:buFont typeface="Wingdings" panose="05000000000000000000" pitchFamily="2" charset="2"/>
              <a:buChar char="§"/>
            </a:pPr>
            <a:r>
              <a:rPr lang="tr-TR" sz="12800" b="1" dirty="0">
                <a:cs typeface="Calibri" panose="020F0502020204030204" pitchFamily="34" charset="0"/>
              </a:rPr>
              <a:t>Küresel politika temeli</a:t>
            </a:r>
            <a:r>
              <a:rPr lang="tr-TR" sz="12800" dirty="0">
                <a:cs typeface="Calibri" panose="020F0502020204030204" pitchFamily="34" charset="0"/>
              </a:rPr>
              <a:t>, yeni iklim rejimi, </a:t>
            </a:r>
            <a:r>
              <a:rPr lang="tr-TR" sz="12800" b="1" dirty="0">
                <a:cs typeface="Calibri" panose="020F0502020204030204" pitchFamily="34" charset="0"/>
              </a:rPr>
              <a:t>AB</a:t>
            </a:r>
            <a:r>
              <a:rPr lang="tr-TR" sz="12800" dirty="0">
                <a:cs typeface="Calibri" panose="020F0502020204030204" pitchFamily="34" charset="0"/>
              </a:rPr>
              <a:t> yeşil mutabakatı</a:t>
            </a:r>
          </a:p>
          <a:p>
            <a:pPr>
              <a:lnSpc>
                <a:spcPct val="120000"/>
              </a:lnSpc>
              <a:spcBef>
                <a:spcPts val="0"/>
              </a:spcBef>
              <a:buFont typeface="Wingdings" panose="05000000000000000000" pitchFamily="2" charset="2"/>
              <a:buChar char="§"/>
            </a:pPr>
            <a:r>
              <a:rPr lang="tr-TR" sz="12800" dirty="0">
                <a:cs typeface="Calibri" panose="020F0502020204030204" pitchFamily="34" charset="0"/>
              </a:rPr>
              <a:t>Etkili iklim politikası için </a:t>
            </a:r>
            <a:r>
              <a:rPr lang="tr-TR" sz="12800" b="1" dirty="0">
                <a:cs typeface="Calibri" panose="020F0502020204030204" pitchFamily="34" charset="0"/>
              </a:rPr>
              <a:t>ön koşul</a:t>
            </a:r>
          </a:p>
          <a:p>
            <a:pPr>
              <a:lnSpc>
                <a:spcPct val="120000"/>
              </a:lnSpc>
              <a:spcBef>
                <a:spcPts val="0"/>
              </a:spcBef>
              <a:buFont typeface="Wingdings" panose="05000000000000000000" pitchFamily="2" charset="2"/>
              <a:buChar char="§"/>
            </a:pPr>
            <a:r>
              <a:rPr lang="tr-TR" sz="12800" dirty="0">
                <a:cs typeface="Calibri" panose="020F0502020204030204" pitchFamily="34" charset="0"/>
              </a:rPr>
              <a:t>İklim değişikliğine </a:t>
            </a:r>
            <a:r>
              <a:rPr lang="tr-TR" sz="12800" b="1" dirty="0">
                <a:cs typeface="Calibri" panose="020F0502020204030204" pitchFamily="34" charset="0"/>
              </a:rPr>
              <a:t>haklar temeli</a:t>
            </a:r>
            <a:r>
              <a:rPr lang="tr-TR" sz="12800" dirty="0">
                <a:cs typeface="Calibri" panose="020F0502020204030204" pitchFamily="34" charset="0"/>
              </a:rPr>
              <a:t>nde yaklaşım (temel insan hakları- (yaşama, beslenme, barınma, sağlık) ile iklim etkileri/sonuçları arasındaki etkileşim</a:t>
            </a:r>
          </a:p>
          <a:p>
            <a:pPr>
              <a:lnSpc>
                <a:spcPct val="120000"/>
              </a:lnSpc>
              <a:spcBef>
                <a:spcPts val="0"/>
              </a:spcBef>
              <a:buFont typeface="Wingdings" panose="05000000000000000000" pitchFamily="2" charset="2"/>
              <a:buChar char="§"/>
            </a:pPr>
            <a:r>
              <a:rPr lang="tr-TR" sz="12800" b="1" dirty="0">
                <a:cs typeface="Calibri" panose="020F0502020204030204" pitchFamily="34" charset="0"/>
              </a:rPr>
              <a:t>Eş fayda/çapraz fayda </a:t>
            </a:r>
            <a:r>
              <a:rPr lang="tr-TR" sz="12800" dirty="0">
                <a:cs typeface="Calibri" panose="020F0502020204030204" pitchFamily="34" charset="0"/>
              </a:rPr>
              <a:t>geliştirme potansiyeli (örneğin: iklim değişikliğini yavaşlatmak, </a:t>
            </a:r>
            <a:r>
              <a:rPr lang="tr-TR" sz="12800" b="1" dirty="0">
                <a:cs typeface="Calibri" panose="020F0502020204030204" pitchFamily="34" charset="0"/>
              </a:rPr>
              <a:t>gıda güvensizliğinden kaynaklanan yetersiz beslenmeyi azaltabilir</a:t>
            </a:r>
            <a:endParaRPr lang="tr-TR" sz="12800" dirty="0">
              <a:cs typeface="Calibri" panose="020F0502020204030204" pitchFamily="34" charset="0"/>
            </a:endParaRPr>
          </a:p>
          <a:p>
            <a:pPr>
              <a:lnSpc>
                <a:spcPct val="120000"/>
              </a:lnSpc>
              <a:spcBef>
                <a:spcPts val="0"/>
              </a:spcBef>
              <a:buFont typeface="Wingdings" panose="05000000000000000000" pitchFamily="2" charset="2"/>
              <a:buChar char="§"/>
            </a:pPr>
            <a:r>
              <a:rPr lang="tr-TR" sz="12800" b="1" dirty="0">
                <a:cs typeface="Calibri" panose="020F0502020204030204" pitchFamily="34" charset="0"/>
              </a:rPr>
              <a:t>Yoksul</a:t>
            </a:r>
            <a:r>
              <a:rPr lang="tr-TR" sz="12800" dirty="0">
                <a:cs typeface="Calibri" panose="020F0502020204030204" pitchFamily="34" charset="0"/>
              </a:rPr>
              <a:t>luğun azaltılmasının temelinde </a:t>
            </a:r>
            <a:r>
              <a:rPr lang="tr-TR" sz="12800" b="1" dirty="0">
                <a:cs typeface="Calibri" panose="020F0502020204030204" pitchFamily="34" charset="0"/>
              </a:rPr>
              <a:t>istihdam </a:t>
            </a:r>
            <a:r>
              <a:rPr lang="tr-TR" sz="12800" dirty="0">
                <a:cs typeface="Calibri" panose="020F0502020204030204" pitchFamily="34" charset="0"/>
              </a:rPr>
              <a:t>yatar, iklim değişikliğinin etkilerine </a:t>
            </a:r>
            <a:r>
              <a:rPr lang="tr-TR" sz="12800" b="1" dirty="0">
                <a:cs typeface="Calibri" panose="020F0502020204030204" pitchFamily="34" charset="0"/>
              </a:rPr>
              <a:t>uyum güçlendikçe yeni iş olanakları </a:t>
            </a:r>
            <a:r>
              <a:rPr lang="tr-TR" sz="12800" dirty="0">
                <a:cs typeface="Calibri" panose="020F0502020204030204" pitchFamily="34" charset="0"/>
              </a:rPr>
              <a:t>çıkacaktır)</a:t>
            </a:r>
          </a:p>
          <a:p>
            <a:pPr marL="0" indent="0">
              <a:lnSpc>
                <a:spcPct val="120000"/>
              </a:lnSpc>
              <a:spcBef>
                <a:spcPts val="0"/>
              </a:spcBef>
              <a:buNone/>
            </a:pPr>
            <a:endParaRPr lang="tr-TR" sz="12800" dirty="0"/>
          </a:p>
          <a:p>
            <a:endParaRPr lang="tr-TR" dirty="0"/>
          </a:p>
        </p:txBody>
      </p:sp>
    </p:spTree>
    <p:extLst>
      <p:ext uri="{BB962C8B-B14F-4D97-AF65-F5344CB8AC3E}">
        <p14:creationId xmlns:p14="http://schemas.microsoft.com/office/powerpoint/2010/main" val="3070632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97AC0E-FFCB-59D5-5AE0-A1F588DFFDE2}"/>
              </a:ext>
            </a:extLst>
          </p:cNvPr>
          <p:cNvSpPr>
            <a:spLocks noGrp="1"/>
          </p:cNvSpPr>
          <p:nvPr>
            <p:ph type="title"/>
          </p:nvPr>
        </p:nvSpPr>
        <p:spPr>
          <a:xfrm>
            <a:off x="563333" y="-199403"/>
            <a:ext cx="11065329" cy="1325563"/>
          </a:xfrm>
        </p:spPr>
        <p:txBody>
          <a:bodyPr>
            <a:normAutofit fontScale="90000"/>
          </a:bodyPr>
          <a:lstStyle/>
          <a:p>
            <a:pPr algn="ctr">
              <a:lnSpc>
                <a:spcPct val="100000"/>
              </a:lnSpc>
            </a:pPr>
            <a:br>
              <a:rPr lang="tr-TR" b="1" dirty="0"/>
            </a:br>
            <a:r>
              <a:rPr lang="tr-TR" sz="4000" b="1" dirty="0">
                <a:latin typeface="Arial Nova" panose="020B0504020202020204" pitchFamily="34" charset="0"/>
              </a:rPr>
              <a:t>İklim Krizi ve Sosyal Devlet…</a:t>
            </a:r>
            <a:br>
              <a:rPr lang="tr-TR" sz="4000" b="1" dirty="0">
                <a:latin typeface="Arial Nova" panose="020B0504020202020204" pitchFamily="34" charset="0"/>
              </a:rPr>
            </a:br>
            <a:r>
              <a:rPr lang="tr-TR" sz="2700" i="1" dirty="0">
                <a:latin typeface="Arial Nova" panose="020B0504020202020204" pitchFamily="34" charset="0"/>
                <a:ea typeface="Calibri" panose="020F0502020204030204" pitchFamily="34" charset="0"/>
                <a:cs typeface="Arial" panose="020B0604020202020204" pitchFamily="34" charset="0"/>
              </a:rPr>
              <a:t>Sosyal kalkınma değerler dizisine iklim değişikliği boyutundan bakmak</a:t>
            </a:r>
            <a:endParaRPr lang="tr-TR" sz="2000" i="1" dirty="0">
              <a:latin typeface="Arial Nova" panose="020B0504020202020204" pitchFamily="34" charset="0"/>
            </a:endParaRPr>
          </a:p>
        </p:txBody>
      </p:sp>
      <p:sp>
        <p:nvSpPr>
          <p:cNvPr id="3" name="İçerik Yer Tutucusu 2">
            <a:extLst>
              <a:ext uri="{FF2B5EF4-FFF2-40B4-BE49-F238E27FC236}">
                <a16:creationId xmlns:a16="http://schemas.microsoft.com/office/drawing/2014/main" id="{48EB106F-29D8-FF7E-CAAB-8A4C924D485D}"/>
              </a:ext>
            </a:extLst>
          </p:cNvPr>
          <p:cNvSpPr>
            <a:spLocks noGrp="1"/>
          </p:cNvSpPr>
          <p:nvPr>
            <p:ph idx="1"/>
          </p:nvPr>
        </p:nvSpPr>
        <p:spPr>
          <a:xfrm>
            <a:off x="312143" y="1380502"/>
            <a:ext cx="11567711" cy="4351338"/>
          </a:xfrm>
        </p:spPr>
        <p:txBody>
          <a:bodyPr>
            <a:noAutofit/>
          </a:bodyPr>
          <a:lstStyle/>
          <a:p>
            <a:pPr>
              <a:lnSpc>
                <a:spcPct val="100000"/>
              </a:lnSpc>
              <a:spcBef>
                <a:spcPts val="0"/>
              </a:spcBef>
            </a:pPr>
            <a:r>
              <a:rPr lang="tr-TR" dirty="0">
                <a:solidFill>
                  <a:srgbClr val="000000"/>
                </a:solidFill>
                <a:ea typeface="Calibri" panose="020F0502020204030204" pitchFamily="34" charset="0"/>
                <a:cs typeface="Arial" panose="020B0604020202020204" pitchFamily="34" charset="0"/>
              </a:rPr>
              <a:t>En başta m</a:t>
            </a:r>
            <a:r>
              <a:rPr lang="tr-TR" dirty="0">
                <a:solidFill>
                  <a:srgbClr val="000000"/>
                </a:solidFill>
                <a:effectLst/>
                <a:ea typeface="Calibri" panose="020F0502020204030204" pitchFamily="34" charset="0"/>
                <a:cs typeface="Arial" panose="020B0604020202020204" pitchFamily="34" charset="0"/>
              </a:rPr>
              <a:t>eseleyi kritik önemde </a:t>
            </a:r>
            <a:r>
              <a:rPr lang="tr-TR" b="1" dirty="0">
                <a:solidFill>
                  <a:srgbClr val="000000"/>
                </a:solidFill>
                <a:effectLst/>
                <a:ea typeface="Calibri" panose="020F0502020204030204" pitchFamily="34" charset="0"/>
                <a:cs typeface="Arial" panose="020B0604020202020204" pitchFamily="34" charset="0"/>
              </a:rPr>
              <a:t>zihinsel ve yapısal dönüşüm alanı </a:t>
            </a:r>
            <a:r>
              <a:rPr lang="tr-TR" dirty="0">
                <a:solidFill>
                  <a:srgbClr val="000000"/>
                </a:solidFill>
                <a:effectLst/>
                <a:ea typeface="Calibri" panose="020F0502020204030204" pitchFamily="34" charset="0"/>
                <a:cs typeface="Arial" panose="020B0604020202020204" pitchFamily="34" charset="0"/>
              </a:rPr>
              <a:t>olarak görmek lazım. </a:t>
            </a:r>
          </a:p>
          <a:p>
            <a:pPr>
              <a:lnSpc>
                <a:spcPct val="100000"/>
              </a:lnSpc>
              <a:spcBef>
                <a:spcPts val="0"/>
              </a:spcBef>
            </a:pPr>
            <a:r>
              <a:rPr lang="tr-TR" dirty="0"/>
              <a:t>S</a:t>
            </a:r>
            <a:r>
              <a:rPr lang="tr-TR" dirty="0">
                <a:ea typeface="Calibri" panose="020F0502020204030204" pitchFamily="34" charset="0"/>
                <a:cs typeface="Calibri Light" panose="020F0302020204030204" pitchFamily="34" charset="0"/>
              </a:rPr>
              <a:t>osyal değişkenler </a:t>
            </a:r>
            <a:r>
              <a:rPr lang="tr-TR" b="1" dirty="0">
                <a:ea typeface="Calibri" panose="020F0502020204030204" pitchFamily="34" charset="0"/>
                <a:cs typeface="Calibri Light" panose="020F0302020204030204" pitchFamily="34" charset="0"/>
              </a:rPr>
              <a:t>iklimin etkilerine uyum eylemi</a:t>
            </a:r>
            <a:r>
              <a:rPr lang="tr-TR" dirty="0">
                <a:ea typeface="Calibri" panose="020F0502020204030204" pitchFamily="34" charset="0"/>
                <a:cs typeface="Calibri Light" panose="020F0302020204030204" pitchFamily="34" charset="0"/>
              </a:rPr>
              <a:t>nin tasarımında </a:t>
            </a:r>
            <a:r>
              <a:rPr lang="tr-TR" b="1" dirty="0">
                <a:ea typeface="Calibri" panose="020F0502020204030204" pitchFamily="34" charset="0"/>
                <a:cs typeface="Calibri Light" panose="020F0302020204030204" pitchFamily="34" charset="0"/>
              </a:rPr>
              <a:t>temel yapı taşları.</a:t>
            </a:r>
          </a:p>
          <a:p>
            <a:pPr>
              <a:lnSpc>
                <a:spcPct val="100000"/>
              </a:lnSpc>
              <a:spcBef>
                <a:spcPts val="0"/>
              </a:spcBef>
            </a:pPr>
            <a:r>
              <a:rPr lang="tr-TR" b="1" dirty="0">
                <a:ea typeface="Calibri" panose="020F0502020204030204" pitchFamily="34" charset="0"/>
                <a:cs typeface="Calibri Light" panose="020F0302020204030204" pitchFamily="34" charset="0"/>
              </a:rPr>
              <a:t>İklim değişikliği sosyal eşitsizlikleri artırıyor</a:t>
            </a:r>
            <a:r>
              <a:rPr lang="tr-TR" dirty="0">
                <a:ea typeface="Calibri" panose="020F0502020204030204" pitchFamily="34" charset="0"/>
                <a:cs typeface="Calibri Light" panose="020F0302020204030204" pitchFamily="34" charset="0"/>
              </a:rPr>
              <a:t>. Bugün artık </a:t>
            </a:r>
            <a:r>
              <a:rPr lang="tr-TR" dirty="0">
                <a:effectLst/>
                <a:ea typeface="Calibri" panose="020F0502020204030204" pitchFamily="34" charset="0"/>
                <a:cs typeface="Calibri Light" panose="020F0302020204030204" pitchFamily="34" charset="0"/>
              </a:rPr>
              <a:t>etkilerinin yeni yoksulluk tuzaklarını ortaya çıkardığını, eşitsizlikleri pompaladığını, insanların geçim sıkıntısına, sağlığına, barınmasına, beslenmesine, yer değiştirmelere neden olduğunu sık konuşuyoruz. </a:t>
            </a:r>
          </a:p>
          <a:p>
            <a:pPr>
              <a:lnSpc>
                <a:spcPct val="100000"/>
              </a:lnSpc>
              <a:spcBef>
                <a:spcPts val="0"/>
              </a:spcBef>
            </a:pPr>
            <a:r>
              <a:rPr lang="tr-TR" dirty="0">
                <a:ea typeface="Calibri" panose="020F0502020204030204" pitchFamily="34" charset="0"/>
                <a:cs typeface="Calibri Light" panose="020F0302020204030204" pitchFamily="34" charset="0"/>
              </a:rPr>
              <a:t>K</a:t>
            </a:r>
            <a:r>
              <a:rPr lang="tr-TR" dirty="0">
                <a:effectLst/>
                <a:ea typeface="Calibri" panose="020F0502020204030204" pitchFamily="34" charset="0"/>
                <a:cs typeface="Calibri Light" panose="020F0302020204030204" pitchFamily="34" charset="0"/>
              </a:rPr>
              <a:t>rizin neden olduğu/olacağı sosyal ve ekonomik adaletsizliklere karşı öncelikle </a:t>
            </a:r>
            <a:r>
              <a:rPr lang="tr-TR" b="1" dirty="0">
                <a:effectLst/>
                <a:ea typeface="Calibri" panose="020F0502020204030204" pitchFamily="34" charset="0"/>
                <a:cs typeface="Calibri Light" panose="020F0302020204030204" pitchFamily="34" charset="0"/>
              </a:rPr>
              <a:t>risk altında olan gruplar </a:t>
            </a:r>
            <a:r>
              <a:rPr lang="tr-TR" dirty="0">
                <a:effectLst/>
                <a:ea typeface="Calibri" panose="020F0502020204030204" pitchFamily="34" charset="0"/>
                <a:cs typeface="Calibri Light" panose="020F0302020204030204" pitchFamily="34" charset="0"/>
              </a:rPr>
              <a:t>mercek altına yatırılmaya başlandı</a:t>
            </a:r>
            <a:r>
              <a:rPr lang="tr-TR" dirty="0">
                <a:ea typeface="Calibri" panose="020F0502020204030204" pitchFamily="34" charset="0"/>
                <a:cs typeface="Calibri Light" panose="020F0302020204030204" pitchFamily="34" charset="0"/>
              </a:rPr>
              <a:t>. </a:t>
            </a:r>
            <a:r>
              <a:rPr lang="tr-TR" dirty="0">
                <a:effectLst/>
                <a:ea typeface="Calibri" panose="020F0502020204030204" pitchFamily="34" charset="0"/>
                <a:cs typeface="Calibri Light" panose="020F0302020204030204" pitchFamily="34" charset="0"/>
              </a:rPr>
              <a:t>Neden? Çünkü demografik ve sosyo ekonomik etkenler insanların iklim tehlikelerine karşı dayanıklılıklarını şekillendiriyor. </a:t>
            </a:r>
            <a:r>
              <a:rPr lang="tr-TR" dirty="0"/>
              <a:t>«</a:t>
            </a:r>
            <a:r>
              <a:rPr lang="tr-TR" b="1" dirty="0"/>
              <a:t>ORANTISIZ </a:t>
            </a:r>
            <a:r>
              <a:rPr lang="tr-TR" b="1" dirty="0" err="1"/>
              <a:t>ETKİLER</a:t>
            </a:r>
            <a:r>
              <a:rPr lang="tr-TR" dirty="0" err="1"/>
              <a:t>»e</a:t>
            </a:r>
            <a:r>
              <a:rPr lang="tr-TR" dirty="0"/>
              <a:t> dikkat çekiliyor. </a:t>
            </a:r>
          </a:p>
          <a:p>
            <a:pPr>
              <a:lnSpc>
                <a:spcPct val="100000"/>
              </a:lnSpc>
              <a:spcBef>
                <a:spcPts val="0"/>
              </a:spcBef>
            </a:pPr>
            <a:endParaRPr lang="tr-TR" dirty="0">
              <a:effectLst/>
              <a:ea typeface="Calibri" panose="020F0502020204030204" pitchFamily="34" charset="0"/>
              <a:cs typeface="Calibri Light" panose="020F0302020204030204" pitchFamily="34" charset="0"/>
            </a:endParaRPr>
          </a:p>
          <a:p>
            <a:pPr>
              <a:lnSpc>
                <a:spcPct val="100000"/>
              </a:lnSpc>
              <a:spcBef>
                <a:spcPts val="0"/>
              </a:spcBef>
            </a:pPr>
            <a:endParaRPr lang="tr-TR" dirty="0"/>
          </a:p>
        </p:txBody>
      </p:sp>
    </p:spTree>
    <p:extLst>
      <p:ext uri="{BB962C8B-B14F-4D97-AF65-F5344CB8AC3E}">
        <p14:creationId xmlns:p14="http://schemas.microsoft.com/office/powerpoint/2010/main" val="1451918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7DFAB5-E565-7063-9488-8DFCBBF01A4B}"/>
              </a:ext>
            </a:extLst>
          </p:cNvPr>
          <p:cNvSpPr>
            <a:spLocks noGrp="1"/>
          </p:cNvSpPr>
          <p:nvPr>
            <p:ph idx="1"/>
          </p:nvPr>
        </p:nvSpPr>
        <p:spPr>
          <a:xfrm>
            <a:off x="1002659" y="1981741"/>
            <a:ext cx="10515600" cy="4351338"/>
          </a:xfrm>
        </p:spPr>
        <p:txBody>
          <a:bodyPr>
            <a:normAutofit fontScale="25000" lnSpcReduction="20000"/>
          </a:bodyPr>
          <a:lstStyle/>
          <a:p>
            <a:pPr>
              <a:lnSpc>
                <a:spcPct val="120000"/>
              </a:lnSpc>
              <a:spcBef>
                <a:spcPts val="0"/>
              </a:spcBef>
            </a:pPr>
            <a:r>
              <a:rPr lang="tr-TR" sz="14400" dirty="0">
                <a:cs typeface="Calibri Light" panose="020F0302020204030204" pitchFamily="34" charset="0"/>
              </a:rPr>
              <a:t>İklim değişikliği ile mücadelede sosyal bütünlük/</a:t>
            </a:r>
            <a:r>
              <a:rPr lang="tr-TR" sz="14400" dirty="0" err="1">
                <a:cs typeface="Calibri Light" panose="020F0302020204030204" pitchFamily="34" charset="0"/>
              </a:rPr>
              <a:t>social</a:t>
            </a:r>
            <a:r>
              <a:rPr lang="tr-TR" sz="14400" dirty="0">
                <a:cs typeface="Calibri Light" panose="020F0302020204030204" pitchFamily="34" charset="0"/>
              </a:rPr>
              <a:t> </a:t>
            </a:r>
            <a:r>
              <a:rPr lang="tr-TR" sz="14400" dirty="0" err="1">
                <a:cs typeface="Calibri Light" panose="020F0302020204030204" pitchFamily="34" charset="0"/>
              </a:rPr>
              <a:t>cohesion</a:t>
            </a:r>
            <a:r>
              <a:rPr lang="tr-TR" sz="14400" dirty="0">
                <a:cs typeface="Calibri Light" panose="020F0302020204030204" pitchFamily="34" charset="0"/>
              </a:rPr>
              <a:t> sağlar. </a:t>
            </a:r>
          </a:p>
          <a:p>
            <a:pPr>
              <a:lnSpc>
                <a:spcPct val="120000"/>
              </a:lnSpc>
              <a:spcBef>
                <a:spcPts val="0"/>
              </a:spcBef>
            </a:pPr>
            <a:r>
              <a:rPr lang="tr-TR" sz="14400" dirty="0">
                <a:cs typeface="Calibri Light" panose="020F0302020204030204" pitchFamily="34" charset="0"/>
              </a:rPr>
              <a:t>Çoklu fayda yaratır (eşitlik, hak, adalet, insani gelişme, SKA hedefleri).</a:t>
            </a:r>
          </a:p>
          <a:p>
            <a:pPr>
              <a:lnSpc>
                <a:spcPct val="120000"/>
              </a:lnSpc>
              <a:spcBef>
                <a:spcPts val="0"/>
              </a:spcBef>
            </a:pPr>
            <a:r>
              <a:rPr lang="tr-TR" sz="14400" dirty="0">
                <a:cs typeface="Calibri Light" panose="020F0302020204030204" pitchFamily="34" charset="0"/>
              </a:rPr>
              <a:t>Uyumun  ve ekonomik maliyetleri ile ilgili sorular ve cevaplar netleşir. </a:t>
            </a:r>
          </a:p>
          <a:p>
            <a:pPr>
              <a:lnSpc>
                <a:spcPct val="120000"/>
              </a:lnSpc>
              <a:spcBef>
                <a:spcPts val="0"/>
              </a:spcBef>
            </a:pPr>
            <a:r>
              <a:rPr lang="tr-TR" sz="14400" dirty="0">
                <a:cs typeface="Calibri Light" panose="020F0302020204030204" pitchFamily="34" charset="0"/>
              </a:rPr>
              <a:t>Makro-ekonomi politikalarının/yatırımlarının yönü değişir.</a:t>
            </a:r>
          </a:p>
          <a:p>
            <a:endParaRPr lang="tr-TR" dirty="0"/>
          </a:p>
        </p:txBody>
      </p:sp>
      <p:sp>
        <p:nvSpPr>
          <p:cNvPr id="4" name="Başlık 1">
            <a:extLst>
              <a:ext uri="{FF2B5EF4-FFF2-40B4-BE49-F238E27FC236}">
                <a16:creationId xmlns:a16="http://schemas.microsoft.com/office/drawing/2014/main" id="{39FC1B0A-3986-A86F-D3FC-24C5CA98C845}"/>
              </a:ext>
            </a:extLst>
          </p:cNvPr>
          <p:cNvSpPr>
            <a:spLocks noGrp="1"/>
          </p:cNvSpPr>
          <p:nvPr>
            <p:ph type="title"/>
          </p:nvPr>
        </p:nvSpPr>
        <p:spPr>
          <a:xfrm>
            <a:off x="823291" y="216084"/>
            <a:ext cx="10874337" cy="1325563"/>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100000"/>
              </a:lnSpc>
            </a:pPr>
            <a:r>
              <a:rPr lang="tr-TR" sz="3600" b="1" dirty="0">
                <a:cs typeface="Calibri Light" panose="020F0302020204030204" pitchFamily="34" charset="0"/>
              </a:rPr>
              <a:t>Toplumun etkilenebilirliğini analiz etmek neden önemli?</a:t>
            </a:r>
          </a:p>
        </p:txBody>
      </p:sp>
    </p:spTree>
    <p:extLst>
      <p:ext uri="{BB962C8B-B14F-4D97-AF65-F5344CB8AC3E}">
        <p14:creationId xmlns:p14="http://schemas.microsoft.com/office/powerpoint/2010/main" val="1430071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4B0E06-4EF3-4CB7-88D3-B919954672CF}"/>
              </a:ext>
            </a:extLst>
          </p:cNvPr>
          <p:cNvSpPr>
            <a:spLocks noGrp="1"/>
          </p:cNvSpPr>
          <p:nvPr>
            <p:ph type="title"/>
          </p:nvPr>
        </p:nvSpPr>
        <p:spPr>
          <a:xfrm>
            <a:off x="242371" y="-210816"/>
            <a:ext cx="11854149" cy="1325563"/>
          </a:xfrm>
        </p:spPr>
        <p:txBody>
          <a:bodyPr>
            <a:normAutofit fontScale="90000"/>
          </a:bodyPr>
          <a:lstStyle/>
          <a:p>
            <a:pPr>
              <a:lnSpc>
                <a:spcPct val="100000"/>
              </a:lnSpc>
            </a:pPr>
            <a:br>
              <a:rPr lang="tr-TR" sz="3200" dirty="0">
                <a:effectLst/>
                <a:latin typeface="Calibri" panose="020F0502020204030204" pitchFamily="34" charset="0"/>
                <a:ea typeface="Calibri" panose="020F0502020204030204" pitchFamily="34" charset="0"/>
                <a:cs typeface="Times New Roman" panose="02020603050405020304" pitchFamily="18" charset="0"/>
              </a:rPr>
            </a:br>
            <a:br>
              <a:rPr lang="tr-TR" sz="3200" b="1" dirty="0">
                <a:effectLst/>
                <a:latin typeface="Century Gothic" panose="020B0502020202020204" pitchFamily="34" charset="0"/>
                <a:ea typeface="Calibri" panose="020F0502020204030204" pitchFamily="34" charset="0"/>
                <a:cs typeface="Times New Roman" panose="02020603050405020304" pitchFamily="18" charset="0"/>
              </a:rPr>
            </a:br>
            <a:br>
              <a:rPr lang="tr-TR" sz="3200" b="1" dirty="0">
                <a:latin typeface="Century Gothic" panose="020B0502020202020204" pitchFamily="34" charset="0"/>
                <a:ea typeface="Calibri" panose="020F0502020204030204" pitchFamily="34" charset="0"/>
                <a:cs typeface="Times New Roman" panose="02020603050405020304" pitchFamily="18" charset="0"/>
              </a:rPr>
            </a:br>
            <a:r>
              <a:rPr lang="tr-TR" sz="4000" b="1" dirty="0">
                <a:latin typeface="Arial Nova" panose="020B0504020202020204" pitchFamily="34" charset="0"/>
                <a:ea typeface="Calibri" panose="020F0502020204030204" pitchFamily="34" charset="0"/>
                <a:cs typeface="Times New Roman" panose="02020603050405020304" pitchFamily="18" charset="0"/>
              </a:rPr>
              <a:t>Kısaca, s</a:t>
            </a:r>
            <a:r>
              <a:rPr lang="tr-TR" sz="4000" b="1" dirty="0">
                <a:latin typeface="Arial Nova" panose="020B0504020202020204" pitchFamily="34" charset="0"/>
                <a:ea typeface="Calibri" panose="020F0502020204030204" pitchFamily="34" charset="0"/>
                <a:cs typeface="Calibri Light" panose="020F0302020204030204" pitchFamily="34" charset="0"/>
              </a:rPr>
              <a:t>osyal kalkınırken toplumun iklim riskleri</a:t>
            </a:r>
            <a:br>
              <a:rPr lang="tr-TR" sz="4000" b="1" dirty="0">
                <a:latin typeface="Arial Nova" panose="020B0504020202020204" pitchFamily="34" charset="0"/>
                <a:ea typeface="Calibri" panose="020F0502020204030204" pitchFamily="34" charset="0"/>
                <a:cs typeface="Times New Roman" panose="02020603050405020304" pitchFamily="18" charset="0"/>
              </a:rPr>
            </a:br>
            <a:endParaRPr lang="tr-TR" b="1" dirty="0">
              <a:effectLst/>
              <a:latin typeface="Arial Nova" panose="020B0504020202020204" pitchFamily="34" charset="0"/>
              <a:ea typeface="Calibri" panose="020F0502020204030204" pitchFamily="34"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4ECD8BCE-D5CB-4A1C-9310-8BC13942638E}"/>
              </a:ext>
            </a:extLst>
          </p:cNvPr>
          <p:cNvSpPr>
            <a:spLocks noGrp="1"/>
          </p:cNvSpPr>
          <p:nvPr>
            <p:ph sz="half" idx="2"/>
          </p:nvPr>
        </p:nvSpPr>
        <p:spPr>
          <a:xfrm>
            <a:off x="381855" y="1242724"/>
            <a:ext cx="11472293" cy="3684588"/>
          </a:xfrm>
        </p:spPr>
        <p:txBody>
          <a:bodyPr>
            <a:normAutofit fontScale="25000" lnSpcReduction="20000"/>
          </a:bodyPr>
          <a:lstStyle/>
          <a:p>
            <a:pPr>
              <a:lnSpc>
                <a:spcPct val="120000"/>
              </a:lnSpc>
              <a:spcBef>
                <a:spcPts val="0"/>
              </a:spcBef>
              <a:buFont typeface="Wingdings" panose="05000000000000000000" pitchFamily="2" charset="2"/>
              <a:buChar char="§"/>
            </a:pPr>
            <a:r>
              <a:rPr lang="tr-TR" sz="14400" dirty="0">
                <a:latin typeface="Arial Nova" panose="020B0504020202020204" pitchFamily="34" charset="0"/>
                <a:cs typeface="Calibri" panose="020F0502020204030204" pitchFamily="34" charset="0"/>
              </a:rPr>
              <a:t>Barınma</a:t>
            </a:r>
          </a:p>
          <a:p>
            <a:pPr>
              <a:lnSpc>
                <a:spcPct val="120000"/>
              </a:lnSpc>
              <a:spcBef>
                <a:spcPts val="0"/>
              </a:spcBef>
              <a:buFont typeface="Wingdings" panose="05000000000000000000" pitchFamily="2" charset="2"/>
              <a:buChar char="§"/>
            </a:pPr>
            <a:r>
              <a:rPr lang="tr-TR" sz="14400" dirty="0">
                <a:latin typeface="Arial Nova" panose="020B0504020202020204" pitchFamily="34" charset="0"/>
                <a:cs typeface="Calibri" panose="020F0502020204030204" pitchFamily="34" charset="0"/>
              </a:rPr>
              <a:t>Susuzluk </a:t>
            </a:r>
          </a:p>
          <a:p>
            <a:pPr>
              <a:lnSpc>
                <a:spcPct val="120000"/>
              </a:lnSpc>
              <a:spcBef>
                <a:spcPts val="0"/>
              </a:spcBef>
              <a:buFont typeface="Wingdings" panose="05000000000000000000" pitchFamily="2" charset="2"/>
              <a:buChar char="§"/>
            </a:pPr>
            <a:r>
              <a:rPr lang="tr-TR" sz="14400" dirty="0">
                <a:latin typeface="Arial Nova" panose="020B0504020202020204" pitchFamily="34" charset="0"/>
                <a:cs typeface="Calibri" panose="020F0502020204030204" pitchFamily="34" charset="0"/>
              </a:rPr>
              <a:t>Sağlık</a:t>
            </a:r>
          </a:p>
          <a:p>
            <a:pPr>
              <a:lnSpc>
                <a:spcPct val="120000"/>
              </a:lnSpc>
              <a:spcBef>
                <a:spcPts val="0"/>
              </a:spcBef>
              <a:buFont typeface="Wingdings" panose="05000000000000000000" pitchFamily="2" charset="2"/>
              <a:buChar char="§"/>
            </a:pPr>
            <a:r>
              <a:rPr lang="tr-TR" sz="14400" dirty="0">
                <a:latin typeface="Arial Nova" panose="020B0504020202020204" pitchFamily="34" charset="0"/>
                <a:cs typeface="Calibri" panose="020F0502020204030204" pitchFamily="34" charset="0"/>
              </a:rPr>
              <a:t>Beslenme </a:t>
            </a:r>
          </a:p>
          <a:p>
            <a:pPr>
              <a:lnSpc>
                <a:spcPct val="120000"/>
              </a:lnSpc>
              <a:spcBef>
                <a:spcPts val="0"/>
              </a:spcBef>
              <a:buFont typeface="Wingdings" panose="05000000000000000000" pitchFamily="2" charset="2"/>
              <a:buChar char="§"/>
            </a:pPr>
            <a:r>
              <a:rPr lang="tr-TR" sz="14400" dirty="0">
                <a:latin typeface="Arial Nova" panose="020B0504020202020204" pitchFamily="34" charset="0"/>
                <a:cs typeface="Calibri" panose="020F0502020204030204" pitchFamily="34" charset="0"/>
              </a:rPr>
              <a:t>İşsizlik</a:t>
            </a:r>
          </a:p>
          <a:p>
            <a:pPr>
              <a:lnSpc>
                <a:spcPct val="120000"/>
              </a:lnSpc>
              <a:spcBef>
                <a:spcPts val="0"/>
              </a:spcBef>
              <a:buFont typeface="Wingdings" panose="05000000000000000000" pitchFamily="2" charset="2"/>
              <a:buChar char="§"/>
            </a:pPr>
            <a:r>
              <a:rPr lang="tr-TR" sz="14400" dirty="0">
                <a:latin typeface="Arial Nova" panose="020B0504020202020204" pitchFamily="34" charset="0"/>
                <a:cs typeface="Calibri" panose="020F0502020204030204" pitchFamily="34" charset="0"/>
              </a:rPr>
              <a:t>Geçim sıkıntısı/istikrarı</a:t>
            </a:r>
          </a:p>
          <a:p>
            <a:pPr>
              <a:lnSpc>
                <a:spcPct val="120000"/>
              </a:lnSpc>
              <a:spcBef>
                <a:spcPts val="0"/>
              </a:spcBef>
              <a:buFont typeface="Wingdings" panose="05000000000000000000" pitchFamily="2" charset="2"/>
              <a:buChar char="§"/>
            </a:pPr>
            <a:r>
              <a:rPr lang="tr-TR" sz="14400" dirty="0">
                <a:latin typeface="Arial Nova" panose="020B0504020202020204" pitchFamily="34" charset="0"/>
                <a:cs typeface="Calibri" panose="020F0502020204030204" pitchFamily="34" charset="0"/>
              </a:rPr>
              <a:t>Can, mal kaybı</a:t>
            </a:r>
          </a:p>
          <a:p>
            <a:pPr>
              <a:lnSpc>
                <a:spcPct val="120000"/>
              </a:lnSpc>
              <a:spcBef>
                <a:spcPts val="0"/>
              </a:spcBef>
              <a:buFont typeface="Wingdings" panose="05000000000000000000" pitchFamily="2" charset="2"/>
              <a:buChar char="§"/>
            </a:pPr>
            <a:r>
              <a:rPr lang="tr-TR" sz="14400" dirty="0">
                <a:latin typeface="Arial Nova" panose="020B0504020202020204" pitchFamily="34" charset="0"/>
                <a:cs typeface="Calibri" panose="020F0502020204030204" pitchFamily="34" charset="0"/>
              </a:rPr>
              <a:t>Göç </a:t>
            </a:r>
          </a:p>
          <a:p>
            <a:pPr>
              <a:lnSpc>
                <a:spcPct val="120000"/>
              </a:lnSpc>
              <a:spcBef>
                <a:spcPts val="0"/>
              </a:spcBef>
              <a:buFont typeface="Wingdings" panose="05000000000000000000" pitchFamily="2" charset="2"/>
              <a:buChar char="§"/>
            </a:pPr>
            <a:r>
              <a:rPr lang="tr-TR" sz="14400" dirty="0">
                <a:latin typeface="Arial Nova" panose="020B0504020202020204" pitchFamily="34" charset="0"/>
                <a:cs typeface="Calibri" panose="020F0502020204030204" pitchFamily="34" charset="0"/>
              </a:rPr>
              <a:t>Eğitimde fırsat </a:t>
            </a:r>
            <a:endParaRPr lang="tr-TR" dirty="0">
              <a:latin typeface="Arial Nova" panose="020B0504020202020204" pitchFamily="34" charset="0"/>
            </a:endParaRPr>
          </a:p>
        </p:txBody>
      </p:sp>
      <p:sp>
        <p:nvSpPr>
          <p:cNvPr id="3" name="Oval 2">
            <a:extLst>
              <a:ext uri="{FF2B5EF4-FFF2-40B4-BE49-F238E27FC236}">
                <a16:creationId xmlns:a16="http://schemas.microsoft.com/office/drawing/2014/main" id="{6A21B003-386B-4D17-AD96-FE51E74A6FC3}"/>
              </a:ext>
            </a:extLst>
          </p:cNvPr>
          <p:cNvSpPr/>
          <p:nvPr/>
        </p:nvSpPr>
        <p:spPr>
          <a:xfrm>
            <a:off x="5389873" y="1880735"/>
            <a:ext cx="6258625" cy="34847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solidFill>
                  <a:schemeClr val="tx1"/>
                </a:solidFill>
                <a:latin typeface="Arial Nova" panose="020B0504020202020204" pitchFamily="34" charset="0"/>
                <a:cs typeface="Calibri" panose="020F0502020204030204" pitchFamily="34" charset="0"/>
              </a:rPr>
              <a:t>Ve…Eşitsizlikler derinleşiyor, </a:t>
            </a:r>
            <a:r>
              <a:rPr lang="tr-TR" sz="3600" dirty="0">
                <a:solidFill>
                  <a:srgbClr val="FF0000"/>
                </a:solidFill>
                <a:latin typeface="Arial Nova" panose="020B0504020202020204" pitchFamily="34" charset="0"/>
                <a:cs typeface="Calibri" panose="020F0502020204030204" pitchFamily="34" charset="0"/>
              </a:rPr>
              <a:t>risklerin eşitsizliği </a:t>
            </a:r>
            <a:r>
              <a:rPr lang="tr-TR" sz="3600" dirty="0">
                <a:solidFill>
                  <a:schemeClr val="tx1"/>
                </a:solidFill>
                <a:latin typeface="Arial Nova" panose="020B0504020202020204" pitchFamily="34" charset="0"/>
                <a:cs typeface="Calibri" panose="020F0502020204030204" pitchFamily="34" charset="0"/>
              </a:rPr>
              <a:t>ortaya çıkıyor…  </a:t>
            </a:r>
          </a:p>
          <a:p>
            <a:pPr algn="ctr"/>
            <a:endParaRPr lang="tr-TR" dirty="0"/>
          </a:p>
        </p:txBody>
      </p:sp>
    </p:spTree>
    <p:extLst>
      <p:ext uri="{BB962C8B-B14F-4D97-AF65-F5344CB8AC3E}">
        <p14:creationId xmlns:p14="http://schemas.microsoft.com/office/powerpoint/2010/main" val="765435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0661" y="452946"/>
            <a:ext cx="10230678" cy="994172"/>
          </a:xfrm>
        </p:spPr>
        <p:txBody>
          <a:bodyPr>
            <a:noAutofit/>
          </a:bodyPr>
          <a:lstStyle/>
          <a:p>
            <a:pPr algn="ctr">
              <a:lnSpc>
                <a:spcPct val="100000"/>
              </a:lnSpc>
            </a:pPr>
            <a:r>
              <a:rPr lang="tr-TR" sz="4000" b="1" dirty="0">
                <a:latin typeface="Arial Nova" panose="020B0504020202020204" pitchFamily="34" charset="0"/>
                <a:cs typeface="Calibri" panose="020F0502020204030204" pitchFamily="34" charset="0"/>
              </a:rPr>
              <a:t>Kimler maruz kalır? </a:t>
            </a:r>
            <a:br>
              <a:rPr lang="tr-TR" sz="4000" b="1" dirty="0">
                <a:latin typeface="Arial Nova" panose="020B0504020202020204" pitchFamily="34" charset="0"/>
                <a:cs typeface="Calibri" panose="020F0502020204030204" pitchFamily="34" charset="0"/>
              </a:rPr>
            </a:br>
            <a:r>
              <a:rPr lang="tr-TR" sz="2000" i="1" dirty="0" err="1">
                <a:latin typeface="Arial Nova" panose="020B0504020202020204" pitchFamily="34" charset="0"/>
                <a:cs typeface="Calibri" panose="020F0502020204030204" pitchFamily="34" charset="0"/>
              </a:rPr>
              <a:t>Etkilenebilirliği</a:t>
            </a:r>
            <a:r>
              <a:rPr lang="tr-TR" sz="2000" i="1" dirty="0">
                <a:latin typeface="Arial Nova" panose="020B0504020202020204" pitchFamily="34" charset="0"/>
                <a:cs typeface="Calibri" panose="020F0502020204030204" pitchFamily="34" charset="0"/>
              </a:rPr>
              <a:t> yüksek ve baş etme/uyum sağlama </a:t>
            </a:r>
            <a:br>
              <a:rPr lang="tr-TR" sz="2000" i="1" dirty="0">
                <a:latin typeface="Arial Nova" panose="020B0504020202020204" pitchFamily="34" charset="0"/>
                <a:cs typeface="Calibri" panose="020F0502020204030204" pitchFamily="34" charset="0"/>
              </a:rPr>
            </a:br>
            <a:r>
              <a:rPr lang="tr-TR" sz="2000" i="1" dirty="0">
                <a:latin typeface="Arial Nova" panose="020B0504020202020204" pitchFamily="34" charset="0"/>
                <a:cs typeface="Calibri" panose="020F0502020204030204" pitchFamily="34" charset="0"/>
              </a:rPr>
              <a:t>kapasitesi düşük olanlar </a:t>
            </a:r>
            <a:br>
              <a:rPr lang="tr-TR" sz="2000" i="1" dirty="0">
                <a:latin typeface="Arial Nova" panose="020B0504020202020204" pitchFamily="34" charset="0"/>
                <a:cs typeface="Calibri" panose="020F0502020204030204" pitchFamily="34" charset="0"/>
              </a:rPr>
            </a:br>
            <a:endParaRPr lang="tr-TR" sz="2000" i="1" dirty="0">
              <a:latin typeface="Arial Nova" panose="020B0504020202020204" pitchFamily="34" charset="0"/>
              <a:cs typeface="Calibri" panose="020F0502020204030204" pitchFamily="34" charset="0"/>
            </a:endParaRPr>
          </a:p>
        </p:txBody>
      </p:sp>
      <p:sp>
        <p:nvSpPr>
          <p:cNvPr id="3" name="İçerik Yer Tutucusu 2"/>
          <p:cNvSpPr>
            <a:spLocks noGrp="1"/>
          </p:cNvSpPr>
          <p:nvPr>
            <p:ph sz="half" idx="1"/>
          </p:nvPr>
        </p:nvSpPr>
        <p:spPr>
          <a:xfrm>
            <a:off x="294526" y="1562815"/>
            <a:ext cx="6352854" cy="4351338"/>
          </a:xfrm>
        </p:spPr>
        <p:txBody>
          <a:bodyPr>
            <a:noAutofit/>
          </a:bodyPr>
          <a:lstStyle/>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Doğal kaynaklardan ekmek yiyen yoksullar (dağ ve orman köylüleri, balıkçılar..)</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Yoksullar, açlık sınırında olanlar</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Yaşlılar, k</a:t>
            </a:r>
            <a:r>
              <a:rPr lang="tr-TR" sz="1800" dirty="0">
                <a:solidFill>
                  <a:schemeClr val="dk1"/>
                </a:solidFill>
                <a:latin typeface="Arial Nova" panose="020B0504020202020204" pitchFamily="34" charset="0"/>
                <a:cs typeface="Calibri" panose="020F0502020204030204" pitchFamily="34" charset="0"/>
              </a:rPr>
              <a:t>ronik yaşlı hastalar</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Hamile kadınlar </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Bebekler, çocuklar, gençler</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Yetersiz beslenen nüfus</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Çiftçiler, mevsimlik işçiler, gezici tarım işçileri, kadınları ve çocukları </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İşçiler (</a:t>
            </a:r>
            <a:r>
              <a:rPr lang="tr-TR" sz="1800" dirty="0">
                <a:solidFill>
                  <a:srgbClr val="000000"/>
                </a:solidFill>
                <a:latin typeface="Arial Nova" panose="020B0504020202020204" pitchFamily="34" charset="0"/>
                <a:cs typeface="Calibri" panose="020F0502020204030204" pitchFamily="34" charset="0"/>
              </a:rPr>
              <a:t>i</a:t>
            </a:r>
            <a:r>
              <a:rPr lang="tr-TR" sz="18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klime bağlı iş tehlikeleri, </a:t>
            </a:r>
            <a:r>
              <a:rPr lang="tr-TR" sz="1800" dirty="0">
                <a:latin typeface="Arial Nova" panose="020B0504020202020204" pitchFamily="34" charset="0"/>
                <a:cs typeface="Calibri" panose="020F0502020204030204" pitchFamily="34" charset="0"/>
              </a:rPr>
              <a:t>işçi sağlığı ve güvenliğine etkileri, e</a:t>
            </a:r>
            <a:r>
              <a:rPr lang="tr-TR" sz="1800" dirty="0">
                <a:effectLst/>
                <a:latin typeface="Arial Nova" panose="020B0504020202020204" pitchFamily="34" charset="0"/>
                <a:ea typeface="Times New Roman" panose="02020603050405020304" pitchFamily="18" charset="0"/>
                <a:cs typeface="Calibri" panose="020F0502020204030204" pitchFamily="34" charset="0"/>
              </a:rPr>
              <a:t>mek verimliği</a:t>
            </a:r>
            <a:r>
              <a:rPr lang="tr-TR" sz="1800" dirty="0">
                <a:latin typeface="Arial Nova" panose="020B0504020202020204" pitchFamily="34" charset="0"/>
                <a:ea typeface="Times New Roman" panose="02020603050405020304" pitchFamily="18" charset="0"/>
                <a:cs typeface="Calibri" panose="020F0502020204030204" pitchFamily="34" charset="0"/>
              </a:rPr>
              <a:t>ne etkileri</a:t>
            </a:r>
            <a:r>
              <a:rPr lang="tr-TR" sz="1800" dirty="0">
                <a:latin typeface="Arial Nova" panose="020B0504020202020204" pitchFamily="34" charset="0"/>
                <a:cs typeface="Calibri" panose="020F0502020204030204" pitchFamily="34" charset="0"/>
              </a:rPr>
              <a:t>) Bodrum, çatı hanelerinde yaşayanlar</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Engelliler</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Trafik polisleri</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Belediye temizlik işçileri </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Kıyı/delta bölgelerinde yaşayan yoksul nüfus</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Etnik azınlıklar </a:t>
            </a:r>
          </a:p>
          <a:p>
            <a:pPr>
              <a:lnSpc>
                <a:spcPct val="100000"/>
              </a:lnSpc>
              <a:spcBef>
                <a:spcPts val="0"/>
              </a:spcBef>
              <a:buFont typeface="Wingdings" panose="05000000000000000000" pitchFamily="2" charset="2"/>
              <a:buChar char="§"/>
            </a:pPr>
            <a:r>
              <a:rPr lang="tr-TR" sz="1800" dirty="0">
                <a:latin typeface="Arial Nova" panose="020B0504020202020204" pitchFamily="34" charset="0"/>
                <a:cs typeface="Calibri" panose="020F0502020204030204" pitchFamily="34" charset="0"/>
              </a:rPr>
              <a:t>Göçmenler, yoksul göçmenler, mülteciler…</a:t>
            </a:r>
          </a:p>
          <a:p>
            <a:pPr>
              <a:lnSpc>
                <a:spcPct val="100000"/>
              </a:lnSpc>
              <a:spcBef>
                <a:spcPts val="0"/>
              </a:spcBef>
            </a:pPr>
            <a:endParaRPr lang="tr-TR" sz="1800" dirty="0">
              <a:latin typeface="Calibri" panose="020F0502020204030204" pitchFamily="34" charset="0"/>
              <a:cs typeface="Calibri" panose="020F0502020204030204" pitchFamily="34" charset="0"/>
            </a:endParaRPr>
          </a:p>
        </p:txBody>
      </p:sp>
      <p:sp>
        <p:nvSpPr>
          <p:cNvPr id="5" name="Altıgen 4">
            <a:extLst>
              <a:ext uri="{FF2B5EF4-FFF2-40B4-BE49-F238E27FC236}">
                <a16:creationId xmlns:a16="http://schemas.microsoft.com/office/drawing/2014/main" id="{FFB39116-74DC-615A-40F4-27DE6FB68F2D}"/>
              </a:ext>
            </a:extLst>
          </p:cNvPr>
          <p:cNvSpPr/>
          <p:nvPr/>
        </p:nvSpPr>
        <p:spPr>
          <a:xfrm>
            <a:off x="6976153" y="1562815"/>
            <a:ext cx="5024063" cy="4494060"/>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2000" b="1" dirty="0">
              <a:solidFill>
                <a:schemeClr val="tx1"/>
              </a:solidFill>
              <a:latin typeface="Arial Nova" panose="020B0504020202020204" pitchFamily="34" charset="0"/>
            </a:endParaRPr>
          </a:p>
          <a:p>
            <a:pPr algn="ctr"/>
            <a:r>
              <a:rPr lang="tr-TR" sz="2000" b="1" dirty="0">
                <a:solidFill>
                  <a:schemeClr val="tx1"/>
                </a:solidFill>
                <a:latin typeface="Arial Nova" panose="020B0504020202020204" pitchFamily="34" charset="0"/>
              </a:rPr>
              <a:t>Kesişen Savunmasız Gruplar da var…</a:t>
            </a:r>
          </a:p>
          <a:p>
            <a:pPr algn="ctr"/>
            <a:r>
              <a:rPr lang="tr-TR" sz="2000" dirty="0">
                <a:solidFill>
                  <a:schemeClr val="tx1"/>
                </a:solidFill>
                <a:latin typeface="Arial Nova" panose="020B0504020202020204" pitchFamily="34" charset="0"/>
                <a:ea typeface="Times New Roman" panose="02020603050405020304" pitchFamily="18" charset="0"/>
                <a:cs typeface="Arial" panose="020B0604020202020204" pitchFamily="34" charset="0"/>
              </a:rPr>
              <a:t>Tek yönlü sınıflandırmalar bile yeterli olmuyor artık…</a:t>
            </a:r>
          </a:p>
          <a:p>
            <a:pPr algn="ctr"/>
            <a:r>
              <a:rPr lang="tr-TR" sz="2000" dirty="0">
                <a:solidFill>
                  <a:schemeClr val="tx1"/>
                </a:solidFill>
                <a:latin typeface="Arial Nova" panose="020B0504020202020204" pitchFamily="34" charset="0"/>
                <a:ea typeface="Calibri" panose="020F0502020204030204" pitchFamily="34" charset="0"/>
                <a:cs typeface="Arial" panose="020B0604020202020204" pitchFamily="34" charset="0"/>
              </a:rPr>
              <a:t>‘yoksul ve işsiz’, ’çiftçi ve topraksız’, ‘engelli ve dayanıksız hane’; ‘</a:t>
            </a:r>
            <a:r>
              <a:rPr lang="tr-TR" sz="2000" dirty="0">
                <a:solidFill>
                  <a:srgbClr val="7030A0"/>
                </a:solidFill>
                <a:latin typeface="Arial Nova" panose="020B0504020202020204" pitchFamily="34" charset="0"/>
                <a:ea typeface="Calibri" panose="020F0502020204030204" pitchFamily="34" charset="0"/>
                <a:cs typeface="Arial" panose="020B0604020202020204" pitchFamily="34" charset="0"/>
              </a:rPr>
              <a:t>yaşlı kadın ve mevsimlik işçi</a:t>
            </a:r>
            <a:r>
              <a:rPr lang="tr-TR" sz="2000" dirty="0">
                <a:solidFill>
                  <a:schemeClr val="tx1"/>
                </a:solidFill>
                <a:latin typeface="Arial Nova" panose="020B0504020202020204" pitchFamily="34" charset="0"/>
                <a:ea typeface="Calibri" panose="020F0502020204030204" pitchFamily="34" charset="0"/>
                <a:cs typeface="Arial" panose="020B0604020202020204" pitchFamily="34" charset="0"/>
              </a:rPr>
              <a:t>’, ‘çocuk ve göçmen’; ‘</a:t>
            </a:r>
            <a:r>
              <a:rPr lang="tr-TR" sz="2000" dirty="0">
                <a:solidFill>
                  <a:srgbClr val="7030A0"/>
                </a:solidFill>
                <a:latin typeface="Arial Nova" panose="020B0504020202020204" pitchFamily="34" charset="0"/>
                <a:ea typeface="Calibri" panose="020F0502020204030204" pitchFamily="34" charset="0"/>
                <a:cs typeface="Arial" panose="020B0604020202020204" pitchFamily="34" charset="0"/>
              </a:rPr>
              <a:t>dul ve yoksul</a:t>
            </a:r>
            <a:r>
              <a:rPr lang="tr-TR" sz="2000" dirty="0">
                <a:solidFill>
                  <a:schemeClr val="tx1"/>
                </a:solidFill>
                <a:latin typeface="Arial Nova" panose="020B0504020202020204" pitchFamily="34" charset="0"/>
                <a:ea typeface="Calibri" panose="020F0502020204030204" pitchFamily="34" charset="0"/>
                <a:cs typeface="Arial" panose="020B0604020202020204" pitchFamily="34" charset="0"/>
              </a:rPr>
              <a:t>’ gibi ortak sınıflandırmalar dikkate alınıyor bugün.</a:t>
            </a:r>
            <a:endParaRPr lang="tr-TR" sz="2000" dirty="0">
              <a:solidFill>
                <a:schemeClr val="tx1"/>
              </a:solidFill>
              <a:latin typeface="Arial Nova" panose="020B0504020202020204" pitchFamily="34" charset="0"/>
            </a:endParaRPr>
          </a:p>
          <a:p>
            <a:pPr algn="ctr"/>
            <a:endParaRPr lang="tr-TR" dirty="0"/>
          </a:p>
        </p:txBody>
      </p:sp>
    </p:spTree>
    <p:extLst>
      <p:ext uri="{BB962C8B-B14F-4D97-AF65-F5344CB8AC3E}">
        <p14:creationId xmlns:p14="http://schemas.microsoft.com/office/powerpoint/2010/main" val="4290671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2851BC-48E0-1FB8-BBA7-913EE088ABBF}"/>
              </a:ext>
            </a:extLst>
          </p:cNvPr>
          <p:cNvSpPr>
            <a:spLocks noGrp="1"/>
          </p:cNvSpPr>
          <p:nvPr>
            <p:ph type="title"/>
          </p:nvPr>
        </p:nvSpPr>
        <p:spPr>
          <a:xfrm>
            <a:off x="225724" y="0"/>
            <a:ext cx="10515600" cy="1325563"/>
          </a:xfrm>
        </p:spPr>
        <p:txBody>
          <a:bodyPr>
            <a:normAutofit fontScale="90000"/>
          </a:bodyPr>
          <a:lstStyle/>
          <a:p>
            <a:pPr>
              <a:lnSpc>
                <a:spcPct val="100000"/>
              </a:lnSpc>
            </a:pPr>
            <a:br>
              <a:rPr lang="tr-TR" sz="4400" dirty="0">
                <a:latin typeface="Arial Nova" panose="020B0504020202020204" pitchFamily="34" charset="0"/>
              </a:rPr>
            </a:br>
            <a:r>
              <a:rPr lang="tr-TR" sz="4000" b="1" dirty="0">
                <a:latin typeface="+mn-lt"/>
              </a:rPr>
              <a:t>İltica bir insan hakkı ise…</a:t>
            </a:r>
            <a:br>
              <a:rPr lang="tr-TR" sz="4000" b="1" dirty="0">
                <a:latin typeface="+mn-lt"/>
              </a:rPr>
            </a:br>
            <a:endParaRPr lang="tr-TR" b="1" dirty="0">
              <a:latin typeface="+mn-lt"/>
            </a:endParaRPr>
          </a:p>
        </p:txBody>
      </p:sp>
      <p:sp>
        <p:nvSpPr>
          <p:cNvPr id="3" name="İçerik Yer Tutucusu 2">
            <a:extLst>
              <a:ext uri="{FF2B5EF4-FFF2-40B4-BE49-F238E27FC236}">
                <a16:creationId xmlns:a16="http://schemas.microsoft.com/office/drawing/2014/main" id="{CDFBE2A2-092B-6678-CDB0-19BBD446F762}"/>
              </a:ext>
            </a:extLst>
          </p:cNvPr>
          <p:cNvSpPr>
            <a:spLocks noGrp="1"/>
          </p:cNvSpPr>
          <p:nvPr>
            <p:ph sz="half" idx="1"/>
          </p:nvPr>
        </p:nvSpPr>
        <p:spPr>
          <a:xfrm>
            <a:off x="225724" y="1315689"/>
            <a:ext cx="6647687" cy="5228628"/>
          </a:xfrm>
        </p:spPr>
        <p:txBody>
          <a:bodyPr>
            <a:noAutofit/>
          </a:bodyPr>
          <a:lstStyle/>
          <a:p>
            <a:pPr>
              <a:lnSpc>
                <a:spcPct val="100000"/>
              </a:lnSpc>
              <a:spcBef>
                <a:spcPts val="0"/>
              </a:spcBef>
            </a:pPr>
            <a:r>
              <a:rPr lang="tr-TR" sz="2000" kern="100" dirty="0">
                <a:effectLst/>
                <a:latin typeface="Arial Nova" panose="020B0504020202020204" pitchFamily="34" charset="0"/>
                <a:ea typeface="Calibri" panose="020F0502020204030204" pitchFamily="34" charset="0"/>
                <a:cs typeface="Times New Roman" panose="02020603050405020304" pitchFamily="18" charset="0"/>
              </a:rPr>
              <a:t>Sığınmacı/mülteci (iltica hakkı olan) olarak uluslararası koruma arayan ancak statüleri henüz resmi olarak tanınmamış kişilere denir. </a:t>
            </a:r>
          </a:p>
          <a:p>
            <a:pPr>
              <a:lnSpc>
                <a:spcPct val="100000"/>
              </a:lnSpc>
              <a:spcBef>
                <a:spcPts val="0"/>
              </a:spcBef>
            </a:pPr>
            <a:r>
              <a:rPr lang="tr-TR" sz="2000" kern="100" dirty="0">
                <a:effectLst/>
                <a:latin typeface="Arial Nova" panose="020B0504020202020204" pitchFamily="34" charset="0"/>
                <a:ea typeface="Calibri" panose="020F0502020204030204" pitchFamily="34" charset="0"/>
                <a:cs typeface="Times New Roman" panose="02020603050405020304" pitchFamily="18" charset="0"/>
              </a:rPr>
              <a:t>Göçmen (muhacir), ülkesinden ekonomik veya diğer nedenlerle gönüllü olarak ayrılan kişi demektir.</a:t>
            </a:r>
          </a:p>
          <a:p>
            <a:pPr>
              <a:lnSpc>
                <a:spcPct val="100000"/>
              </a:lnSpc>
              <a:spcBef>
                <a:spcPts val="0"/>
              </a:spcBef>
            </a:pPr>
            <a:r>
              <a:rPr lang="tr-TR" sz="2000" kern="100" dirty="0">
                <a:effectLst/>
                <a:latin typeface="Arial Nova" panose="020B0504020202020204" pitchFamily="34" charset="0"/>
                <a:ea typeface="Calibri" panose="020F0502020204030204" pitchFamily="34" charset="0"/>
                <a:cs typeface="Times New Roman" panose="02020603050405020304" pitchFamily="18" charset="0"/>
              </a:rPr>
              <a:t>Sığınmacılar da göçmenler uluslararası insan hakları hukuku tarafından güvence altındadır.</a:t>
            </a:r>
          </a:p>
          <a:p>
            <a:pPr marL="0" indent="0">
              <a:lnSpc>
                <a:spcPct val="100000"/>
              </a:lnSpc>
              <a:spcBef>
                <a:spcPts val="0"/>
              </a:spcBef>
              <a:buNone/>
            </a:pPr>
            <a:endParaRPr lang="tr-TR" sz="1800" b="1" kern="100" dirty="0">
              <a:latin typeface="Arial Nova" panose="020B0504020202020204" pitchFamily="34" charset="0"/>
              <a:cs typeface="Times New Roman" panose="02020603050405020304" pitchFamily="18" charset="0"/>
            </a:endParaRPr>
          </a:p>
          <a:p>
            <a:pPr marL="0" indent="0">
              <a:lnSpc>
                <a:spcPct val="100000"/>
              </a:lnSpc>
              <a:spcBef>
                <a:spcPts val="0"/>
              </a:spcBef>
              <a:buNone/>
            </a:pPr>
            <a:r>
              <a:rPr lang="tr-TR" sz="1800" b="1" dirty="0">
                <a:latin typeface="Arial Nova" panose="020B0504020202020204" pitchFamily="34" charset="0"/>
              </a:rPr>
              <a:t>İKLİM GÖÇLERİ İÇİN ÖNEMLİ NOT</a:t>
            </a:r>
          </a:p>
          <a:p>
            <a:pPr marL="0" indent="0">
              <a:lnSpc>
                <a:spcPct val="100000"/>
              </a:lnSpc>
              <a:spcBef>
                <a:spcPts val="0"/>
              </a:spcBef>
              <a:buNone/>
            </a:pPr>
            <a:r>
              <a:rPr lang="tr-TR" sz="1800" u="sng" dirty="0">
                <a:latin typeface="Arial Nova" panose="020B0504020202020204" pitchFamily="34" charset="0"/>
              </a:rPr>
              <a:t>T.C. Dışişleri Bakanlığı: «</a:t>
            </a:r>
            <a:r>
              <a:rPr lang="tr-TR" sz="1800" dirty="0">
                <a:latin typeface="Arial Nova" panose="020B0504020202020204" pitchFamily="34" charset="0"/>
              </a:rPr>
              <a:t>Göç konusu ve bunun iklim değişikliği ile olan bağlantısını «risk artırıcı» faktör olarak kabul ediyoruz. Buna ilişkin konunun «insan hakları» bağlamında değerlendirilmesinden kaçınılması için uyarıyoruz.»</a:t>
            </a:r>
          </a:p>
          <a:p>
            <a:pPr marL="0" indent="0">
              <a:lnSpc>
                <a:spcPct val="100000"/>
              </a:lnSpc>
              <a:spcBef>
                <a:spcPts val="0"/>
              </a:spcBef>
              <a:buNone/>
            </a:pPr>
            <a:r>
              <a:rPr lang="tr-TR" sz="1800" u="sng" dirty="0">
                <a:latin typeface="Arial Nova" panose="020B0504020202020204" pitchFamily="34" charset="0"/>
              </a:rPr>
              <a:t>T.C. Adalet Bakanlığı: </a:t>
            </a:r>
            <a:r>
              <a:rPr lang="tr-TR" sz="1800" dirty="0">
                <a:latin typeface="Arial Nova" panose="020B0504020202020204" pitchFamily="34" charset="0"/>
              </a:rPr>
              <a:t>«</a:t>
            </a:r>
            <a:r>
              <a:rPr lang="tr-TR" sz="1800" i="1" dirty="0">
                <a:latin typeface="Arial Nova" panose="020B0504020202020204" pitchFamily="34" charset="0"/>
              </a:rPr>
              <a:t>İ</a:t>
            </a:r>
            <a:r>
              <a:rPr lang="en-GB" sz="1800" i="1" dirty="0" err="1">
                <a:latin typeface="Arial Nova" panose="020B0504020202020204" pitchFamily="34" charset="0"/>
              </a:rPr>
              <a:t>klim</a:t>
            </a:r>
            <a:r>
              <a:rPr lang="en-GB" sz="1800" i="1" dirty="0">
                <a:latin typeface="Arial Nova" panose="020B0504020202020204" pitchFamily="34" charset="0"/>
              </a:rPr>
              <a:t> </a:t>
            </a:r>
            <a:r>
              <a:rPr lang="en-GB" sz="1800" i="1" dirty="0" err="1">
                <a:latin typeface="Arial Nova" panose="020B0504020202020204" pitchFamily="34" charset="0"/>
              </a:rPr>
              <a:t>değişikliğinin</a:t>
            </a:r>
            <a:r>
              <a:rPr lang="en-GB" sz="1800" i="1" dirty="0">
                <a:latin typeface="Arial Nova" panose="020B0504020202020204" pitchFamily="34" charset="0"/>
              </a:rPr>
              <a:t> </a:t>
            </a:r>
            <a:r>
              <a:rPr lang="en-GB" sz="1800" i="1" dirty="0" err="1">
                <a:latin typeface="Arial Nova" panose="020B0504020202020204" pitchFamily="34" charset="0"/>
              </a:rPr>
              <a:t>temel</a:t>
            </a:r>
            <a:r>
              <a:rPr lang="en-GB" sz="1800" i="1" dirty="0">
                <a:latin typeface="Arial Nova" panose="020B0504020202020204" pitchFamily="34" charset="0"/>
              </a:rPr>
              <a:t> </a:t>
            </a:r>
            <a:r>
              <a:rPr lang="en-GB" sz="1800" i="1" dirty="0" err="1">
                <a:latin typeface="Arial Nova" panose="020B0504020202020204" pitchFamily="34" charset="0"/>
              </a:rPr>
              <a:t>insan</a:t>
            </a:r>
            <a:r>
              <a:rPr lang="en-GB" sz="1800" i="1" dirty="0">
                <a:latin typeface="Arial Nova" panose="020B0504020202020204" pitchFamily="34" charset="0"/>
              </a:rPr>
              <a:t> </a:t>
            </a:r>
            <a:r>
              <a:rPr lang="en-GB" sz="1800" i="1" dirty="0" err="1">
                <a:latin typeface="Arial Nova" panose="020B0504020202020204" pitchFamily="34" charset="0"/>
              </a:rPr>
              <a:t>haklarına</a:t>
            </a:r>
            <a:r>
              <a:rPr lang="en-GB" sz="1800" i="1" dirty="0">
                <a:latin typeface="Arial Nova" panose="020B0504020202020204" pitchFamily="34" charset="0"/>
              </a:rPr>
              <a:t> </a:t>
            </a:r>
            <a:r>
              <a:rPr lang="en-GB" sz="1800" i="1" dirty="0" err="1">
                <a:latin typeface="Arial Nova" panose="020B0504020202020204" pitchFamily="34" charset="0"/>
              </a:rPr>
              <a:t>etkileri</a:t>
            </a:r>
            <a:r>
              <a:rPr lang="en-GB" sz="1800" i="1" dirty="0">
                <a:latin typeface="Arial Nova" panose="020B0504020202020204" pitchFamily="34" charset="0"/>
              </a:rPr>
              <a:t> </a:t>
            </a:r>
            <a:r>
              <a:rPr lang="en-GB" sz="1800" i="1" dirty="0" err="1">
                <a:latin typeface="Arial Nova" panose="020B0504020202020204" pitchFamily="34" charset="0"/>
              </a:rPr>
              <a:t>analiz</a:t>
            </a:r>
            <a:r>
              <a:rPr lang="en-GB" sz="1800" i="1" dirty="0">
                <a:latin typeface="Arial Nova" panose="020B0504020202020204" pitchFamily="34" charset="0"/>
              </a:rPr>
              <a:t> </a:t>
            </a:r>
            <a:r>
              <a:rPr lang="en-GB" sz="1800" i="1" dirty="0" err="1">
                <a:latin typeface="Arial Nova" panose="020B0504020202020204" pitchFamily="34" charset="0"/>
              </a:rPr>
              <a:t>edilecek</a:t>
            </a:r>
            <a:r>
              <a:rPr lang="en-GB" sz="1800" i="1" dirty="0">
                <a:latin typeface="Arial Nova" panose="020B0504020202020204" pitchFamily="34" charset="0"/>
              </a:rPr>
              <a:t> </a:t>
            </a:r>
            <a:r>
              <a:rPr lang="en-GB" sz="1800" i="1" dirty="0" err="1">
                <a:latin typeface="Arial Nova" panose="020B0504020202020204" pitchFamily="34" charset="0"/>
              </a:rPr>
              <a:t>ve</a:t>
            </a:r>
            <a:r>
              <a:rPr lang="en-GB" sz="1800" i="1" dirty="0">
                <a:latin typeface="Arial Nova" panose="020B0504020202020204" pitchFamily="34" charset="0"/>
              </a:rPr>
              <a:t> </a:t>
            </a:r>
            <a:r>
              <a:rPr lang="en-GB" sz="1800" i="1" dirty="0" err="1">
                <a:latin typeface="Arial Nova" panose="020B0504020202020204" pitchFamily="34" charset="0"/>
              </a:rPr>
              <a:t>sonuçlar</a:t>
            </a:r>
            <a:r>
              <a:rPr lang="en-GB" sz="1800" i="1" dirty="0">
                <a:latin typeface="Arial Nova" panose="020B0504020202020204" pitchFamily="34" charset="0"/>
              </a:rPr>
              <a:t> </a:t>
            </a:r>
            <a:r>
              <a:rPr lang="en-GB" sz="1800" i="1" dirty="0" err="1">
                <a:latin typeface="Arial Nova" panose="020B0504020202020204" pitchFamily="34" charset="0"/>
              </a:rPr>
              <a:t>kamu</a:t>
            </a:r>
            <a:r>
              <a:rPr lang="en-GB" sz="1800" i="1" dirty="0">
                <a:latin typeface="Arial Nova" panose="020B0504020202020204" pitchFamily="34" charset="0"/>
              </a:rPr>
              <a:t> </a:t>
            </a:r>
            <a:r>
              <a:rPr lang="en-GB" sz="1800" i="1" dirty="0" err="1">
                <a:latin typeface="Arial Nova" panose="020B0504020202020204" pitchFamily="34" charset="0"/>
              </a:rPr>
              <a:t>politikaları</a:t>
            </a:r>
            <a:r>
              <a:rPr lang="en-GB" sz="1800" i="1" dirty="0">
                <a:latin typeface="Arial Nova" panose="020B0504020202020204" pitchFamily="34" charset="0"/>
              </a:rPr>
              <a:t> </a:t>
            </a:r>
            <a:r>
              <a:rPr lang="en-GB" sz="1800" i="1" dirty="0" err="1">
                <a:latin typeface="Arial Nova" panose="020B0504020202020204" pitchFamily="34" charset="0"/>
              </a:rPr>
              <a:t>oluşturulurken</a:t>
            </a:r>
            <a:r>
              <a:rPr lang="en-GB" sz="1800" i="1" dirty="0">
                <a:latin typeface="Arial Nova" panose="020B0504020202020204" pitchFamily="34" charset="0"/>
              </a:rPr>
              <a:t> </a:t>
            </a:r>
            <a:r>
              <a:rPr lang="en-GB" sz="1800" i="1" dirty="0" err="1">
                <a:latin typeface="Arial Nova" panose="020B0504020202020204" pitchFamily="34" charset="0"/>
              </a:rPr>
              <a:t>dikkate</a:t>
            </a:r>
            <a:r>
              <a:rPr lang="en-GB" sz="1800" i="1" dirty="0">
                <a:latin typeface="Arial Nova" panose="020B0504020202020204" pitchFamily="34" charset="0"/>
              </a:rPr>
              <a:t> </a:t>
            </a:r>
            <a:r>
              <a:rPr lang="en-GB" sz="1800" i="1" dirty="0" err="1">
                <a:latin typeface="Arial Nova" panose="020B0504020202020204" pitchFamily="34" charset="0"/>
              </a:rPr>
              <a:t>alınacaktır</a:t>
            </a:r>
            <a:r>
              <a:rPr lang="tr-TR" sz="1800" i="1" dirty="0">
                <a:latin typeface="Arial Nova" panose="020B0504020202020204" pitchFamily="34" charset="0"/>
              </a:rPr>
              <a:t>»,</a:t>
            </a:r>
            <a:r>
              <a:rPr lang="en-GB" sz="1800" dirty="0">
                <a:latin typeface="Arial Nova" panose="020B0504020202020204" pitchFamily="34" charset="0"/>
              </a:rPr>
              <a:t> </a:t>
            </a:r>
            <a:r>
              <a:rPr lang="tr-TR" sz="1800" u="sng" dirty="0">
                <a:latin typeface="Arial Nova" panose="020B0504020202020204" pitchFamily="34" charset="0"/>
              </a:rPr>
              <a:t>T</a:t>
            </a:r>
            <a:r>
              <a:rPr lang="tr-TR" sz="1800" dirty="0">
                <a:latin typeface="Arial Nova" panose="020B0504020202020204" pitchFamily="34" charset="0"/>
              </a:rPr>
              <a:t>.C. İnsan Hakları Eylem Planı (Mart 2021). </a:t>
            </a:r>
          </a:p>
          <a:p>
            <a:pPr marL="0" indent="0">
              <a:lnSpc>
                <a:spcPct val="100000"/>
              </a:lnSpc>
              <a:buNone/>
            </a:pPr>
            <a:endParaRPr lang="tr-TR" sz="1600" dirty="0"/>
          </a:p>
        </p:txBody>
      </p:sp>
      <p:pic>
        <p:nvPicPr>
          <p:cNvPr id="8" name="Resim 7">
            <a:extLst>
              <a:ext uri="{FF2B5EF4-FFF2-40B4-BE49-F238E27FC236}">
                <a16:creationId xmlns:a16="http://schemas.microsoft.com/office/drawing/2014/main" id="{D516695F-7B36-7696-8024-43CB84384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66005">
            <a:off x="6742404" y="1879537"/>
            <a:ext cx="5179014" cy="3377618"/>
          </a:xfrm>
          <a:prstGeom prst="rect">
            <a:avLst/>
          </a:prstGeom>
        </p:spPr>
      </p:pic>
    </p:spTree>
    <p:extLst>
      <p:ext uri="{BB962C8B-B14F-4D97-AF65-F5344CB8AC3E}">
        <p14:creationId xmlns:p14="http://schemas.microsoft.com/office/powerpoint/2010/main" val="306249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10FF59-9B70-29C1-E2E8-81166046A3D2}"/>
              </a:ext>
            </a:extLst>
          </p:cNvPr>
          <p:cNvSpPr>
            <a:spLocks noGrp="1"/>
          </p:cNvSpPr>
          <p:nvPr>
            <p:ph type="title"/>
          </p:nvPr>
        </p:nvSpPr>
        <p:spPr>
          <a:xfrm>
            <a:off x="537410" y="-97298"/>
            <a:ext cx="10515600" cy="1325563"/>
          </a:xfrm>
        </p:spPr>
        <p:txBody>
          <a:bodyPr>
            <a:noAutofit/>
          </a:bodyPr>
          <a:lstStyle/>
          <a:p>
            <a:br>
              <a:rPr lang="tr-TR" sz="1600" dirty="0"/>
            </a:br>
            <a:r>
              <a:rPr lang="tr-TR" sz="2800" b="1" dirty="0">
                <a:latin typeface="+mn-lt"/>
              </a:rPr>
              <a:t>Hedeflenen amaçlarına ulaşılamayan,</a:t>
            </a:r>
            <a:br>
              <a:rPr lang="tr-TR" sz="2800" b="1" dirty="0">
                <a:latin typeface="+mn-lt"/>
              </a:rPr>
            </a:br>
            <a:r>
              <a:rPr lang="tr-TR" sz="2800" b="1" dirty="0">
                <a:latin typeface="+mn-lt"/>
              </a:rPr>
              <a:t>mütemadiyen gündemde tutulan... </a:t>
            </a:r>
            <a:endParaRPr lang="tr-TR" sz="1600" b="1" dirty="0">
              <a:latin typeface="+mn-lt"/>
            </a:endParaRPr>
          </a:p>
        </p:txBody>
      </p:sp>
      <p:sp>
        <p:nvSpPr>
          <p:cNvPr id="3" name="İçerik Yer Tutucusu 2">
            <a:extLst>
              <a:ext uri="{FF2B5EF4-FFF2-40B4-BE49-F238E27FC236}">
                <a16:creationId xmlns:a16="http://schemas.microsoft.com/office/drawing/2014/main" id="{20EFFD50-9A97-9868-83C0-1E945FC1139C}"/>
              </a:ext>
            </a:extLst>
          </p:cNvPr>
          <p:cNvSpPr>
            <a:spLocks noGrp="1"/>
          </p:cNvSpPr>
          <p:nvPr>
            <p:ph idx="1"/>
          </p:nvPr>
        </p:nvSpPr>
        <p:spPr>
          <a:xfrm>
            <a:off x="740134" y="1253331"/>
            <a:ext cx="5355866" cy="4351338"/>
          </a:xfrm>
        </p:spPr>
        <p:txBody>
          <a:bodyPr>
            <a:noAutofit/>
          </a:bodyPr>
          <a:lstStyle/>
          <a:p>
            <a:pPr>
              <a:lnSpc>
                <a:spcPct val="120000"/>
              </a:lnSpc>
              <a:spcBef>
                <a:spcPts val="0"/>
              </a:spcBef>
            </a:pPr>
            <a:r>
              <a:rPr lang="tr-TR" sz="1850" dirty="0"/>
              <a:t>19. yüzyıl - Ormancılığın devamlılık veya süreklilik ilkesi ile atılan ilk adım</a:t>
            </a:r>
          </a:p>
          <a:p>
            <a:pPr>
              <a:lnSpc>
                <a:spcPct val="120000"/>
              </a:lnSpc>
              <a:spcBef>
                <a:spcPts val="0"/>
              </a:spcBef>
            </a:pPr>
            <a:r>
              <a:rPr lang="tr-TR" sz="1850" dirty="0"/>
              <a:t>20. yüzyıl - Brundtland Raporu’nda (Norveç eski başbakanı, Ortak Geleceğimiz, BM Dünya Çevre Kalkınma Komisyonu 1987) sürdürülebilir kalkınma tanımı: “günümüz ihtiyaçlarının gerektirdiği kalkınmanın gelecek kuşakların kendi ihtiyaçlarını karşılama kabiliyetlerini ortadan kaldırmayacak şekilde karşılanması”.</a:t>
            </a:r>
          </a:p>
          <a:p>
            <a:pPr>
              <a:lnSpc>
                <a:spcPct val="120000"/>
              </a:lnSpc>
              <a:spcBef>
                <a:spcPts val="0"/>
              </a:spcBef>
            </a:pPr>
            <a:r>
              <a:rPr lang="tr-TR" sz="1850" dirty="0"/>
              <a:t>21. yüzyıl - BM Binyıl (Milenyum) Kalkınma Hedefleri (2000-2015)</a:t>
            </a:r>
          </a:p>
          <a:p>
            <a:pPr>
              <a:lnSpc>
                <a:spcPct val="120000"/>
              </a:lnSpc>
              <a:spcBef>
                <a:spcPts val="0"/>
              </a:spcBef>
            </a:pPr>
            <a:r>
              <a:rPr lang="tr-TR" sz="1850" dirty="0"/>
              <a:t>Yine Yeni Yeniden… 21. yüzyıl - 2030 Sürdürülebilir Kalkınma Gündemi,  17 Küresel Hedef  (2015 – 2030)</a:t>
            </a:r>
          </a:p>
          <a:p>
            <a:pPr>
              <a:lnSpc>
                <a:spcPct val="120000"/>
              </a:lnSpc>
              <a:spcBef>
                <a:spcPts val="0"/>
              </a:spcBef>
            </a:pPr>
            <a:r>
              <a:rPr lang="tr-TR" sz="1850" dirty="0"/>
              <a:t>Sürdürülebilir kalkınma yaklaşımı ne ekolojik, ne de toplumsal yaklaşım açısından değerlendirilebildi.</a:t>
            </a:r>
          </a:p>
        </p:txBody>
      </p:sp>
      <p:sp>
        <p:nvSpPr>
          <p:cNvPr id="5" name="İçerik Yer Tutucusu 4">
            <a:extLst>
              <a:ext uri="{FF2B5EF4-FFF2-40B4-BE49-F238E27FC236}">
                <a16:creationId xmlns:a16="http://schemas.microsoft.com/office/drawing/2014/main" id="{FA90531C-C3D6-F00D-3309-5406A69F4DE3}"/>
              </a:ext>
            </a:extLst>
          </p:cNvPr>
          <p:cNvSpPr txBox="1">
            <a:spLocks/>
          </p:cNvSpPr>
          <p:nvPr/>
        </p:nvSpPr>
        <p:spPr>
          <a:xfrm>
            <a:off x="6654260" y="1016015"/>
            <a:ext cx="5063478" cy="532252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lnSpc>
                <a:spcPct val="120000"/>
              </a:lnSpc>
              <a:spcBef>
                <a:spcPts val="0"/>
              </a:spcBef>
            </a:pPr>
            <a:endParaRPr lang="tr-TR" dirty="0"/>
          </a:p>
          <a:p>
            <a:pPr marL="0" indent="0" algn="ctr">
              <a:lnSpc>
                <a:spcPct val="120000"/>
              </a:lnSpc>
              <a:spcBef>
                <a:spcPts val="0"/>
              </a:spcBef>
              <a:buNone/>
            </a:pPr>
            <a:r>
              <a:rPr lang="tr-TR" sz="12800" i="1" dirty="0"/>
              <a:t>«</a:t>
            </a:r>
            <a:r>
              <a:rPr lang="tr-TR" sz="12800" i="1" dirty="0">
                <a:solidFill>
                  <a:schemeClr val="accent2">
                    <a:lumMod val="50000"/>
                  </a:schemeClr>
                </a:solidFill>
              </a:rPr>
              <a:t>Sürdürülebilir İklime Dayanıklı Kalkınma</a:t>
            </a:r>
            <a:r>
              <a:rPr lang="tr-TR" sz="12800" i="1" dirty="0"/>
              <a:t>» diyorlar, burada sürdürülebilir vurgusuna ihtiyaç yok, iklime dayanıklı olmak zaten ekonomik, sosyal ve ekolojik açıdan  dayanıklılıktır ve devamlılık içerir»</a:t>
            </a:r>
          </a:p>
          <a:p>
            <a:pPr marL="0" indent="0" algn="ctr">
              <a:lnSpc>
                <a:spcPct val="120000"/>
              </a:lnSpc>
              <a:spcBef>
                <a:spcPts val="0"/>
              </a:spcBef>
              <a:buNone/>
            </a:pPr>
            <a:r>
              <a:rPr lang="tr-TR" sz="5600" i="1" dirty="0"/>
              <a:t>Prof. Dr. İbrahim </a:t>
            </a:r>
            <a:r>
              <a:rPr lang="tr-TR" sz="5600" i="1" dirty="0" err="1"/>
              <a:t>Ortaş</a:t>
            </a:r>
            <a:r>
              <a:rPr lang="tr-TR" sz="5600" i="1" dirty="0"/>
              <a:t>, Çukurova Ü</a:t>
            </a:r>
          </a:p>
          <a:p>
            <a:pPr marL="0" indent="0" algn="ctr">
              <a:lnSpc>
                <a:spcPct val="120000"/>
              </a:lnSpc>
              <a:spcBef>
                <a:spcPts val="0"/>
              </a:spcBef>
              <a:buNone/>
            </a:pPr>
            <a:endParaRPr lang="tr-TR" dirty="0"/>
          </a:p>
        </p:txBody>
      </p:sp>
    </p:spTree>
    <p:extLst>
      <p:ext uri="{BB962C8B-B14F-4D97-AF65-F5344CB8AC3E}">
        <p14:creationId xmlns:p14="http://schemas.microsoft.com/office/powerpoint/2010/main" val="3139261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40BB2D-EB92-D065-57E0-7FCA63FEE425}"/>
              </a:ext>
            </a:extLst>
          </p:cNvPr>
          <p:cNvSpPr>
            <a:spLocks noGrp="1"/>
          </p:cNvSpPr>
          <p:nvPr>
            <p:ph type="title"/>
          </p:nvPr>
        </p:nvSpPr>
        <p:spPr>
          <a:xfrm>
            <a:off x="838200" y="253613"/>
            <a:ext cx="10515600" cy="1325563"/>
          </a:xfrm>
        </p:spPr>
        <p:txBody>
          <a:bodyPr>
            <a:normAutofit/>
          </a:bodyPr>
          <a:lstStyle/>
          <a:p>
            <a:pPr algn="ctr"/>
            <a:r>
              <a:rPr lang="tr-TR" sz="3600" b="1" dirty="0">
                <a:latin typeface="+mn-lt"/>
              </a:rPr>
              <a:t>İklim değişikliği kadınların sosyal hayatını nasıl etkiliyor/etkileyecek?</a:t>
            </a:r>
            <a:endParaRPr lang="tr-TR" sz="3600" dirty="0"/>
          </a:p>
        </p:txBody>
      </p:sp>
      <p:sp>
        <p:nvSpPr>
          <p:cNvPr id="3" name="İçerik Yer Tutucusu 2">
            <a:extLst>
              <a:ext uri="{FF2B5EF4-FFF2-40B4-BE49-F238E27FC236}">
                <a16:creationId xmlns:a16="http://schemas.microsoft.com/office/drawing/2014/main" id="{DC8638F8-483B-B956-1E6A-57F7B5AD5C09}"/>
              </a:ext>
            </a:extLst>
          </p:cNvPr>
          <p:cNvSpPr>
            <a:spLocks noGrp="1"/>
          </p:cNvSpPr>
          <p:nvPr>
            <p:ph idx="1"/>
          </p:nvPr>
        </p:nvSpPr>
        <p:spPr>
          <a:xfrm>
            <a:off x="838200" y="1701839"/>
            <a:ext cx="10515600" cy="4351338"/>
          </a:xfrm>
        </p:spPr>
        <p:txBody>
          <a:bodyPr>
            <a:noAutofit/>
          </a:bodyPr>
          <a:lstStyle/>
          <a:p>
            <a:pPr>
              <a:lnSpc>
                <a:spcPct val="100000"/>
              </a:lnSpc>
              <a:spcBef>
                <a:spcPts val="0"/>
              </a:spcBef>
            </a:pPr>
            <a:r>
              <a:rPr lang="tr-TR" sz="2000" dirty="0"/>
              <a:t>İklim çalışmalarında çeşitli nedenlerden (doğal değişkenlik, model kısıtlamaları vb.) dolayı belirsizlikler var.</a:t>
            </a:r>
          </a:p>
          <a:p>
            <a:pPr>
              <a:lnSpc>
                <a:spcPct val="100000"/>
              </a:lnSpc>
              <a:spcBef>
                <a:spcPts val="0"/>
              </a:spcBef>
            </a:pPr>
            <a:r>
              <a:rPr lang="tr-TR" sz="2000" dirty="0"/>
              <a:t>Belirsizlik kaynaklarının nedenlerinden biri de sosyal kalkınma faktörü.</a:t>
            </a:r>
          </a:p>
          <a:p>
            <a:pPr>
              <a:lnSpc>
                <a:spcPct val="100000"/>
              </a:lnSpc>
              <a:spcBef>
                <a:spcPts val="0"/>
              </a:spcBef>
            </a:pPr>
            <a:r>
              <a:rPr lang="tr-TR" sz="2000" dirty="0"/>
              <a:t>Sosyo-ekonomik, demografik durum vb. çalışmalarında (gözlemlenen ve öngörülen sosyal verilerde) iklim değişikliğinin gelecekte toplumun farklı kesimlerine olası etkileri henüz dikkate alınmıyor.</a:t>
            </a:r>
          </a:p>
          <a:p>
            <a:pPr>
              <a:lnSpc>
                <a:spcPct val="100000"/>
              </a:lnSpc>
              <a:spcBef>
                <a:spcPts val="0"/>
              </a:spcBef>
            </a:pPr>
            <a:r>
              <a:rPr lang="tr-TR" sz="2000" dirty="0"/>
              <a:t>Oysa mevcut sosyal eşitsizliklerin ve adaletsizliklerin </a:t>
            </a:r>
            <a:r>
              <a:rPr lang="tr-TR" sz="2000" dirty="0">
                <a:solidFill>
                  <a:srgbClr val="FF0000"/>
                </a:solidFill>
              </a:rPr>
              <a:t>cinsiyet</a:t>
            </a:r>
            <a:r>
              <a:rPr lang="tr-TR" sz="2000" dirty="0"/>
              <a:t>, yaş yoksulluk, geçim sıkıntısı gibi demografik ve sosyal-ekonomik etkenlerin insanların iklim tehlikelerine maruz kalma (Maruziyet: insanların ve varlıkların iklim değişikliğine maruz kalma derecesi) ve mağduriyet düzeylerini şekillendirdiğini görüyoruz.</a:t>
            </a:r>
          </a:p>
          <a:p>
            <a:pPr>
              <a:lnSpc>
                <a:spcPct val="100000"/>
              </a:lnSpc>
              <a:spcBef>
                <a:spcPts val="0"/>
              </a:spcBef>
            </a:pPr>
            <a:r>
              <a:rPr lang="tr-TR" sz="2000" dirty="0"/>
              <a:t>Doğrudan iklim ile ilgili olmayan bu sosyal belirleyicilerin (gelir adaletsizliği, toplumsal cinsiyet eşitliliği, hakkaniyet vb.) gelecekteki durumu ve gelişimi, başlangıçta insanları dolaylı etkiliyor gibi görünse de, esasen  doğrudan etkilemeye başladı.</a:t>
            </a:r>
          </a:p>
          <a:p>
            <a:pPr>
              <a:lnSpc>
                <a:spcPct val="100000"/>
              </a:lnSpc>
              <a:spcBef>
                <a:spcPts val="0"/>
              </a:spcBef>
            </a:pPr>
            <a:r>
              <a:rPr lang="tr-TR" sz="2000" dirty="0"/>
              <a:t>Bu durum iklim değişikliğinin önemli sosyal belirleyicilerinden olan toplumsal </a:t>
            </a:r>
            <a:r>
              <a:rPr lang="tr-TR" sz="2000" dirty="0">
                <a:solidFill>
                  <a:srgbClr val="FF0000"/>
                </a:solidFill>
              </a:rPr>
              <a:t>cinsiyet eşitliği </a:t>
            </a:r>
            <a:r>
              <a:rPr lang="tr-TR" sz="2000" dirty="0"/>
              <a:t>ile ilgili verilerin/araştırmaların önemini ortaya çıkardı, nitekim; </a:t>
            </a:r>
          </a:p>
          <a:p>
            <a:pPr>
              <a:lnSpc>
                <a:spcPct val="100000"/>
              </a:lnSpc>
              <a:spcBef>
                <a:spcPts val="0"/>
              </a:spcBef>
            </a:pPr>
            <a:endParaRPr lang="tr-TR" sz="2000" dirty="0"/>
          </a:p>
          <a:p>
            <a:pPr>
              <a:lnSpc>
                <a:spcPct val="100000"/>
              </a:lnSpc>
              <a:spcBef>
                <a:spcPts val="0"/>
              </a:spcBef>
            </a:pPr>
            <a:endParaRPr lang="tr-TR" sz="2000" dirty="0"/>
          </a:p>
        </p:txBody>
      </p:sp>
    </p:spTree>
    <p:extLst>
      <p:ext uri="{BB962C8B-B14F-4D97-AF65-F5344CB8AC3E}">
        <p14:creationId xmlns:p14="http://schemas.microsoft.com/office/powerpoint/2010/main" val="3312996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9994"/>
            <a:ext cx="10515600" cy="1325563"/>
          </a:xfrm>
        </p:spPr>
        <p:txBody>
          <a:bodyPr>
            <a:normAutofit/>
          </a:bodyPr>
          <a:lstStyle/>
          <a:p>
            <a:r>
              <a:rPr lang="tr-TR" sz="4000" b="1" dirty="0">
                <a:latin typeface="+mn-lt"/>
              </a:rPr>
              <a:t>Fikir birliği</a:t>
            </a:r>
          </a:p>
        </p:txBody>
      </p:sp>
      <p:sp>
        <p:nvSpPr>
          <p:cNvPr id="3" name="İçerik Yer Tutucusu 2"/>
          <p:cNvSpPr>
            <a:spLocks noGrp="1"/>
          </p:cNvSpPr>
          <p:nvPr>
            <p:ph idx="1"/>
          </p:nvPr>
        </p:nvSpPr>
        <p:spPr>
          <a:xfrm>
            <a:off x="746760" y="1551305"/>
            <a:ext cx="10515600" cy="4351338"/>
          </a:xfrm>
        </p:spPr>
        <p:txBody>
          <a:bodyPr>
            <a:normAutofit lnSpcReduction="10000"/>
          </a:bodyPr>
          <a:lstStyle/>
          <a:p>
            <a:pPr marL="0" indent="0" algn="ctr">
              <a:lnSpc>
                <a:spcPct val="100000"/>
              </a:lnSpc>
              <a:spcBef>
                <a:spcPts val="0"/>
              </a:spcBef>
              <a:buNone/>
            </a:pPr>
            <a:r>
              <a:rPr lang="tr-TR" sz="4800" dirty="0"/>
              <a:t>İklim değişikliğinin; yoksulluğun azaltılması, gıda ve beslenme güvenliği, ekonomik büyüme, </a:t>
            </a:r>
            <a:r>
              <a:rPr lang="tr-TR" sz="4800" u="sng" dirty="0"/>
              <a:t>cinsiyet eşitliği</a:t>
            </a:r>
            <a:r>
              <a:rPr lang="tr-TR" sz="4800" dirty="0"/>
              <a:t>, sosyal eşitlik ve sağlık dahil olmak üzere </a:t>
            </a:r>
            <a:r>
              <a:rPr lang="tr-TR" sz="4800" dirty="0">
                <a:solidFill>
                  <a:srgbClr val="FF0000"/>
                </a:solidFill>
              </a:rPr>
              <a:t>sosyal kalkınma hedefleri ve ekonomik kalkınma </a:t>
            </a:r>
            <a:r>
              <a:rPr lang="tr-TR" sz="4800" dirty="0"/>
              <a:t>için daha geniş kapsamlı sonuçları olacak.</a:t>
            </a:r>
          </a:p>
        </p:txBody>
      </p:sp>
    </p:spTree>
    <p:extLst>
      <p:ext uri="{BB962C8B-B14F-4D97-AF65-F5344CB8AC3E}">
        <p14:creationId xmlns:p14="http://schemas.microsoft.com/office/powerpoint/2010/main" val="834692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8E90B2-E1E1-48B2-95FA-A09791E2F54D}"/>
              </a:ext>
            </a:extLst>
          </p:cNvPr>
          <p:cNvSpPr>
            <a:spLocks noGrp="1"/>
          </p:cNvSpPr>
          <p:nvPr>
            <p:ph type="title"/>
          </p:nvPr>
        </p:nvSpPr>
        <p:spPr>
          <a:xfrm>
            <a:off x="838200" y="293687"/>
            <a:ext cx="10515600" cy="1325563"/>
          </a:xfrm>
        </p:spPr>
        <p:txBody>
          <a:bodyPr>
            <a:normAutofit/>
          </a:bodyPr>
          <a:lstStyle/>
          <a:p>
            <a:pPr algn="ctr"/>
            <a:r>
              <a:rPr lang="tr-TR" sz="3600" b="1" dirty="0">
                <a:latin typeface="Arial Nova" panose="020B0504020202020204" pitchFamily="34" charset="0"/>
                <a:ea typeface="Calibri" panose="020F0502020204030204" pitchFamily="34" charset="0"/>
                <a:cs typeface="Arial" panose="020B0604020202020204" pitchFamily="34" charset="0"/>
              </a:rPr>
              <a:t>2 Stratejik Kanat</a:t>
            </a:r>
            <a:br>
              <a:rPr lang="tr-TR" sz="3600" dirty="0">
                <a:latin typeface="Calibri" panose="020F0502020204030204" pitchFamily="34" charset="0"/>
                <a:ea typeface="Calibri" panose="020F0502020204030204" pitchFamily="34" charset="0"/>
                <a:cs typeface="Arial" panose="020B0604020202020204" pitchFamily="34" charset="0"/>
              </a:rPr>
            </a:br>
            <a:endParaRPr lang="tr-TR" dirty="0"/>
          </a:p>
        </p:txBody>
      </p:sp>
      <p:sp>
        <p:nvSpPr>
          <p:cNvPr id="3" name="İçerik Yer Tutucusu 2">
            <a:extLst>
              <a:ext uri="{FF2B5EF4-FFF2-40B4-BE49-F238E27FC236}">
                <a16:creationId xmlns:a16="http://schemas.microsoft.com/office/drawing/2014/main" id="{D1085DA0-7010-4F32-988C-128833F3732E}"/>
              </a:ext>
            </a:extLst>
          </p:cNvPr>
          <p:cNvSpPr>
            <a:spLocks noGrp="1"/>
          </p:cNvSpPr>
          <p:nvPr>
            <p:ph idx="1"/>
          </p:nvPr>
        </p:nvSpPr>
        <p:spPr>
          <a:xfrm>
            <a:off x="375557" y="1066547"/>
            <a:ext cx="11438164" cy="4351338"/>
          </a:xfrm>
        </p:spPr>
        <p:txBody>
          <a:bodyPr>
            <a:normAutofit fontScale="25000" lnSpcReduction="20000"/>
          </a:bodyPr>
          <a:lstStyle/>
          <a:p>
            <a:pPr>
              <a:lnSpc>
                <a:spcPct val="120000"/>
              </a:lnSpc>
              <a:spcBef>
                <a:spcPts val="0"/>
              </a:spcBef>
            </a:pPr>
            <a:endParaRPr lang="tr-TR" sz="2400" dirty="0">
              <a:effectLst/>
              <a:ea typeface="Calibri" panose="020F0502020204030204" pitchFamily="34" charset="0"/>
              <a:cs typeface="Arial" panose="020B0604020202020204" pitchFamily="34" charset="0"/>
            </a:endParaRPr>
          </a:p>
          <a:p>
            <a:pPr marL="514350" indent="-514350">
              <a:lnSpc>
                <a:spcPct val="120000"/>
              </a:lnSpc>
              <a:spcBef>
                <a:spcPts val="0"/>
              </a:spcBef>
              <a:buFont typeface="+mj-lt"/>
              <a:buAutoNum type="arabicPeriod"/>
            </a:pPr>
            <a:r>
              <a:rPr lang="tr-TR" sz="9600" b="1" dirty="0">
                <a:effectLst/>
                <a:latin typeface="Arial Nova" panose="020B0504020202020204" pitchFamily="34" charset="0"/>
                <a:ea typeface="Calibri" panose="020F0502020204030204" pitchFamily="34" charset="0"/>
                <a:cs typeface="Arial" panose="020B0604020202020204" pitchFamily="34" charset="0"/>
              </a:rPr>
              <a:t>Sosyal Koruma -  </a:t>
            </a:r>
            <a:r>
              <a:rPr lang="tr-TR" sz="9600" dirty="0">
                <a:latin typeface="Arial Nova" panose="020B0504020202020204" pitchFamily="34" charset="0"/>
                <a:ea typeface="Calibri" panose="020F0502020204030204" pitchFamily="34" charset="0"/>
                <a:cs typeface="Arial" panose="020B0604020202020204" pitchFamily="34" charset="0"/>
              </a:rPr>
              <a:t>Sosyal koruma politikaları bireyin ya da hane halkının dayanıklılığını genelde mali destekler yoluyla artırarak iklim değişikliğine karşı savunmasızlığı azaltabilmektedir. </a:t>
            </a:r>
            <a:r>
              <a:rPr lang="tr-TR" sz="9600" dirty="0">
                <a:effectLst/>
                <a:latin typeface="Arial Nova" panose="020B0504020202020204" pitchFamily="34" charset="0"/>
                <a:ea typeface="Calibri" panose="020F0502020204030204" pitchFamily="34" charset="0"/>
                <a:cs typeface="Arial" panose="020B0604020202020204" pitchFamily="34" charset="0"/>
              </a:rPr>
              <a:t>İklim felaketleri nedeniyle katlanarak artan sosyal eşitsizliklerin ve adaletsizliklerin hafifletilmesi için yoksul/savunmasız insanlara sosyal koruma ve sosyal hizmet </a:t>
            </a:r>
            <a:r>
              <a:rPr lang="tr-TR" sz="9600" dirty="0">
                <a:latin typeface="Arial Nova" panose="020B0504020202020204" pitchFamily="34" charset="0"/>
                <a:ea typeface="Calibri" panose="020F0502020204030204" pitchFamily="34" charset="0"/>
                <a:cs typeface="Arial" panose="020B0604020202020204" pitchFamily="34" charset="0"/>
              </a:rPr>
              <a:t>(Hak savunucu bir meslek alanı) </a:t>
            </a:r>
            <a:r>
              <a:rPr lang="tr-TR" sz="9600" dirty="0">
                <a:effectLst/>
                <a:latin typeface="Arial Nova" panose="020B0504020202020204" pitchFamily="34" charset="0"/>
                <a:ea typeface="Calibri" panose="020F0502020204030204" pitchFamily="34" charset="0"/>
                <a:cs typeface="Arial" panose="020B0604020202020204" pitchFamily="34" charset="0"/>
              </a:rPr>
              <a:t>programları uygulanmakta (afet ekonomisi!) ve sosyal hakları korunmaya çalışılmaktadır. </a:t>
            </a:r>
          </a:p>
          <a:p>
            <a:pPr marL="514350" indent="-514350">
              <a:lnSpc>
                <a:spcPct val="120000"/>
              </a:lnSpc>
              <a:spcBef>
                <a:spcPts val="0"/>
              </a:spcBef>
              <a:buFont typeface="+mj-lt"/>
              <a:buAutoNum type="arabicPeriod"/>
            </a:pPr>
            <a:r>
              <a:rPr lang="tr-TR" sz="9600" b="1" dirty="0">
                <a:effectLst/>
                <a:latin typeface="Arial Nova" panose="020B0504020202020204" pitchFamily="34" charset="0"/>
                <a:ea typeface="Calibri" panose="020F0502020204030204" pitchFamily="34" charset="0"/>
                <a:cs typeface="Arial" panose="020B0604020202020204" pitchFamily="34" charset="0"/>
              </a:rPr>
              <a:t>Afet Riskinin Azaltılması - </a:t>
            </a:r>
            <a:r>
              <a:rPr lang="tr-TR" sz="9600" dirty="0">
                <a:effectLst/>
                <a:latin typeface="Arial Nova" panose="020B0504020202020204" pitchFamily="34" charset="0"/>
                <a:ea typeface="Calibri" panose="020F0502020204030204" pitchFamily="34" charset="0"/>
                <a:cs typeface="Arial" panose="020B0604020202020204" pitchFamily="34" charset="0"/>
              </a:rPr>
              <a:t>Afet riskini azaltma politikaları toplumun/bireyin etkilenebilirliğini ve uyum kapasiteleri analiz ederek, iklime bağlı afet risklerinin nasıl azaltılacağına dair daha kapsamlı bir resim ortaya koymaktadır. Bu yaklaşımda afet riskinin azaltılması afet öncesinde, esnasında ve sonrasında toplum kesimlerinin yaşam kalitesini devamını sağlayan stratejiler</a:t>
            </a:r>
            <a:r>
              <a:rPr lang="tr-TR" sz="9600" dirty="0">
                <a:latin typeface="Arial Nova" panose="020B0504020202020204" pitchFamily="34" charset="0"/>
                <a:ea typeface="Calibri" panose="020F0502020204030204" pitchFamily="34" charset="0"/>
                <a:cs typeface="Arial" panose="020B0604020202020204" pitchFamily="34" charset="0"/>
              </a:rPr>
              <a:t> hakimdir. </a:t>
            </a:r>
            <a:endParaRPr lang="tr-TR" sz="11200" dirty="0">
              <a:latin typeface="Arial Nova" panose="020B0504020202020204" pitchFamily="34" charset="0"/>
            </a:endParaRPr>
          </a:p>
        </p:txBody>
      </p:sp>
      <p:sp>
        <p:nvSpPr>
          <p:cNvPr id="4" name="Slayt Numarası Yer Tutucusu 3">
            <a:extLst>
              <a:ext uri="{FF2B5EF4-FFF2-40B4-BE49-F238E27FC236}">
                <a16:creationId xmlns:a16="http://schemas.microsoft.com/office/drawing/2014/main" id="{FD27E875-FA68-460F-945E-DBABA54B157D}"/>
              </a:ext>
            </a:extLst>
          </p:cNvPr>
          <p:cNvSpPr>
            <a:spLocks noGrp="1"/>
          </p:cNvSpPr>
          <p:nvPr>
            <p:ph type="sldNum" sz="quarter" idx="12"/>
          </p:nvPr>
        </p:nvSpPr>
        <p:spPr/>
        <p:txBody>
          <a:bodyPr/>
          <a:lstStyle/>
          <a:p>
            <a:fld id="{1F16ACC1-2B59-48A2-89BE-FCF1FEFD7403}" type="slidenum">
              <a:rPr lang="en-US" smtClean="0"/>
              <a:pPr/>
              <a:t>52</a:t>
            </a:fld>
            <a:r>
              <a:rPr lang="en-US" dirty="0"/>
              <a:t>/82</a:t>
            </a:r>
          </a:p>
          <a:p>
            <a:endParaRPr lang="en-US" dirty="0"/>
          </a:p>
        </p:txBody>
      </p:sp>
    </p:spTree>
    <p:extLst>
      <p:ext uri="{BB962C8B-B14F-4D97-AF65-F5344CB8AC3E}">
        <p14:creationId xmlns:p14="http://schemas.microsoft.com/office/powerpoint/2010/main" val="4227815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5EF29B-76F5-2B6B-73DC-CF0170808F3B}"/>
              </a:ext>
            </a:extLst>
          </p:cNvPr>
          <p:cNvSpPr>
            <a:spLocks noGrp="1"/>
          </p:cNvSpPr>
          <p:nvPr>
            <p:ph type="title"/>
          </p:nvPr>
        </p:nvSpPr>
        <p:spPr>
          <a:xfrm>
            <a:off x="959004" y="66908"/>
            <a:ext cx="10515600" cy="1325563"/>
          </a:xfrm>
        </p:spPr>
        <p:txBody>
          <a:bodyPr>
            <a:normAutofit/>
          </a:bodyPr>
          <a:lstStyle/>
          <a:p>
            <a:r>
              <a:rPr lang="tr-TR" sz="4000" b="1" dirty="0">
                <a:latin typeface="+mn-lt"/>
              </a:rPr>
              <a:t>Türkiye’de 1. kanat ağır basıyor…</a:t>
            </a:r>
          </a:p>
        </p:txBody>
      </p:sp>
      <p:sp>
        <p:nvSpPr>
          <p:cNvPr id="3" name="İçerik Yer Tutucusu 2">
            <a:extLst>
              <a:ext uri="{FF2B5EF4-FFF2-40B4-BE49-F238E27FC236}">
                <a16:creationId xmlns:a16="http://schemas.microsoft.com/office/drawing/2014/main" id="{DC748A04-3A64-C7A6-648A-A8DE58AD545F}"/>
              </a:ext>
            </a:extLst>
          </p:cNvPr>
          <p:cNvSpPr>
            <a:spLocks noGrp="1"/>
          </p:cNvSpPr>
          <p:nvPr>
            <p:ph idx="1"/>
          </p:nvPr>
        </p:nvSpPr>
        <p:spPr>
          <a:xfrm>
            <a:off x="777797" y="1502239"/>
            <a:ext cx="10636405" cy="4575175"/>
          </a:xfrm>
        </p:spPr>
        <p:txBody>
          <a:bodyPr>
            <a:noAutofit/>
          </a:bodyPr>
          <a:lstStyle/>
          <a:p>
            <a:pPr>
              <a:lnSpc>
                <a:spcPct val="110000"/>
              </a:lnSpc>
              <a:spcBef>
                <a:spcPts val="0"/>
              </a:spcBef>
            </a:pPr>
            <a:r>
              <a:rPr lang="tr-TR" sz="3300" dirty="0">
                <a:ea typeface="Calibri" panose="020F0502020204030204" pitchFamily="34" charset="0"/>
                <a:cs typeface="Arial" panose="020B0604020202020204" pitchFamily="34" charset="0"/>
              </a:rPr>
              <a:t>K</a:t>
            </a:r>
            <a:r>
              <a:rPr lang="tr-TR" sz="3300" kern="100" dirty="0">
                <a:effectLst/>
                <a:ea typeface="Calibri" panose="020F0502020204030204" pitchFamily="34" charset="0"/>
                <a:cs typeface="Times New Roman" panose="02020603050405020304" pitchFamily="18" charset="0"/>
              </a:rPr>
              <a:t>endimizi aldatmayalım </a:t>
            </a:r>
            <a:r>
              <a:rPr lang="tr-TR" sz="3300" dirty="0">
                <a:ea typeface="Calibri" panose="020F0502020204030204" pitchFamily="34" charset="0"/>
                <a:cs typeface="Arial" panose="020B0604020202020204" pitchFamily="34" charset="0"/>
              </a:rPr>
              <a:t>Türkiye’de </a:t>
            </a:r>
            <a:r>
              <a:rPr lang="tr-TR" sz="3300" kern="100" dirty="0">
                <a:effectLst/>
                <a:ea typeface="Calibri" panose="020F0502020204030204" pitchFamily="34" charset="0"/>
                <a:cs typeface="Times New Roman" panose="02020603050405020304" pitchFamily="18" charset="0"/>
              </a:rPr>
              <a:t>risk azaltım çalışmaları uzun zaman alır ve </a:t>
            </a:r>
            <a:r>
              <a:rPr lang="tr-TR" sz="3300" dirty="0"/>
              <a:t>uzun vadeli olarak çok disiplinli düşünmeyi gerektirir, (eğitimde yetersizlik, su savaşları, göç, tersine göç..)</a:t>
            </a:r>
            <a:endParaRPr lang="tr-TR" sz="3300" kern="100" dirty="0">
              <a:effectLst/>
              <a:ea typeface="Calibri" panose="020F0502020204030204" pitchFamily="34" charset="0"/>
              <a:cs typeface="Times New Roman" panose="02020603050405020304" pitchFamily="18" charset="0"/>
            </a:endParaRPr>
          </a:p>
          <a:p>
            <a:pPr>
              <a:lnSpc>
                <a:spcPct val="110000"/>
              </a:lnSpc>
              <a:spcBef>
                <a:spcPts val="0"/>
              </a:spcBef>
            </a:pPr>
            <a:r>
              <a:rPr lang="tr-TR" sz="3300" dirty="0"/>
              <a:t>Hele adil gelir dağılımı yoksa iklim risk yönetiminden daha ziyade sosyal hizmetlerin iklim dostu olması öncelik kazanır. </a:t>
            </a:r>
          </a:p>
          <a:p>
            <a:pPr>
              <a:lnSpc>
                <a:spcPct val="110000"/>
              </a:lnSpc>
              <a:spcBef>
                <a:spcPts val="0"/>
              </a:spcBef>
            </a:pPr>
            <a:r>
              <a:rPr lang="tr-TR" sz="3300" kern="100" dirty="0">
                <a:ea typeface="Calibri" panose="020F0502020204030204" pitchFamily="34" charset="0"/>
                <a:cs typeface="Times New Roman" panose="02020603050405020304" pitchFamily="18" charset="0"/>
              </a:rPr>
              <a:t>Dolayısıyla s</a:t>
            </a:r>
            <a:r>
              <a:rPr lang="tr-TR" sz="3300" kern="100" dirty="0">
                <a:effectLst/>
                <a:ea typeface="Calibri" panose="020F0502020204030204" pitchFamily="34" charset="0"/>
                <a:cs typeface="Times New Roman" panose="02020603050405020304" pitchFamily="18" charset="0"/>
              </a:rPr>
              <a:t>osyal koruma ve sosyal hizmet önde olacak. Burada da </a:t>
            </a:r>
            <a:r>
              <a:rPr lang="tr-TR" sz="3300" u="sng" kern="100" dirty="0">
                <a:solidFill>
                  <a:srgbClr val="00B050"/>
                </a:solidFill>
                <a:effectLst/>
                <a:ea typeface="Calibri" panose="020F0502020204030204" pitchFamily="34" charset="0"/>
                <a:cs typeface="Times New Roman" panose="02020603050405020304" pitchFamily="18" charset="0"/>
              </a:rPr>
              <a:t>yeşil sosyal hizmet</a:t>
            </a:r>
            <a:r>
              <a:rPr lang="tr-TR" sz="3300" b="1" kern="100" dirty="0">
                <a:effectLst/>
                <a:ea typeface="Calibri" panose="020F0502020204030204" pitchFamily="34" charset="0"/>
                <a:cs typeface="Times New Roman" panose="02020603050405020304" pitchFamily="18" charset="0"/>
              </a:rPr>
              <a:t> </a:t>
            </a:r>
            <a:r>
              <a:rPr lang="tr-TR" sz="3300" kern="100" dirty="0">
                <a:effectLst/>
                <a:ea typeface="Calibri" panose="020F0502020204030204" pitchFamily="34" charset="0"/>
                <a:cs typeface="Times New Roman" panose="02020603050405020304" pitchFamily="18" charset="0"/>
              </a:rPr>
              <a:t>mantığı ile hareket etmeliydik…etmeliyiz…</a:t>
            </a:r>
          </a:p>
        </p:txBody>
      </p:sp>
    </p:spTree>
    <p:extLst>
      <p:ext uri="{BB962C8B-B14F-4D97-AF65-F5344CB8AC3E}">
        <p14:creationId xmlns:p14="http://schemas.microsoft.com/office/powerpoint/2010/main" val="1043190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E3ECDC-ABA8-B67D-10B5-637CC763E8D2}"/>
              </a:ext>
            </a:extLst>
          </p:cNvPr>
          <p:cNvSpPr>
            <a:spLocks noGrp="1"/>
          </p:cNvSpPr>
          <p:nvPr>
            <p:ph type="title"/>
          </p:nvPr>
        </p:nvSpPr>
        <p:spPr>
          <a:xfrm>
            <a:off x="301083" y="260368"/>
            <a:ext cx="11634555" cy="1325563"/>
          </a:xfrm>
        </p:spPr>
        <p:txBody>
          <a:bodyPr>
            <a:noAutofit/>
          </a:bodyPr>
          <a:lstStyle/>
          <a:p>
            <a:pPr algn="ctr">
              <a:lnSpc>
                <a:spcPct val="100000"/>
              </a:lnSpc>
            </a:pPr>
            <a:br>
              <a:rPr lang="tr-TR" sz="4000" b="1" dirty="0">
                <a:solidFill>
                  <a:srgbClr val="00B050"/>
                </a:solidFill>
                <a:latin typeface="+mn-lt"/>
                <a:ea typeface="Calibri" panose="020F0502020204030204" pitchFamily="34" charset="0"/>
                <a:cs typeface="Calibri" panose="020F0502020204030204" pitchFamily="34" charset="0"/>
              </a:rPr>
            </a:br>
            <a:r>
              <a:rPr lang="tr-TR" sz="3600" b="1" dirty="0">
                <a:latin typeface="+mn-lt"/>
                <a:ea typeface="Calibri" panose="020F0502020204030204" pitchFamily="34" charset="0"/>
                <a:cs typeface="Calibri" panose="020F0502020204030204" pitchFamily="34" charset="0"/>
              </a:rPr>
              <a:t>İklim krizi ile mücadele için nasıl bir sosyal hizmet olmalı?</a:t>
            </a:r>
            <a:br>
              <a:rPr lang="tr-TR" sz="3600" b="1" dirty="0">
                <a:latin typeface="+mn-lt"/>
                <a:ea typeface="Calibri" panose="020F0502020204030204" pitchFamily="34" charset="0"/>
                <a:cs typeface="Calibri" panose="020F0502020204030204" pitchFamily="34" charset="0"/>
              </a:rPr>
            </a:br>
            <a:r>
              <a:rPr lang="tr-TR" sz="3200" b="1" dirty="0">
                <a:solidFill>
                  <a:srgbClr val="00B050"/>
                </a:solidFill>
                <a:latin typeface="+mn-lt"/>
                <a:ea typeface="Calibri" panose="020F0502020204030204" pitchFamily="34" charset="0"/>
                <a:cs typeface="Calibri" panose="020F0502020204030204" pitchFamily="34" charset="0"/>
              </a:rPr>
              <a:t>Yeşil Sosyal Hizmet… </a:t>
            </a:r>
            <a:br>
              <a:rPr lang="tr-TR" sz="2400" b="1" dirty="0">
                <a:solidFill>
                  <a:srgbClr val="00B050"/>
                </a:solidFill>
                <a:latin typeface="+mn-lt"/>
                <a:ea typeface="Calibri" panose="020F0502020204030204" pitchFamily="34" charset="0"/>
                <a:cs typeface="Calibri" panose="020F0502020204030204" pitchFamily="34" charset="0"/>
              </a:rPr>
            </a:br>
            <a:r>
              <a:rPr lang="tr-TR" sz="2400" i="1" dirty="0">
                <a:solidFill>
                  <a:srgbClr val="00B050"/>
                </a:solidFill>
                <a:latin typeface="+mn-lt"/>
                <a:ea typeface="Calibri" panose="020F0502020204030204" pitchFamily="34" charset="0"/>
                <a:cs typeface="Calibri" panose="020F0502020204030204" pitchFamily="34" charset="0"/>
              </a:rPr>
              <a:t>Ekosistem temelli afet sonrası sosyal hizmet…</a:t>
            </a:r>
            <a:br>
              <a:rPr lang="tr-TR" sz="4000" b="1" dirty="0">
                <a:solidFill>
                  <a:srgbClr val="FF0000"/>
                </a:solidFill>
                <a:latin typeface="+mn-lt"/>
                <a:ea typeface="Calibri" panose="020F0502020204030204" pitchFamily="34" charset="0"/>
                <a:cs typeface="Calibri" panose="020F0502020204030204" pitchFamily="34" charset="0"/>
              </a:rPr>
            </a:br>
            <a:endParaRPr lang="tr-TR" sz="4000" dirty="0">
              <a:solidFill>
                <a:srgbClr val="FF0000"/>
              </a:solidFill>
              <a:latin typeface="+mn-lt"/>
            </a:endParaRPr>
          </a:p>
        </p:txBody>
      </p:sp>
      <p:sp>
        <p:nvSpPr>
          <p:cNvPr id="3" name="İçerik Yer Tutucusu 2">
            <a:extLst>
              <a:ext uri="{FF2B5EF4-FFF2-40B4-BE49-F238E27FC236}">
                <a16:creationId xmlns:a16="http://schemas.microsoft.com/office/drawing/2014/main" id="{13587354-BA29-E301-CF93-9E27E7418960}"/>
              </a:ext>
            </a:extLst>
          </p:cNvPr>
          <p:cNvSpPr>
            <a:spLocks noGrp="1"/>
          </p:cNvSpPr>
          <p:nvPr>
            <p:ph idx="1"/>
          </p:nvPr>
        </p:nvSpPr>
        <p:spPr>
          <a:xfrm>
            <a:off x="408878" y="1864711"/>
            <a:ext cx="11374244" cy="4351338"/>
          </a:xfrm>
        </p:spPr>
        <p:txBody>
          <a:bodyPr>
            <a:normAutofit fontScale="25000" lnSpcReduction="20000"/>
          </a:bodyPr>
          <a:lstStyle/>
          <a:p>
            <a:pPr>
              <a:lnSpc>
                <a:spcPct val="120000"/>
              </a:lnSpc>
              <a:spcBef>
                <a:spcPts val="0"/>
              </a:spcBef>
            </a:pPr>
            <a:r>
              <a:rPr lang="tr-TR" sz="8000" dirty="0">
                <a:effectLst/>
                <a:ea typeface="Calibri" panose="020F0502020204030204" pitchFamily="34" charset="0"/>
                <a:cs typeface="Calibri" panose="020F0502020204030204" pitchFamily="34" charset="0"/>
              </a:rPr>
              <a:t>Sosyal hizmet uzmanlarına iklim krizinin neden olduğu toplumsal kayıpları hafifletmek ve özellikle savunmasız kesimlerin uyumun sağlamak açısından önemli görevler düşmektedir.</a:t>
            </a:r>
            <a:r>
              <a:rPr lang="tr-TR" sz="8000" dirty="0">
                <a:effectLst/>
                <a:ea typeface="Calibri" panose="020F0502020204030204" pitchFamily="34" charset="0"/>
                <a:cs typeface="Arial" panose="020B0604020202020204" pitchFamily="34" charset="0"/>
              </a:rPr>
              <a:t> Bu bağlamda </a:t>
            </a:r>
            <a:r>
              <a:rPr lang="tr-TR" sz="8000" b="1" dirty="0">
                <a:solidFill>
                  <a:srgbClr val="00B050"/>
                </a:solidFill>
                <a:effectLst/>
                <a:ea typeface="Calibri" panose="020F0502020204030204" pitchFamily="34" charset="0"/>
                <a:cs typeface="Arial" panose="020B0604020202020204" pitchFamily="34" charset="0"/>
              </a:rPr>
              <a:t>yeşil sosyal hizmet kavramının sosyal hizmet eğitimine entegrasyonu </a:t>
            </a:r>
            <a:r>
              <a:rPr lang="tr-TR" sz="8000" dirty="0">
                <a:effectLst/>
                <a:ea typeface="Calibri" panose="020F0502020204030204" pitchFamily="34" charset="0"/>
                <a:cs typeface="Arial" panose="020B0604020202020204" pitchFamily="34" charset="0"/>
              </a:rPr>
              <a:t>önemli bir gereklilik olarak dikkat çekmektedir (Güzel &amp; Buz, 2019). </a:t>
            </a:r>
          </a:p>
          <a:p>
            <a:pPr>
              <a:lnSpc>
                <a:spcPct val="120000"/>
              </a:lnSpc>
              <a:spcBef>
                <a:spcPts val="0"/>
              </a:spcBef>
            </a:pPr>
            <a:r>
              <a:rPr lang="tr-TR" sz="8000" dirty="0">
                <a:effectLst/>
                <a:ea typeface="Calibri" panose="020F0502020204030204" pitchFamily="34" charset="0"/>
                <a:cs typeface="Arial" panose="020B0604020202020204" pitchFamily="34" charset="0"/>
              </a:rPr>
              <a:t>Yeşil sosyal hizmet, sosyal hizmet uzmanlarının çevresel adaletsizliğin engellenmesinde; sürdürülebilir sosyal ve çevresel gelişmedeki rolünü ifade etmek için kullanılan ve son yıllarda kullanımı artan bir kavram. Örneğin iklim mültecilerinin yerleşme bölgelerinde doğayı yeniden tahrip etmeden ihtiyaçlarının karşılanabilmesi amacıyla verilen sosyal hizmet yeşil sosyal hizmettir (Artan &amp; Uzun, 2017). </a:t>
            </a:r>
          </a:p>
          <a:p>
            <a:pPr>
              <a:lnSpc>
                <a:spcPct val="120000"/>
              </a:lnSpc>
              <a:spcBef>
                <a:spcPts val="0"/>
              </a:spcBef>
            </a:pPr>
            <a:r>
              <a:rPr lang="tr-TR" sz="8000" dirty="0">
                <a:effectLst/>
                <a:ea typeface="Calibri" panose="020F0502020204030204" pitchFamily="34" charset="0"/>
                <a:cs typeface="Arial" panose="020B0604020202020204" pitchFamily="34" charset="0"/>
              </a:rPr>
              <a:t>Yeşil Sosyal Hizmet eğitimi Türkiye’de bazı üniversitelerde sosyal hizmetler başlığı altında “seçmeli” bir ders olarak verilmektedir. </a:t>
            </a:r>
            <a:r>
              <a:rPr lang="x-none" sz="8000" dirty="0">
                <a:ea typeface="Calibri" panose="020F0502020204030204" pitchFamily="34" charset="0"/>
                <a:cs typeface="Calibri" panose="020F0502020204030204" pitchFamily="34" charset="0"/>
              </a:rPr>
              <a:t>Örneğin Hacettepe Üniversitesi, </a:t>
            </a:r>
            <a:r>
              <a:rPr lang="x-none" sz="8000" dirty="0">
                <a:solidFill>
                  <a:srgbClr val="000000"/>
                </a:solidFill>
                <a:ea typeface="Calibri" panose="020F0502020204030204" pitchFamily="34" charset="0"/>
                <a:cs typeface="Calibri" panose="020F0502020204030204" pitchFamily="34" charset="0"/>
              </a:rPr>
              <a:t>Hacettepe Üniversitesi İktisadi ve İdari Bilimler Fakültesi</a:t>
            </a:r>
            <a:br>
              <a:rPr lang="x-none" sz="8000" dirty="0">
                <a:ea typeface="Calibri" panose="020F0502020204030204" pitchFamily="34" charset="0"/>
                <a:cs typeface="Calibri" panose="020F0502020204030204" pitchFamily="34" charset="0"/>
              </a:rPr>
            </a:br>
            <a:r>
              <a:rPr lang="x-none" sz="8000" b="1" dirty="0">
                <a:solidFill>
                  <a:srgbClr val="00B050"/>
                </a:solidFill>
                <a:ea typeface="Calibri" panose="020F0502020204030204" pitchFamily="34" charset="0"/>
                <a:cs typeface="Calibri" panose="020F0502020204030204" pitchFamily="34" charset="0"/>
              </a:rPr>
              <a:t>Sosyal Hizmet Bölümü.</a:t>
            </a:r>
            <a:r>
              <a:rPr lang="tr-TR" sz="8000" b="1" dirty="0">
                <a:solidFill>
                  <a:srgbClr val="00B050"/>
                </a:solidFill>
                <a:ea typeface="Calibri" panose="020F0502020204030204" pitchFamily="34" charset="0"/>
                <a:cs typeface="Calibri" panose="020F0502020204030204" pitchFamily="34" charset="0"/>
              </a:rPr>
              <a:t>:</a:t>
            </a:r>
            <a:r>
              <a:rPr lang="tr-TR" sz="8000" b="1" dirty="0">
                <a:solidFill>
                  <a:srgbClr val="00B050"/>
                </a:solidFill>
                <a:effectLst/>
                <a:ea typeface="Calibri" panose="020F0502020204030204" pitchFamily="34" charset="0"/>
                <a:cs typeface="Arial" panose="020B0604020202020204" pitchFamily="34" charset="0"/>
              </a:rPr>
              <a:t>Ders kapsamında </a:t>
            </a:r>
            <a:r>
              <a:rPr lang="tr-TR" sz="8000" b="1" dirty="0">
                <a:solidFill>
                  <a:srgbClr val="00B050"/>
                </a:solidFill>
                <a:effectLst/>
                <a:ea typeface="Calibri" panose="020F0502020204030204" pitchFamily="34" charset="0"/>
                <a:cs typeface="Calibri" panose="020F0502020204030204" pitchFamily="34" charset="0"/>
              </a:rPr>
              <a:t>çevre sorunları, yoksulluk, küresel eşitsizlik, çevre krizleri, çevresel adalet, belediyeler ve yeşil sosyal hizmet, sürdürülebilir yeşil sosyal hizmet konuları işlenmektedir. </a:t>
            </a:r>
            <a:r>
              <a:rPr lang="tr-TR" sz="8000" dirty="0">
                <a:solidFill>
                  <a:srgbClr val="000000"/>
                </a:solidFill>
                <a:effectLst/>
                <a:ea typeface="Calibri" panose="020F0502020204030204" pitchFamily="34" charset="0"/>
                <a:cs typeface="Calibri" panose="020F0502020204030204" pitchFamily="34" charset="0"/>
              </a:rPr>
              <a:t>Türkiye’de s</a:t>
            </a:r>
            <a:r>
              <a:rPr lang="tr-TR" sz="8000" dirty="0">
                <a:effectLst/>
                <a:ea typeface="Calibri" panose="020F0502020204030204" pitchFamily="34" charset="0"/>
                <a:cs typeface="Arial" panose="020B0604020202020204" pitchFamily="34" charset="0"/>
              </a:rPr>
              <a:t>osyal hizmet uzmanlarının ve sosyal hizmet akademisyenlerinin bu alanda bilgi kapasitelerinin arttırılması önemlidir. </a:t>
            </a:r>
          </a:p>
          <a:p>
            <a:endParaRPr lang="tr-TR" dirty="0"/>
          </a:p>
        </p:txBody>
      </p:sp>
    </p:spTree>
    <p:extLst>
      <p:ext uri="{BB962C8B-B14F-4D97-AF65-F5344CB8AC3E}">
        <p14:creationId xmlns:p14="http://schemas.microsoft.com/office/powerpoint/2010/main" val="1781626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A32E0E-887C-AA8C-5E35-60340589E793}"/>
              </a:ext>
            </a:extLst>
          </p:cNvPr>
          <p:cNvSpPr>
            <a:spLocks noGrp="1"/>
          </p:cNvSpPr>
          <p:nvPr>
            <p:ph type="title"/>
          </p:nvPr>
        </p:nvSpPr>
        <p:spPr/>
        <p:txBody>
          <a:bodyPr>
            <a:normAutofit/>
          </a:bodyPr>
          <a:lstStyle/>
          <a:p>
            <a:pPr algn="ctr"/>
            <a:r>
              <a:rPr lang="tr-TR" b="1" dirty="0">
                <a:solidFill>
                  <a:schemeClr val="accent2">
                    <a:lumMod val="75000"/>
                  </a:schemeClr>
                </a:solidFill>
                <a:latin typeface="+mn-lt"/>
                <a:ea typeface="+mn-ea"/>
                <a:cs typeface="+mn-cs"/>
              </a:rPr>
              <a:t>İnsanlar temelde 4 Eksen üzerinden </a:t>
            </a:r>
            <a:br>
              <a:rPr lang="tr-TR" b="1" dirty="0">
                <a:solidFill>
                  <a:schemeClr val="accent2">
                    <a:lumMod val="75000"/>
                  </a:schemeClr>
                </a:solidFill>
                <a:latin typeface="+mn-lt"/>
                <a:ea typeface="+mn-ea"/>
                <a:cs typeface="+mn-cs"/>
              </a:rPr>
            </a:br>
            <a:r>
              <a:rPr lang="tr-TR" b="1" dirty="0">
                <a:solidFill>
                  <a:schemeClr val="accent2">
                    <a:lumMod val="75000"/>
                  </a:schemeClr>
                </a:solidFill>
                <a:latin typeface="+mn-lt"/>
                <a:ea typeface="+mn-ea"/>
                <a:cs typeface="+mn-cs"/>
              </a:rPr>
              <a:t>uyanıyor, uyanmalı…</a:t>
            </a:r>
            <a:endParaRPr lang="tr-TR" b="1" dirty="0">
              <a:solidFill>
                <a:schemeClr val="accent2">
                  <a:lumMod val="75000"/>
                </a:schemeClr>
              </a:solidFill>
              <a:latin typeface="+mn-lt"/>
            </a:endParaRPr>
          </a:p>
        </p:txBody>
      </p:sp>
      <p:sp>
        <p:nvSpPr>
          <p:cNvPr id="3" name="İçerik Yer Tutucusu 2">
            <a:extLst>
              <a:ext uri="{FF2B5EF4-FFF2-40B4-BE49-F238E27FC236}">
                <a16:creationId xmlns:a16="http://schemas.microsoft.com/office/drawing/2014/main" id="{B6E06F51-8F46-63E6-2F7B-B5DC42E03825}"/>
              </a:ext>
            </a:extLst>
          </p:cNvPr>
          <p:cNvSpPr>
            <a:spLocks noGrp="1"/>
          </p:cNvSpPr>
          <p:nvPr>
            <p:ph idx="1"/>
          </p:nvPr>
        </p:nvSpPr>
        <p:spPr>
          <a:xfrm>
            <a:off x="838200" y="1877083"/>
            <a:ext cx="10515600" cy="4615792"/>
          </a:xfrm>
        </p:spPr>
        <p:txBody>
          <a:bodyPr/>
          <a:lstStyle/>
          <a:p>
            <a:pPr marL="0" indent="0" algn="ctr">
              <a:lnSpc>
                <a:spcPct val="100000"/>
              </a:lnSpc>
              <a:spcBef>
                <a:spcPts val="0"/>
              </a:spcBef>
              <a:buNone/>
            </a:pPr>
            <a:r>
              <a:rPr kumimoji="0" lang="tr-TR" sz="6000" b="1" i="0" u="none" strike="noStrike" kern="1200" cap="none" spc="0" normalizeH="0" baseline="0" noProof="0" dirty="0">
                <a:ln>
                  <a:noFill/>
                </a:ln>
                <a:solidFill>
                  <a:prstClr val="black"/>
                </a:solidFill>
                <a:effectLst/>
                <a:uLnTx/>
                <a:uFillTx/>
                <a:ea typeface="+mn-ea"/>
                <a:cs typeface="+mn-cs"/>
              </a:rPr>
              <a:t>Susuzluk </a:t>
            </a:r>
          </a:p>
          <a:p>
            <a:pPr marL="0" indent="0" algn="ctr">
              <a:lnSpc>
                <a:spcPct val="100000"/>
              </a:lnSpc>
              <a:spcBef>
                <a:spcPts val="0"/>
              </a:spcBef>
              <a:buNone/>
            </a:pPr>
            <a:r>
              <a:rPr kumimoji="0" lang="tr-TR" sz="6000" b="1" i="0" u="none" strike="noStrike" kern="1200" cap="none" spc="0" normalizeH="0" baseline="0" noProof="0" dirty="0">
                <a:ln>
                  <a:noFill/>
                </a:ln>
                <a:solidFill>
                  <a:prstClr val="black"/>
                </a:solidFill>
                <a:effectLst/>
                <a:uLnTx/>
                <a:uFillTx/>
                <a:ea typeface="+mn-ea"/>
                <a:cs typeface="+mn-cs"/>
              </a:rPr>
              <a:t>Sağlık </a:t>
            </a:r>
          </a:p>
          <a:p>
            <a:pPr marL="0" indent="0" algn="ctr">
              <a:lnSpc>
                <a:spcPct val="100000"/>
              </a:lnSpc>
              <a:spcBef>
                <a:spcPts val="0"/>
              </a:spcBef>
              <a:buNone/>
            </a:pPr>
            <a:r>
              <a:rPr kumimoji="0" lang="tr-TR" sz="6000" b="1" i="0" u="none" strike="noStrike" kern="1200" cap="none" spc="0" normalizeH="0" baseline="0" noProof="0" dirty="0">
                <a:ln>
                  <a:noFill/>
                </a:ln>
                <a:solidFill>
                  <a:prstClr val="black"/>
                </a:solidFill>
                <a:effectLst/>
                <a:uLnTx/>
                <a:uFillTx/>
                <a:ea typeface="+mn-ea"/>
                <a:cs typeface="+mn-cs"/>
              </a:rPr>
              <a:t>Beslenme</a:t>
            </a:r>
          </a:p>
          <a:p>
            <a:pPr marL="0" indent="0" algn="ctr">
              <a:lnSpc>
                <a:spcPct val="100000"/>
              </a:lnSpc>
              <a:spcBef>
                <a:spcPts val="0"/>
              </a:spcBef>
              <a:buNone/>
            </a:pPr>
            <a:r>
              <a:rPr kumimoji="0" lang="tr-TR" sz="6000" b="1" i="0" u="none" strike="noStrike" kern="1200" cap="none" spc="0" normalizeH="0" baseline="0" noProof="0" dirty="0">
                <a:ln>
                  <a:noFill/>
                </a:ln>
                <a:solidFill>
                  <a:prstClr val="black"/>
                </a:solidFill>
                <a:effectLst/>
                <a:uLnTx/>
                <a:uFillTx/>
                <a:ea typeface="+mn-ea"/>
                <a:cs typeface="+mn-cs"/>
              </a:rPr>
              <a:t>Geçim</a:t>
            </a:r>
          </a:p>
          <a:p>
            <a:pPr marL="0" indent="0">
              <a:buNone/>
            </a:pPr>
            <a:endParaRPr lang="tr-TR" dirty="0"/>
          </a:p>
        </p:txBody>
      </p:sp>
    </p:spTree>
    <p:extLst>
      <p:ext uri="{BB962C8B-B14F-4D97-AF65-F5344CB8AC3E}">
        <p14:creationId xmlns:p14="http://schemas.microsoft.com/office/powerpoint/2010/main" val="4045826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202201-0E57-763A-075D-5EB7DE2596A6}"/>
              </a:ext>
            </a:extLst>
          </p:cNvPr>
          <p:cNvSpPr>
            <a:spLocks noGrp="1"/>
          </p:cNvSpPr>
          <p:nvPr>
            <p:ph type="title"/>
          </p:nvPr>
        </p:nvSpPr>
        <p:spPr>
          <a:xfrm>
            <a:off x="265815" y="365125"/>
            <a:ext cx="11632018" cy="1325563"/>
          </a:xfrm>
        </p:spPr>
        <p:txBody>
          <a:bodyPr>
            <a:normAutofit fontScale="90000"/>
          </a:bodyPr>
          <a:lstStyle/>
          <a:p>
            <a:pPr algn="ctr">
              <a:lnSpc>
                <a:spcPct val="100000"/>
              </a:lnSpc>
            </a:pPr>
            <a:br>
              <a:rPr lang="tr-TR" sz="3100" dirty="0">
                <a:latin typeface="+mn-lt"/>
              </a:rPr>
            </a:br>
            <a:r>
              <a:rPr lang="tr-TR" sz="3600" i="1" dirty="0">
                <a:latin typeface="+mn-lt"/>
              </a:rPr>
              <a:t>Özetle…</a:t>
            </a:r>
            <a:br>
              <a:rPr lang="tr-TR" sz="4000" b="1" dirty="0">
                <a:latin typeface="+mn-lt"/>
              </a:rPr>
            </a:br>
            <a:r>
              <a:rPr lang="tr-TR" sz="4000" b="1" dirty="0">
                <a:latin typeface="+mn-lt"/>
              </a:rPr>
              <a:t>Toplum için iklim krizi </a:t>
            </a:r>
            <a:r>
              <a:rPr lang="tr-TR" sz="4000" b="1" i="1" dirty="0">
                <a:latin typeface="+mn-lt"/>
              </a:rPr>
              <a:t>tipik olarak </a:t>
            </a:r>
            <a:br>
              <a:rPr lang="tr-TR" sz="4000" b="1" i="1" dirty="0">
                <a:latin typeface="+mn-lt"/>
              </a:rPr>
            </a:br>
            <a:r>
              <a:rPr lang="tr-TR" sz="4000" b="1" i="1" dirty="0">
                <a:solidFill>
                  <a:srgbClr val="FF0000"/>
                </a:solidFill>
                <a:latin typeface="+mn-lt"/>
              </a:rPr>
              <a:t>2 endişe</a:t>
            </a:r>
            <a:r>
              <a:rPr lang="tr-TR" sz="4000" b="1" i="1" dirty="0">
                <a:latin typeface="+mn-lt"/>
              </a:rPr>
              <a:t>yi birleştirir…</a:t>
            </a:r>
            <a:br>
              <a:rPr lang="tr-TR" dirty="0"/>
            </a:br>
            <a:endParaRPr lang="tr-TR" dirty="0"/>
          </a:p>
        </p:txBody>
      </p:sp>
      <p:sp>
        <p:nvSpPr>
          <p:cNvPr id="3" name="Metin Yer Tutucusu 2">
            <a:extLst>
              <a:ext uri="{FF2B5EF4-FFF2-40B4-BE49-F238E27FC236}">
                <a16:creationId xmlns:a16="http://schemas.microsoft.com/office/drawing/2014/main" id="{F1CD3D19-C291-EB00-4521-D1DDC6981EC4}"/>
              </a:ext>
            </a:extLst>
          </p:cNvPr>
          <p:cNvSpPr>
            <a:spLocks noGrp="1"/>
          </p:cNvSpPr>
          <p:nvPr>
            <p:ph type="body" idx="1"/>
          </p:nvPr>
        </p:nvSpPr>
        <p:spPr>
          <a:xfrm>
            <a:off x="222472" y="1690688"/>
            <a:ext cx="5859352" cy="2093395"/>
          </a:xfrm>
        </p:spPr>
        <p:txBody>
          <a:bodyPr>
            <a:noAutofit/>
          </a:bodyPr>
          <a:lstStyle/>
          <a:p>
            <a:pPr algn="ctr">
              <a:lnSpc>
                <a:spcPct val="100000"/>
              </a:lnSpc>
              <a:spcBef>
                <a:spcPts val="0"/>
              </a:spcBef>
            </a:pPr>
            <a:r>
              <a:rPr lang="tr-TR" sz="3000" dirty="0">
                <a:solidFill>
                  <a:schemeClr val="accent5">
                    <a:lumMod val="50000"/>
                  </a:schemeClr>
                </a:solidFill>
              </a:rPr>
              <a:t>Meseleyi gündelik yaşama </a:t>
            </a:r>
          </a:p>
          <a:p>
            <a:pPr algn="ctr">
              <a:lnSpc>
                <a:spcPct val="100000"/>
              </a:lnSpc>
              <a:spcBef>
                <a:spcPts val="0"/>
              </a:spcBef>
            </a:pPr>
            <a:r>
              <a:rPr lang="tr-TR" sz="3000" dirty="0">
                <a:solidFill>
                  <a:schemeClr val="accent5">
                    <a:lumMod val="50000"/>
                  </a:schemeClr>
                </a:solidFill>
              </a:rPr>
              <a:t>tercüme etmeliyiz ve</a:t>
            </a:r>
          </a:p>
          <a:p>
            <a:pPr algn="ctr">
              <a:lnSpc>
                <a:spcPct val="100000"/>
              </a:lnSpc>
              <a:spcBef>
                <a:spcPts val="0"/>
              </a:spcBef>
            </a:pPr>
            <a:r>
              <a:rPr lang="tr-TR" sz="3000" dirty="0">
                <a:solidFill>
                  <a:schemeClr val="accent5">
                    <a:lumMod val="50000"/>
                  </a:schemeClr>
                </a:solidFill>
              </a:rPr>
              <a:t>endişelenmeliyiz </a:t>
            </a:r>
          </a:p>
          <a:p>
            <a:endParaRPr lang="tr-TR" dirty="0"/>
          </a:p>
        </p:txBody>
      </p:sp>
      <p:sp>
        <p:nvSpPr>
          <p:cNvPr id="4" name="İçerik Yer Tutucusu 3">
            <a:extLst>
              <a:ext uri="{FF2B5EF4-FFF2-40B4-BE49-F238E27FC236}">
                <a16:creationId xmlns:a16="http://schemas.microsoft.com/office/drawing/2014/main" id="{90E86881-5CB4-FEB7-071D-5D8AF937F64C}"/>
              </a:ext>
            </a:extLst>
          </p:cNvPr>
          <p:cNvSpPr>
            <a:spLocks noGrp="1"/>
          </p:cNvSpPr>
          <p:nvPr>
            <p:ph sz="half" idx="2"/>
          </p:nvPr>
        </p:nvSpPr>
        <p:spPr>
          <a:xfrm>
            <a:off x="924037" y="3267352"/>
            <a:ext cx="5157787" cy="3684588"/>
          </a:xfrm>
        </p:spPr>
        <p:txBody>
          <a:bodyPr>
            <a:normAutofit/>
          </a:bodyPr>
          <a:lstStyle/>
          <a:p>
            <a:pPr>
              <a:lnSpc>
                <a:spcPct val="110000"/>
              </a:lnSpc>
              <a:spcBef>
                <a:spcPts val="0"/>
              </a:spcBef>
            </a:pPr>
            <a:r>
              <a:rPr lang="tr-TR" sz="2400" dirty="0"/>
              <a:t>Beslenmemiz (uygun fiyatla, sağlıklı ve besleyici gıda ile)</a:t>
            </a:r>
          </a:p>
          <a:p>
            <a:pPr>
              <a:lnSpc>
                <a:spcPct val="110000"/>
              </a:lnSpc>
              <a:spcBef>
                <a:spcPts val="0"/>
              </a:spcBef>
            </a:pPr>
            <a:r>
              <a:rPr lang="tr-TR" sz="2400" dirty="0"/>
              <a:t>Sağlığımız</a:t>
            </a:r>
          </a:p>
          <a:p>
            <a:pPr>
              <a:lnSpc>
                <a:spcPct val="110000"/>
              </a:lnSpc>
              <a:spcBef>
                <a:spcPts val="0"/>
              </a:spcBef>
            </a:pPr>
            <a:r>
              <a:rPr lang="tr-TR" sz="2400" dirty="0"/>
              <a:t>Kayıp ve zararlarımız</a:t>
            </a:r>
          </a:p>
          <a:p>
            <a:pPr>
              <a:lnSpc>
                <a:spcPct val="110000"/>
              </a:lnSpc>
              <a:spcBef>
                <a:spcPts val="0"/>
              </a:spcBef>
            </a:pPr>
            <a:r>
              <a:rPr lang="tr-TR" sz="2400" dirty="0"/>
              <a:t>İş kaybımız</a:t>
            </a:r>
          </a:p>
          <a:p>
            <a:pPr>
              <a:lnSpc>
                <a:spcPct val="110000"/>
              </a:lnSpc>
              <a:spcBef>
                <a:spcPts val="0"/>
              </a:spcBef>
            </a:pPr>
            <a:r>
              <a:rPr lang="tr-TR" sz="2400" dirty="0"/>
              <a:t>Su teminimiz (hijyen, yaşam kalitesi açısından)</a:t>
            </a:r>
          </a:p>
          <a:p>
            <a:pPr>
              <a:lnSpc>
                <a:spcPct val="110000"/>
              </a:lnSpc>
              <a:spcBef>
                <a:spcPts val="0"/>
              </a:spcBef>
            </a:pPr>
            <a:r>
              <a:rPr lang="tr-TR" sz="2400" dirty="0"/>
              <a:t>Geçim kaynaklarımız</a:t>
            </a:r>
          </a:p>
          <a:p>
            <a:pPr marL="0" indent="0">
              <a:buNone/>
            </a:pPr>
            <a:endParaRPr lang="tr-TR" dirty="0"/>
          </a:p>
        </p:txBody>
      </p:sp>
      <p:sp>
        <p:nvSpPr>
          <p:cNvPr id="5" name="Metin Yer Tutucusu 4">
            <a:extLst>
              <a:ext uri="{FF2B5EF4-FFF2-40B4-BE49-F238E27FC236}">
                <a16:creationId xmlns:a16="http://schemas.microsoft.com/office/drawing/2014/main" id="{0E75FCD2-AA7B-D1F4-B0E2-0F842916388B}"/>
              </a:ext>
            </a:extLst>
          </p:cNvPr>
          <p:cNvSpPr>
            <a:spLocks noGrp="1"/>
          </p:cNvSpPr>
          <p:nvPr>
            <p:ph type="body" sz="quarter" idx="3"/>
          </p:nvPr>
        </p:nvSpPr>
        <p:spPr>
          <a:xfrm>
            <a:off x="6197667" y="2058618"/>
            <a:ext cx="5725634" cy="1747838"/>
          </a:xfrm>
        </p:spPr>
        <p:txBody>
          <a:bodyPr>
            <a:normAutofit/>
          </a:bodyPr>
          <a:lstStyle/>
          <a:p>
            <a:pPr algn="ctr">
              <a:lnSpc>
                <a:spcPct val="120000"/>
              </a:lnSpc>
              <a:spcBef>
                <a:spcPts val="0"/>
              </a:spcBef>
            </a:pPr>
            <a:r>
              <a:rPr lang="tr-TR" sz="3000" dirty="0">
                <a:solidFill>
                  <a:schemeClr val="accent5">
                    <a:lumMod val="50000"/>
                  </a:schemeClr>
                </a:solidFill>
              </a:rPr>
              <a:t>Refahın insanlar arasında </a:t>
            </a:r>
          </a:p>
          <a:p>
            <a:pPr algn="ctr">
              <a:lnSpc>
                <a:spcPct val="100000"/>
              </a:lnSpc>
              <a:spcBef>
                <a:spcPts val="0"/>
              </a:spcBef>
            </a:pPr>
            <a:r>
              <a:rPr lang="tr-TR" sz="3000" dirty="0">
                <a:solidFill>
                  <a:schemeClr val="accent5">
                    <a:lumMod val="50000"/>
                  </a:schemeClr>
                </a:solidFill>
              </a:rPr>
              <a:t>dağılma ölçüsüne bakıp</a:t>
            </a:r>
          </a:p>
          <a:p>
            <a:pPr algn="ctr">
              <a:lnSpc>
                <a:spcPct val="120000"/>
              </a:lnSpc>
              <a:spcBef>
                <a:spcPts val="0"/>
              </a:spcBef>
            </a:pPr>
            <a:r>
              <a:rPr lang="tr-TR" sz="3000" dirty="0">
                <a:solidFill>
                  <a:schemeClr val="accent5">
                    <a:lumMod val="50000"/>
                  </a:schemeClr>
                </a:solidFill>
              </a:rPr>
              <a:t>endişelenmeliyiz</a:t>
            </a:r>
          </a:p>
          <a:p>
            <a:endParaRPr lang="tr-TR" dirty="0"/>
          </a:p>
        </p:txBody>
      </p:sp>
      <p:sp>
        <p:nvSpPr>
          <p:cNvPr id="6" name="İçerik Yer Tutucusu 5">
            <a:extLst>
              <a:ext uri="{FF2B5EF4-FFF2-40B4-BE49-F238E27FC236}">
                <a16:creationId xmlns:a16="http://schemas.microsoft.com/office/drawing/2014/main" id="{A77C5489-98F7-9B67-C3E0-454D39759EBB}"/>
              </a:ext>
            </a:extLst>
          </p:cNvPr>
          <p:cNvSpPr>
            <a:spLocks noGrp="1"/>
          </p:cNvSpPr>
          <p:nvPr>
            <p:ph sz="quarter" idx="4"/>
          </p:nvPr>
        </p:nvSpPr>
        <p:spPr>
          <a:xfrm>
            <a:off x="6595436" y="3429000"/>
            <a:ext cx="5183188" cy="3684588"/>
          </a:xfrm>
        </p:spPr>
        <p:txBody>
          <a:bodyPr>
            <a:normAutofit/>
          </a:bodyPr>
          <a:lstStyle/>
          <a:p>
            <a:pPr>
              <a:lnSpc>
                <a:spcPct val="110000"/>
              </a:lnSpc>
              <a:spcBef>
                <a:spcPts val="0"/>
              </a:spcBef>
            </a:pPr>
            <a:r>
              <a:rPr lang="tr-TR" sz="2400" dirty="0"/>
              <a:t>Eşit mi, adil mi, hakça mı?</a:t>
            </a:r>
          </a:p>
          <a:p>
            <a:pPr>
              <a:lnSpc>
                <a:spcPct val="110000"/>
              </a:lnSpc>
              <a:spcBef>
                <a:spcPts val="0"/>
              </a:spcBef>
            </a:pPr>
            <a:r>
              <a:rPr lang="tr-TR" sz="2400" dirty="0"/>
              <a:t>İklim değişikliği ülkeleri (gelişmiş, gelişmekte olan) ve insanları (kadınları ve erkekleri…) eşit şekilde etkileyen bir kriz değil.</a:t>
            </a:r>
          </a:p>
          <a:p>
            <a:pPr>
              <a:lnSpc>
                <a:spcPct val="110000"/>
              </a:lnSpc>
              <a:spcBef>
                <a:spcPts val="0"/>
              </a:spcBef>
            </a:pPr>
            <a:r>
              <a:rPr lang="tr-TR" sz="2400" dirty="0"/>
              <a:t>Zaten iklim adaletini sağlamak bu orantısızlığı azaltmak için dillendiriliyor. </a:t>
            </a:r>
          </a:p>
          <a:p>
            <a:pPr>
              <a:lnSpc>
                <a:spcPct val="110000"/>
              </a:lnSpc>
              <a:spcBef>
                <a:spcPts val="0"/>
              </a:spcBef>
            </a:pPr>
            <a:endParaRPr lang="tr-TR" dirty="0"/>
          </a:p>
          <a:p>
            <a:pPr>
              <a:lnSpc>
                <a:spcPct val="110000"/>
              </a:lnSpc>
              <a:spcBef>
                <a:spcPts val="0"/>
              </a:spcBef>
            </a:pPr>
            <a:endParaRPr lang="tr-TR" dirty="0"/>
          </a:p>
        </p:txBody>
      </p:sp>
    </p:spTree>
    <p:extLst>
      <p:ext uri="{BB962C8B-B14F-4D97-AF65-F5344CB8AC3E}">
        <p14:creationId xmlns:p14="http://schemas.microsoft.com/office/powerpoint/2010/main" val="3929754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F5D7D6-D477-1553-5087-4DF654799E76}"/>
              </a:ext>
            </a:extLst>
          </p:cNvPr>
          <p:cNvSpPr>
            <a:spLocks noGrp="1"/>
          </p:cNvSpPr>
          <p:nvPr>
            <p:ph type="title"/>
          </p:nvPr>
        </p:nvSpPr>
        <p:spPr>
          <a:xfrm>
            <a:off x="838200" y="31675"/>
            <a:ext cx="10515600" cy="1325563"/>
          </a:xfrm>
        </p:spPr>
        <p:txBody>
          <a:bodyPr>
            <a:normAutofit fontScale="90000"/>
          </a:bodyPr>
          <a:lstStyle/>
          <a:p>
            <a:pPr algn="ctr">
              <a:lnSpc>
                <a:spcPct val="100000"/>
              </a:lnSpc>
            </a:pPr>
            <a:r>
              <a:rPr lang="tr-TR" sz="4000" b="1" dirty="0">
                <a:latin typeface="+mn-lt"/>
              </a:rPr>
              <a:t>Bilindik «Bir Adalet Teorisi» ve 2 temel ilkesi</a:t>
            </a:r>
            <a:br>
              <a:rPr lang="tr-TR" b="1" dirty="0">
                <a:latin typeface="+mn-lt"/>
              </a:rPr>
            </a:br>
            <a:r>
              <a:rPr lang="tr-TR" sz="2700" i="1" dirty="0">
                <a:highlight>
                  <a:srgbClr val="FFFFFF"/>
                </a:highlight>
                <a:latin typeface="+mn-lt"/>
              </a:rPr>
              <a:t>1971, «A </a:t>
            </a:r>
            <a:r>
              <a:rPr lang="tr-TR" sz="2700" i="1" dirty="0" err="1">
                <a:effectLst/>
                <a:highlight>
                  <a:srgbClr val="FFFFFF"/>
                </a:highlight>
                <a:latin typeface="+mn-lt"/>
              </a:rPr>
              <a:t>Theory</a:t>
            </a:r>
            <a:r>
              <a:rPr lang="tr-TR" sz="2700" i="1" dirty="0">
                <a:effectLst/>
                <a:highlight>
                  <a:srgbClr val="FFFFFF"/>
                </a:highlight>
                <a:latin typeface="+mn-lt"/>
              </a:rPr>
              <a:t> of </a:t>
            </a:r>
            <a:r>
              <a:rPr lang="tr-TR" sz="2700" i="1" dirty="0" err="1">
                <a:effectLst/>
                <a:highlight>
                  <a:srgbClr val="FFFFFF"/>
                </a:highlight>
                <a:latin typeface="+mn-lt"/>
              </a:rPr>
              <a:t>Justice</a:t>
            </a:r>
            <a:r>
              <a:rPr lang="tr-TR" sz="2700" i="1" dirty="0">
                <a:highlight>
                  <a:srgbClr val="FFFFFF"/>
                </a:highlight>
                <a:latin typeface="+mn-lt"/>
              </a:rPr>
              <a:t>» (</a:t>
            </a:r>
            <a:r>
              <a:rPr lang="tr-TR" sz="2700" i="1" dirty="0">
                <a:effectLst/>
                <a:highlight>
                  <a:srgbClr val="FFFFFF"/>
                </a:highlight>
                <a:latin typeface="+mn-lt"/>
              </a:rPr>
              <a:t>John </a:t>
            </a:r>
            <a:r>
              <a:rPr lang="tr-TR" sz="2700" i="1" dirty="0" err="1">
                <a:effectLst/>
                <a:highlight>
                  <a:srgbClr val="FFFFFF"/>
                </a:highlight>
                <a:latin typeface="+mn-lt"/>
              </a:rPr>
              <a:t>Rawls</a:t>
            </a:r>
            <a:r>
              <a:rPr lang="tr-TR" sz="2700" i="1" dirty="0">
                <a:effectLst/>
                <a:highlight>
                  <a:srgbClr val="FFFFFF"/>
                </a:highlight>
                <a:latin typeface="+mn-lt"/>
              </a:rPr>
              <a:t>,</a:t>
            </a:r>
            <a:r>
              <a:rPr lang="tr-TR" sz="2700" i="1" dirty="0">
                <a:highlight>
                  <a:srgbClr val="FFFFFF"/>
                </a:highlight>
                <a:latin typeface="+mn-lt"/>
              </a:rPr>
              <a:t> </a:t>
            </a:r>
            <a:r>
              <a:rPr lang="tr-TR" sz="2700" i="1" dirty="0">
                <a:effectLst/>
                <a:highlight>
                  <a:srgbClr val="FFFFFF"/>
                </a:highlight>
                <a:latin typeface="+mn-lt"/>
              </a:rPr>
              <a:t>Amerikalı siyaset ve ahlak filozofu</a:t>
            </a:r>
            <a:r>
              <a:rPr lang="tr-TR" sz="2700" i="1" dirty="0">
                <a:highlight>
                  <a:srgbClr val="FFFFFF"/>
                </a:highlight>
                <a:latin typeface="+mn-lt"/>
              </a:rPr>
              <a:t>)</a:t>
            </a:r>
            <a:endParaRPr lang="tr-TR" sz="2700" i="1" dirty="0">
              <a:latin typeface="+mn-lt"/>
            </a:endParaRPr>
          </a:p>
        </p:txBody>
      </p:sp>
      <p:sp>
        <p:nvSpPr>
          <p:cNvPr id="3" name="İçerik Yer Tutucusu 2">
            <a:extLst>
              <a:ext uri="{FF2B5EF4-FFF2-40B4-BE49-F238E27FC236}">
                <a16:creationId xmlns:a16="http://schemas.microsoft.com/office/drawing/2014/main" id="{6496643D-F95C-BA07-091B-B9A7A9EF466F}"/>
              </a:ext>
            </a:extLst>
          </p:cNvPr>
          <p:cNvSpPr>
            <a:spLocks noGrp="1"/>
          </p:cNvSpPr>
          <p:nvPr>
            <p:ph idx="1"/>
          </p:nvPr>
        </p:nvSpPr>
        <p:spPr>
          <a:xfrm>
            <a:off x="838200" y="1464118"/>
            <a:ext cx="10515600" cy="4351338"/>
          </a:xfrm>
        </p:spPr>
        <p:txBody>
          <a:bodyPr>
            <a:normAutofit/>
          </a:bodyPr>
          <a:lstStyle/>
          <a:p>
            <a:pPr marL="0" indent="0">
              <a:lnSpc>
                <a:spcPct val="100000"/>
              </a:lnSpc>
              <a:spcBef>
                <a:spcPts val="0"/>
              </a:spcBef>
              <a:buNone/>
            </a:pPr>
            <a:r>
              <a:rPr lang="tr-TR" sz="4000" dirty="0"/>
              <a:t>1 - Her insanın özgürlüklerden geniş şekilde yararlanması için diğer insanlarla eşit haklara sahip olması</a:t>
            </a:r>
          </a:p>
          <a:p>
            <a:pPr marL="0" indent="0">
              <a:lnSpc>
                <a:spcPct val="100000"/>
              </a:lnSpc>
              <a:spcBef>
                <a:spcPts val="0"/>
              </a:spcBef>
              <a:buNone/>
            </a:pPr>
            <a:r>
              <a:rPr lang="tr-TR" sz="4000" dirty="0"/>
              <a:t>2 - Toplumsal fayda ve yüklerin </a:t>
            </a:r>
            <a:r>
              <a:rPr lang="tr-TR" sz="4000" u="sng" dirty="0"/>
              <a:t>fırsat eşitsizliği</a:t>
            </a:r>
            <a:r>
              <a:rPr lang="tr-TR" sz="4000" dirty="0"/>
              <a:t>ni ortadan kaldırmak adına eşit şekilde dağıtılması</a:t>
            </a:r>
          </a:p>
        </p:txBody>
      </p:sp>
      <p:sp>
        <p:nvSpPr>
          <p:cNvPr id="4" name="Dikdörtgen 3">
            <a:extLst>
              <a:ext uri="{FF2B5EF4-FFF2-40B4-BE49-F238E27FC236}">
                <a16:creationId xmlns:a16="http://schemas.microsoft.com/office/drawing/2014/main" id="{25CE9E23-CAF6-D4DF-265A-A4F4C0DC7EE7}"/>
              </a:ext>
            </a:extLst>
          </p:cNvPr>
          <p:cNvSpPr/>
          <p:nvPr/>
        </p:nvSpPr>
        <p:spPr>
          <a:xfrm>
            <a:off x="478464" y="4784652"/>
            <a:ext cx="11068493" cy="14779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b="1" dirty="0">
                <a:solidFill>
                  <a:schemeClr val="tx1"/>
                </a:solidFill>
              </a:rPr>
              <a:t>Soru Şu: </a:t>
            </a:r>
          </a:p>
          <a:p>
            <a:pPr algn="ctr"/>
            <a:r>
              <a:rPr lang="tr-TR" sz="2400" b="1" dirty="0">
                <a:solidFill>
                  <a:schemeClr val="tx1"/>
                </a:solidFill>
              </a:rPr>
              <a:t>Adalet kavramına sosyo-ekonomik ve çevre/iklim açılarından baktığımızda </a:t>
            </a:r>
          </a:p>
          <a:p>
            <a:pPr algn="ctr"/>
            <a:r>
              <a:rPr lang="tr-TR" sz="2400" b="1" dirty="0">
                <a:solidFill>
                  <a:schemeClr val="tx1"/>
                </a:solidFill>
              </a:rPr>
              <a:t>yükler ve faydalar acaba adil ve eşit dağıtılıyor mu? </a:t>
            </a:r>
          </a:p>
          <a:p>
            <a:pPr algn="ctr"/>
            <a:endParaRPr lang="tr-TR" dirty="0"/>
          </a:p>
        </p:txBody>
      </p:sp>
    </p:spTree>
    <p:extLst>
      <p:ext uri="{BB962C8B-B14F-4D97-AF65-F5344CB8AC3E}">
        <p14:creationId xmlns:p14="http://schemas.microsoft.com/office/powerpoint/2010/main" val="18221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D6E14A-9270-85CE-3AE3-4F80EF47DB95}"/>
              </a:ext>
            </a:extLst>
          </p:cNvPr>
          <p:cNvSpPr>
            <a:spLocks noGrp="1"/>
          </p:cNvSpPr>
          <p:nvPr>
            <p:ph type="title"/>
          </p:nvPr>
        </p:nvSpPr>
        <p:spPr>
          <a:xfrm>
            <a:off x="838200" y="120576"/>
            <a:ext cx="10515600" cy="1325563"/>
          </a:xfrm>
        </p:spPr>
        <p:txBody>
          <a:bodyPr>
            <a:noAutofit/>
          </a:bodyPr>
          <a:lstStyle/>
          <a:p>
            <a:pPr algn="ctr">
              <a:lnSpc>
                <a:spcPct val="100000"/>
              </a:lnSpc>
            </a:pPr>
            <a:r>
              <a:rPr lang="tr-TR" sz="4000" b="1" dirty="0">
                <a:latin typeface="+mn-lt"/>
              </a:rPr>
              <a:t>Çevre adaletinden iklim adaletine yol gider…</a:t>
            </a:r>
            <a:br>
              <a:rPr lang="tr-TR" sz="4000" b="1" dirty="0">
                <a:latin typeface="+mn-lt"/>
              </a:rPr>
            </a:br>
            <a:r>
              <a:rPr lang="tr-TR" sz="2800" b="1" i="1" dirty="0">
                <a:latin typeface="+mn-lt"/>
              </a:rPr>
              <a:t>Ç</a:t>
            </a:r>
            <a:r>
              <a:rPr lang="tr-TR" sz="2800" i="1" dirty="0">
                <a:latin typeface="+mn-lt"/>
              </a:rPr>
              <a:t>evresel adalet ve iklim adaleti kavramlarına açıklık getirelim</a:t>
            </a:r>
          </a:p>
        </p:txBody>
      </p:sp>
      <p:sp>
        <p:nvSpPr>
          <p:cNvPr id="3" name="İçerik Yer Tutucusu 2">
            <a:extLst>
              <a:ext uri="{FF2B5EF4-FFF2-40B4-BE49-F238E27FC236}">
                <a16:creationId xmlns:a16="http://schemas.microsoft.com/office/drawing/2014/main" id="{42B5060F-22B4-E002-C569-1C1431A581C0}"/>
              </a:ext>
            </a:extLst>
          </p:cNvPr>
          <p:cNvSpPr>
            <a:spLocks noGrp="1"/>
          </p:cNvSpPr>
          <p:nvPr>
            <p:ph idx="1"/>
          </p:nvPr>
        </p:nvSpPr>
        <p:spPr>
          <a:xfrm>
            <a:off x="838200" y="1591708"/>
            <a:ext cx="10666228" cy="4957947"/>
          </a:xfrm>
        </p:spPr>
        <p:txBody>
          <a:bodyPr>
            <a:normAutofit fontScale="85000" lnSpcReduction="20000"/>
          </a:bodyPr>
          <a:lstStyle/>
          <a:p>
            <a:pPr marL="0" indent="0">
              <a:lnSpc>
                <a:spcPct val="120000"/>
              </a:lnSpc>
              <a:spcBef>
                <a:spcPts val="0"/>
              </a:spcBef>
              <a:buNone/>
            </a:pPr>
            <a:r>
              <a:rPr lang="tr-TR" b="1" dirty="0"/>
              <a:t>Çevre Adaleti ve 3 Bileşeni:</a:t>
            </a:r>
          </a:p>
          <a:p>
            <a:pPr marL="971550" lvl="1" indent="-514350">
              <a:lnSpc>
                <a:spcPct val="120000"/>
              </a:lnSpc>
              <a:spcBef>
                <a:spcPts val="0"/>
              </a:spcBef>
              <a:buFont typeface="+mj-lt"/>
              <a:buAutoNum type="arabicPeriod"/>
            </a:pPr>
            <a:r>
              <a:rPr lang="tr-TR" dirty="0"/>
              <a:t>Eşit derecede dağılmış çevresel risk</a:t>
            </a:r>
          </a:p>
          <a:p>
            <a:pPr marL="971550" lvl="1" indent="-514350">
              <a:lnSpc>
                <a:spcPct val="120000"/>
              </a:lnSpc>
              <a:spcBef>
                <a:spcPts val="0"/>
              </a:spcBef>
              <a:buFont typeface="+mj-lt"/>
              <a:buAutoNum type="arabicPeriod"/>
            </a:pPr>
            <a:r>
              <a:rPr lang="tr-TR" dirty="0"/>
              <a:t>İnsanların farklı ihtiyaç ve deneyimlerinin tanınması  </a:t>
            </a:r>
          </a:p>
          <a:p>
            <a:pPr marL="971550" lvl="1" indent="-514350">
              <a:lnSpc>
                <a:spcPct val="120000"/>
              </a:lnSpc>
              <a:spcBef>
                <a:spcPts val="0"/>
              </a:spcBef>
              <a:buFont typeface="+mj-lt"/>
              <a:buAutoNum type="arabicPeriod"/>
            </a:pPr>
            <a:r>
              <a:rPr lang="tr-TR" dirty="0"/>
              <a:t>Çevre politikasını oluşturan ve yöneten politik süreçlere katılım </a:t>
            </a:r>
          </a:p>
          <a:p>
            <a:pPr>
              <a:lnSpc>
                <a:spcPct val="120000"/>
              </a:lnSpc>
              <a:spcBef>
                <a:spcPts val="0"/>
              </a:spcBef>
            </a:pPr>
            <a:endParaRPr lang="tr-TR" dirty="0"/>
          </a:p>
          <a:p>
            <a:pPr>
              <a:lnSpc>
                <a:spcPct val="120000"/>
              </a:lnSpc>
              <a:spcBef>
                <a:spcPts val="0"/>
              </a:spcBef>
            </a:pPr>
            <a:r>
              <a:rPr lang="tr-TR" dirty="0"/>
              <a:t>Meselenin temelinde «sosyal adalet teorisi» yer alıyor, yani malların toplum içerisinde adil, özgür ve eşit dağılımını ifade eden ilkelerin bütünü bu. </a:t>
            </a:r>
          </a:p>
          <a:p>
            <a:pPr>
              <a:lnSpc>
                <a:spcPct val="120000"/>
              </a:lnSpc>
              <a:spcBef>
                <a:spcPts val="0"/>
              </a:spcBef>
            </a:pPr>
            <a:r>
              <a:rPr lang="tr-TR" dirty="0"/>
              <a:t>iklim adaleti iklim değişikliğine karşı mücadelede kaynakların, fonların ve finansmanın eşit şekilde dağıtılması ve </a:t>
            </a:r>
            <a:r>
              <a:rPr lang="tr-TR" dirty="0">
                <a:solidFill>
                  <a:srgbClr val="FF0000"/>
                </a:solidFill>
              </a:rPr>
              <a:t>kadınlar</a:t>
            </a:r>
            <a:r>
              <a:rPr lang="tr-TR" dirty="0"/>
              <a:t>, gençler ve diğer savunmasız grupların karar alma süreçlerine aktif katılımını teşvik eder. </a:t>
            </a:r>
          </a:p>
          <a:p>
            <a:pPr>
              <a:lnSpc>
                <a:spcPct val="120000"/>
              </a:lnSpc>
              <a:spcBef>
                <a:spcPts val="0"/>
              </a:spcBef>
            </a:pPr>
            <a:r>
              <a:rPr lang="tr-TR" b="1" dirty="0">
                <a:solidFill>
                  <a:srgbClr val="FF0000"/>
                </a:solidFill>
              </a:rPr>
              <a:t>Böylece iklim adaleti uluslararası kalkınmanın merkezine insan hakları temelli bir yaklaşım getirdi. Yani insan merkezli, toplum içerisinde dezavantajlı, savunmasız ve yoksul kesimin haklarının gözetilmesi gerekir. </a:t>
            </a:r>
          </a:p>
        </p:txBody>
      </p:sp>
    </p:spTree>
    <p:extLst>
      <p:ext uri="{BB962C8B-B14F-4D97-AF65-F5344CB8AC3E}">
        <p14:creationId xmlns:p14="http://schemas.microsoft.com/office/powerpoint/2010/main" val="3092127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a:extLst>
              <a:ext uri="{FF2B5EF4-FFF2-40B4-BE49-F238E27FC236}">
                <a16:creationId xmlns:a16="http://schemas.microsoft.com/office/drawing/2014/main" id="{2F3F76A6-9347-2C13-0F3C-BC14F7C47CAF}"/>
              </a:ext>
            </a:extLst>
          </p:cNvPr>
          <p:cNvSpPr>
            <a:spLocks noGrp="1"/>
          </p:cNvSpPr>
          <p:nvPr>
            <p:ph type="title"/>
          </p:nvPr>
        </p:nvSpPr>
        <p:spPr>
          <a:xfrm>
            <a:off x="2024063" y="0"/>
            <a:ext cx="8229600" cy="1143000"/>
          </a:xfrm>
        </p:spPr>
        <p:txBody>
          <a:bodyPr rtlCol="0">
            <a:normAutofit fontScale="90000"/>
          </a:bodyPr>
          <a:lstStyle/>
          <a:p>
            <a:pPr algn="ctr">
              <a:lnSpc>
                <a:spcPct val="100000"/>
              </a:lnSpc>
              <a:defRPr/>
            </a:pPr>
            <a:r>
              <a:rPr lang="tr-TR" sz="3600" b="1" dirty="0">
                <a:latin typeface="+mn-lt"/>
              </a:rPr>
              <a:t>İklim Değişikliği ile Mücadelenin </a:t>
            </a:r>
            <a:br>
              <a:rPr lang="tr-TR" sz="3600" b="1" dirty="0">
                <a:latin typeface="+mn-lt"/>
              </a:rPr>
            </a:br>
            <a:r>
              <a:rPr lang="tr-TR" sz="3600" b="1" dirty="0">
                <a:latin typeface="+mn-lt"/>
              </a:rPr>
              <a:t>‘Adalet ve Etik’ Tarafı</a:t>
            </a:r>
          </a:p>
        </p:txBody>
      </p:sp>
      <p:sp>
        <p:nvSpPr>
          <p:cNvPr id="25604" name="3 İçerik Yer Tutucusu">
            <a:extLst>
              <a:ext uri="{FF2B5EF4-FFF2-40B4-BE49-F238E27FC236}">
                <a16:creationId xmlns:a16="http://schemas.microsoft.com/office/drawing/2014/main" id="{02314F7D-4161-905E-E002-FA11A16D1473}"/>
              </a:ext>
            </a:extLst>
          </p:cNvPr>
          <p:cNvSpPr>
            <a:spLocks noGrp="1"/>
          </p:cNvSpPr>
          <p:nvPr>
            <p:ph sz="half" idx="2"/>
          </p:nvPr>
        </p:nvSpPr>
        <p:spPr>
          <a:xfrm>
            <a:off x="875745" y="2427215"/>
            <a:ext cx="4865835" cy="3973585"/>
          </a:xfrm>
        </p:spPr>
        <p:txBody>
          <a:bodyPr>
            <a:normAutofit fontScale="92500"/>
          </a:bodyPr>
          <a:lstStyle/>
          <a:p>
            <a:pPr marL="0" indent="0" eaLnBrk="1" hangingPunct="1">
              <a:lnSpc>
                <a:spcPct val="110000"/>
              </a:lnSpc>
              <a:spcBef>
                <a:spcPct val="0"/>
              </a:spcBef>
              <a:buNone/>
            </a:pPr>
            <a:r>
              <a:rPr lang="tr-TR" altLang="tr-TR" sz="3000" dirty="0"/>
              <a:t>“İklim adaleti” deyince devletler vahşi büyüme adaletini anlıyor ve gelişmemişler, gelişmemişler “büyüme hakkı” arayışında adil olunsun diyor, yani “iklim adaleti” devletlerin hükümetlerini sevdiği ve böyle anladıkları bir tanım</a:t>
            </a:r>
          </a:p>
          <a:p>
            <a:pPr eaLnBrk="1" hangingPunct="1">
              <a:lnSpc>
                <a:spcPct val="110000"/>
              </a:lnSpc>
              <a:buFont typeface="Arial" panose="020B0604020202020204" pitchFamily="34" charset="0"/>
              <a:buNone/>
            </a:pPr>
            <a:endParaRPr lang="tr-TR" altLang="tr-TR" dirty="0"/>
          </a:p>
        </p:txBody>
      </p:sp>
      <p:sp>
        <p:nvSpPr>
          <p:cNvPr id="20486" name="5 İçerik Yer Tutucusu">
            <a:extLst>
              <a:ext uri="{FF2B5EF4-FFF2-40B4-BE49-F238E27FC236}">
                <a16:creationId xmlns:a16="http://schemas.microsoft.com/office/drawing/2014/main" id="{C917CDE8-F265-83E1-7EBE-BEA580707545}"/>
              </a:ext>
            </a:extLst>
          </p:cNvPr>
          <p:cNvSpPr>
            <a:spLocks noGrp="1"/>
          </p:cNvSpPr>
          <p:nvPr>
            <p:ph sz="quarter" idx="4"/>
          </p:nvPr>
        </p:nvSpPr>
        <p:spPr>
          <a:xfrm>
            <a:off x="6583435" y="2427215"/>
            <a:ext cx="4732819" cy="4186236"/>
          </a:xfrm>
        </p:spPr>
        <p:txBody>
          <a:bodyPr rtlCol="0">
            <a:normAutofit fontScale="92500"/>
          </a:bodyPr>
          <a:lstStyle/>
          <a:p>
            <a:pPr>
              <a:lnSpc>
                <a:spcPct val="110000"/>
              </a:lnSpc>
              <a:spcBef>
                <a:spcPct val="0"/>
              </a:spcBef>
              <a:defRPr/>
            </a:pPr>
            <a:r>
              <a:rPr lang="tr-TR" dirty="0"/>
              <a:t>Bireycilik mi?, Toplumsa, kuşaklararası kaygılar mı?</a:t>
            </a:r>
          </a:p>
          <a:p>
            <a:pPr>
              <a:lnSpc>
                <a:spcPct val="110000"/>
              </a:lnSpc>
              <a:spcBef>
                <a:spcPct val="0"/>
              </a:spcBef>
              <a:defRPr/>
            </a:pPr>
            <a:r>
              <a:rPr lang="tr-TR" dirty="0"/>
              <a:t>“Günü birlik yaşayalım geleceği Allah bilir” ya da “bugün ve gelecekte tüm canlılar adına biz insanlar sorumluyuz”. </a:t>
            </a:r>
          </a:p>
          <a:p>
            <a:pPr>
              <a:lnSpc>
                <a:spcPct val="110000"/>
              </a:lnSpc>
              <a:spcBef>
                <a:spcPct val="0"/>
              </a:spcBef>
              <a:defRPr/>
            </a:pPr>
            <a:r>
              <a:rPr lang="tr-TR" dirty="0"/>
              <a:t>“İklim adaleti” yerine, “yaşama hakkı için vicdan ve ahlak” daha doğru bir yaklaşım. </a:t>
            </a:r>
          </a:p>
          <a:p>
            <a:pPr>
              <a:defRPr/>
            </a:pPr>
            <a:endParaRPr lang="tr-TR" dirty="0"/>
          </a:p>
        </p:txBody>
      </p:sp>
      <p:sp>
        <p:nvSpPr>
          <p:cNvPr id="7" name="6 Dikdörtgen">
            <a:extLst>
              <a:ext uri="{FF2B5EF4-FFF2-40B4-BE49-F238E27FC236}">
                <a16:creationId xmlns:a16="http://schemas.microsoft.com/office/drawing/2014/main" id="{040A499B-CAC6-66CA-9025-046D8B68E4C9}"/>
              </a:ext>
            </a:extLst>
          </p:cNvPr>
          <p:cNvSpPr/>
          <p:nvPr/>
        </p:nvSpPr>
        <p:spPr>
          <a:xfrm>
            <a:off x="875745" y="1292189"/>
            <a:ext cx="4865835" cy="98583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normalizeH="0" baseline="0" noProof="0" dirty="0">
                <a:solidFill>
                  <a:schemeClr val="tx1"/>
                </a:solidFill>
                <a:uLnTx/>
                <a:uFillTx/>
                <a:latin typeface="Calibri" panose="020F0502020204030204"/>
                <a:ea typeface="+mn-ea"/>
                <a:cs typeface="+mn-cs"/>
              </a:rPr>
              <a:t>ADALET</a:t>
            </a:r>
          </a:p>
        </p:txBody>
      </p:sp>
      <p:sp>
        <p:nvSpPr>
          <p:cNvPr id="8" name="7 Dikdörtgen">
            <a:extLst>
              <a:ext uri="{FF2B5EF4-FFF2-40B4-BE49-F238E27FC236}">
                <a16:creationId xmlns:a16="http://schemas.microsoft.com/office/drawing/2014/main" id="{6960E0FC-F951-FCEC-3687-520C57ECB8F8}"/>
              </a:ext>
            </a:extLst>
          </p:cNvPr>
          <p:cNvSpPr/>
          <p:nvPr/>
        </p:nvSpPr>
        <p:spPr>
          <a:xfrm>
            <a:off x="6583437" y="1295843"/>
            <a:ext cx="4732818" cy="10001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chemeClr val="tx1"/>
                </a:solidFill>
                <a:effectLst/>
                <a:uLnTx/>
                <a:uFillTx/>
                <a:latin typeface="Calibri" panose="020F0502020204030204"/>
                <a:ea typeface="+mn-ea"/>
                <a:cs typeface="+mn-cs"/>
              </a:rPr>
              <a:t>ETİK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6E685E-1550-612A-653E-E89FA3228A03}"/>
              </a:ext>
            </a:extLst>
          </p:cNvPr>
          <p:cNvSpPr>
            <a:spLocks noGrp="1"/>
          </p:cNvSpPr>
          <p:nvPr>
            <p:ph sz="half" idx="1"/>
          </p:nvPr>
        </p:nvSpPr>
        <p:spPr/>
        <p:txBody>
          <a:bodyPr>
            <a:normAutofit fontScale="55000" lnSpcReduction="20000"/>
          </a:bodyPr>
          <a:lstStyle/>
          <a:p>
            <a:pPr marL="0" indent="0">
              <a:lnSpc>
                <a:spcPct val="110000"/>
              </a:lnSpc>
              <a:spcBef>
                <a:spcPts val="0"/>
              </a:spcBef>
              <a:buNone/>
            </a:pPr>
            <a:r>
              <a:rPr kumimoji="0" lang="tr-TR" sz="4400" b="1" i="0" u="none" strike="noStrike" kern="1200" cap="none" spc="0" normalizeH="0" baseline="0" noProof="0" dirty="0">
                <a:ln>
                  <a:noFill/>
                </a:ln>
                <a:solidFill>
                  <a:prstClr val="black"/>
                </a:solidFill>
                <a:effectLst/>
                <a:uLnTx/>
                <a:uFillTx/>
                <a:ea typeface="+mn-ea"/>
                <a:cs typeface="+mn-cs"/>
              </a:rPr>
              <a:t>İklim krizini yeterince ele almadan </a:t>
            </a:r>
            <a:br>
              <a:rPr kumimoji="0" lang="tr-TR" sz="4400" b="1" i="0" u="none" strike="noStrike" kern="1200" cap="none" spc="0" normalizeH="0" baseline="0" noProof="0" dirty="0">
                <a:ln>
                  <a:noFill/>
                </a:ln>
                <a:solidFill>
                  <a:prstClr val="black"/>
                </a:solidFill>
                <a:effectLst/>
                <a:uLnTx/>
                <a:uFillTx/>
                <a:ea typeface="+mn-ea"/>
                <a:cs typeface="+mn-cs"/>
              </a:rPr>
            </a:br>
            <a:r>
              <a:rPr kumimoji="0" lang="tr-TR" sz="4400" b="1" i="0" u="none" strike="noStrike" kern="1200" cap="none" spc="0" normalizeH="0" baseline="0" noProof="0" dirty="0">
                <a:ln>
                  <a:noFill/>
                </a:ln>
                <a:solidFill>
                  <a:prstClr val="black"/>
                </a:solidFill>
                <a:effectLst/>
                <a:uLnTx/>
                <a:uFillTx/>
                <a:ea typeface="+mn-ea"/>
                <a:cs typeface="+mn-cs"/>
              </a:rPr>
              <a:t>SKA 17’nin tümünü gerçekleştiremeyiz. </a:t>
            </a:r>
          </a:p>
          <a:p>
            <a:pPr marL="0" indent="0">
              <a:lnSpc>
                <a:spcPct val="110000"/>
              </a:lnSpc>
              <a:spcBef>
                <a:spcPts val="0"/>
              </a:spcBef>
              <a:buNone/>
            </a:pPr>
            <a:endParaRPr lang="tr-TR" sz="4400" dirty="0"/>
          </a:p>
          <a:p>
            <a:pPr marL="0" indent="0">
              <a:lnSpc>
                <a:spcPct val="110000"/>
              </a:lnSpc>
              <a:spcBef>
                <a:spcPts val="0"/>
              </a:spcBef>
              <a:buNone/>
            </a:pPr>
            <a:r>
              <a:rPr lang="tr-TR" sz="4400" dirty="0"/>
              <a:t>BM Sürdürülebilir Kalkınma Amaçlarının </a:t>
            </a:r>
          </a:p>
          <a:p>
            <a:pPr marL="0" indent="0">
              <a:lnSpc>
                <a:spcPct val="110000"/>
              </a:lnSpc>
              <a:spcBef>
                <a:spcPts val="0"/>
              </a:spcBef>
              <a:buNone/>
            </a:pPr>
            <a:r>
              <a:rPr lang="tr-TR" sz="4400" dirty="0"/>
              <a:t>çözüm setleri olarak 4 anahtar alanını acil eylem olarak tanımlar…</a:t>
            </a:r>
          </a:p>
          <a:p>
            <a:pPr marL="0" indent="0">
              <a:lnSpc>
                <a:spcPct val="110000"/>
              </a:lnSpc>
              <a:spcBef>
                <a:spcPts val="0"/>
              </a:spcBef>
              <a:buNone/>
            </a:pPr>
            <a:r>
              <a:rPr lang="tr-TR" sz="4400" dirty="0"/>
              <a:t>1) İklim ve Gezegen</a:t>
            </a:r>
          </a:p>
          <a:p>
            <a:pPr marL="0" indent="0">
              <a:lnSpc>
                <a:spcPct val="110000"/>
              </a:lnSpc>
              <a:spcBef>
                <a:spcPts val="0"/>
              </a:spcBef>
              <a:buNone/>
            </a:pPr>
            <a:r>
              <a:rPr lang="tr-TR" sz="4400" dirty="0"/>
              <a:t>2) Yoksulluk ve Eşitsizlik </a:t>
            </a:r>
          </a:p>
          <a:p>
            <a:pPr marL="0" indent="0">
              <a:lnSpc>
                <a:spcPct val="110000"/>
              </a:lnSpc>
              <a:spcBef>
                <a:spcPts val="0"/>
              </a:spcBef>
              <a:buNone/>
            </a:pPr>
            <a:r>
              <a:rPr lang="tr-TR" sz="4400" dirty="0"/>
              <a:t>3) Adalet ve İnsan Hakları</a:t>
            </a:r>
          </a:p>
          <a:p>
            <a:pPr marL="0" indent="0">
              <a:lnSpc>
                <a:spcPct val="110000"/>
              </a:lnSpc>
              <a:spcBef>
                <a:spcPts val="0"/>
              </a:spcBef>
              <a:buNone/>
            </a:pPr>
            <a:r>
              <a:rPr lang="tr-TR" sz="4400" dirty="0"/>
              <a:t>4) Cinsiyet Eşitliği</a:t>
            </a:r>
          </a:p>
          <a:p>
            <a:endParaRPr lang="tr-TR" dirty="0"/>
          </a:p>
        </p:txBody>
      </p:sp>
      <p:sp>
        <p:nvSpPr>
          <p:cNvPr id="4" name="İçerik Yer Tutucusu 3">
            <a:extLst>
              <a:ext uri="{FF2B5EF4-FFF2-40B4-BE49-F238E27FC236}">
                <a16:creationId xmlns:a16="http://schemas.microsoft.com/office/drawing/2014/main" id="{78FC6B04-B50E-35FB-9C06-A130A04E62CC}"/>
              </a:ext>
            </a:extLst>
          </p:cNvPr>
          <p:cNvSpPr>
            <a:spLocks noGrp="1"/>
          </p:cNvSpPr>
          <p:nvPr>
            <p:ph sz="half" idx="2"/>
          </p:nvPr>
        </p:nvSpPr>
        <p:spPr/>
        <p:txBody>
          <a:bodyPr>
            <a:normAutofit fontScale="55000" lnSpcReduction="20000"/>
          </a:bodyPr>
          <a:lstStyle/>
          <a:p>
            <a:pPr marL="0" indent="0">
              <a:lnSpc>
                <a:spcPct val="120000"/>
              </a:lnSpc>
              <a:buNone/>
            </a:pPr>
            <a:r>
              <a:rPr lang="tr-TR" sz="3800" b="1" dirty="0">
                <a:cs typeface="Arial" panose="020B0604020202020204" pitchFamily="34" charset="0"/>
              </a:rPr>
              <a:t>Paris Anlaşması </a:t>
            </a:r>
            <a:r>
              <a:rPr lang="tr-TR" sz="3800" dirty="0">
                <a:cs typeface="Arial" panose="020B0604020202020204" pitchFamily="34" charset="0"/>
              </a:rPr>
              <a:t>ve</a:t>
            </a:r>
            <a:r>
              <a:rPr lang="tr-TR" sz="3800" b="1" dirty="0">
                <a:cs typeface="Arial" panose="020B0604020202020204" pitchFamily="34" charset="0"/>
              </a:rPr>
              <a:t> Sürdürülebilir Kalkınma Bağı</a:t>
            </a:r>
          </a:p>
          <a:p>
            <a:pPr marL="0" indent="0">
              <a:lnSpc>
                <a:spcPct val="120000"/>
              </a:lnSpc>
              <a:spcBef>
                <a:spcPts val="0"/>
              </a:spcBef>
              <a:buNone/>
            </a:pPr>
            <a:endParaRPr lang="tr-TR" sz="3800" dirty="0">
              <a:cs typeface="Arial" panose="020B0604020202020204" pitchFamily="34" charset="0"/>
            </a:endParaRPr>
          </a:p>
          <a:p>
            <a:pPr marL="0" indent="0">
              <a:lnSpc>
                <a:spcPct val="120000"/>
              </a:lnSpc>
              <a:spcBef>
                <a:spcPts val="0"/>
              </a:spcBef>
              <a:buNone/>
            </a:pPr>
            <a:r>
              <a:rPr lang="tr-TR" sz="3800" dirty="0">
                <a:cs typeface="Arial" panose="020B0604020202020204" pitchFamily="34" charset="0"/>
              </a:rPr>
              <a:t>İklim değişikliği </a:t>
            </a:r>
            <a:r>
              <a:rPr lang="tr-TR" sz="3800" b="1" dirty="0">
                <a:cs typeface="Arial" panose="020B0604020202020204" pitchFamily="34" charset="0"/>
              </a:rPr>
              <a:t>medeniyetin bekası</a:t>
            </a:r>
            <a:r>
              <a:rPr lang="tr-TR" sz="3800" dirty="0">
                <a:cs typeface="Arial" panose="020B0604020202020204" pitchFamily="34" charset="0"/>
              </a:rPr>
              <a:t>nı etkileyecek tek önemli mesele bugün. Paris A şöyle söyler:</a:t>
            </a:r>
          </a:p>
          <a:p>
            <a:pPr marL="0" indent="0">
              <a:lnSpc>
                <a:spcPct val="120000"/>
              </a:lnSpc>
              <a:spcBef>
                <a:spcPts val="0"/>
              </a:spcBef>
              <a:buNone/>
            </a:pPr>
            <a:r>
              <a:rPr lang="tr-TR" sz="3800" dirty="0">
                <a:cs typeface="Arial" panose="020B0604020202020204" pitchFamily="34" charset="0"/>
              </a:rPr>
              <a:t> </a:t>
            </a:r>
          </a:p>
          <a:p>
            <a:pPr marL="0" indent="0">
              <a:lnSpc>
                <a:spcPct val="120000"/>
              </a:lnSpc>
              <a:spcBef>
                <a:spcPts val="0"/>
              </a:spcBef>
              <a:buNone/>
            </a:pPr>
            <a:r>
              <a:rPr lang="tr-TR" sz="3800" i="1" dirty="0">
                <a:cs typeface="Arial" panose="020B0604020202020204" pitchFamily="34" charset="0"/>
              </a:rPr>
              <a:t>«Taraflar, azaltım ve uyum eylemlerinin iddialılık seviyesini artırmak ve sürdürülebilir kalkınma ile çevresel bütünlüğü teşvik etmek amacıyla ulusal katkılarının uygulanmasında bazı tarafların gönüllü işbirliği yapmayı tercih edebileceklerini kabul eder» </a:t>
            </a:r>
            <a:r>
              <a:rPr lang="tr-TR" sz="3800" dirty="0">
                <a:cs typeface="Arial" panose="020B0604020202020204" pitchFamily="34" charset="0"/>
              </a:rPr>
              <a:t>(Madde 6)»</a:t>
            </a:r>
          </a:p>
          <a:p>
            <a:pPr>
              <a:lnSpc>
                <a:spcPct val="120000"/>
              </a:lnSpc>
              <a:spcBef>
                <a:spcPts val="0"/>
              </a:spcBef>
            </a:pPr>
            <a:endParaRPr lang="tr-TR" sz="3800" dirty="0">
              <a:cs typeface="Arial" panose="020B0604020202020204" pitchFamily="34" charset="0"/>
            </a:endParaRPr>
          </a:p>
          <a:p>
            <a:pPr marL="0" indent="0">
              <a:lnSpc>
                <a:spcPct val="120000"/>
              </a:lnSpc>
              <a:buNone/>
            </a:pPr>
            <a:endParaRPr lang="tr-TR" dirty="0">
              <a:latin typeface="+mj-lt"/>
            </a:endParaRPr>
          </a:p>
        </p:txBody>
      </p:sp>
      <p:sp>
        <p:nvSpPr>
          <p:cNvPr id="7" name="Başlık 1">
            <a:extLst>
              <a:ext uri="{FF2B5EF4-FFF2-40B4-BE49-F238E27FC236}">
                <a16:creationId xmlns:a16="http://schemas.microsoft.com/office/drawing/2014/main" id="{B399ACDA-1924-9A8B-F822-7A651628EFDA}"/>
              </a:ext>
            </a:extLst>
          </p:cNvPr>
          <p:cNvSpPr>
            <a:spLocks noGrp="1"/>
          </p:cNvSpPr>
          <p:nvPr>
            <p:ph type="title"/>
          </p:nvPr>
        </p:nvSpPr>
        <p:spPr>
          <a:xfrm>
            <a:off x="838200" y="186267"/>
            <a:ext cx="10515600" cy="1325563"/>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100000"/>
              </a:lnSpc>
            </a:pPr>
            <a:r>
              <a:rPr lang="tr-TR" sz="4000" b="1" dirty="0">
                <a:solidFill>
                  <a:schemeClr val="tx1"/>
                </a:solidFill>
              </a:rPr>
              <a:t>Sürdürülebilir Kalkınma Amaçlarının gerçekliği</a:t>
            </a:r>
            <a:br>
              <a:rPr lang="tr-TR" sz="4000" b="1" dirty="0">
                <a:solidFill>
                  <a:schemeClr val="tx1"/>
                </a:solidFill>
              </a:rPr>
            </a:br>
            <a:r>
              <a:rPr lang="tr-TR" sz="2800" b="1" dirty="0">
                <a:solidFill>
                  <a:schemeClr val="tx1"/>
                </a:solidFill>
              </a:rPr>
              <a:t>SKA, BM 2030</a:t>
            </a:r>
            <a:endParaRPr lang="tr-TR" b="1" dirty="0">
              <a:solidFill>
                <a:schemeClr val="tx1"/>
              </a:solidFill>
            </a:endParaRPr>
          </a:p>
        </p:txBody>
      </p:sp>
    </p:spTree>
    <p:extLst>
      <p:ext uri="{BB962C8B-B14F-4D97-AF65-F5344CB8AC3E}">
        <p14:creationId xmlns:p14="http://schemas.microsoft.com/office/powerpoint/2010/main" val="4129943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EA7110-8906-4B1A-BBF7-ABE668AC65CC}"/>
              </a:ext>
            </a:extLst>
          </p:cNvPr>
          <p:cNvSpPr>
            <a:spLocks noGrp="1"/>
          </p:cNvSpPr>
          <p:nvPr>
            <p:ph type="title"/>
          </p:nvPr>
        </p:nvSpPr>
        <p:spPr>
          <a:xfrm>
            <a:off x="773883" y="3845366"/>
            <a:ext cx="4757055" cy="2760098"/>
          </a:xfrm>
        </p:spPr>
        <p:txBody>
          <a:bodyPr>
            <a:noAutofit/>
          </a:bodyPr>
          <a:lstStyle/>
          <a:p>
            <a:r>
              <a:rPr lang="tr-TR" sz="3200" dirty="0">
                <a:solidFill>
                  <a:srgbClr val="0070C0"/>
                </a:solidFill>
              </a:rPr>
              <a:t>Eşitsizlik…</a:t>
            </a:r>
            <a:br>
              <a:rPr lang="tr-TR" sz="3200" b="1" dirty="0"/>
            </a:br>
            <a:r>
              <a:rPr lang="tr-TR" sz="3200" dirty="0"/>
              <a:t>İklim krizine ya da bu tükenme döngüsüne eşitsizlik </a:t>
            </a:r>
            <a:br>
              <a:rPr lang="tr-TR" sz="3200" dirty="0"/>
            </a:br>
            <a:r>
              <a:rPr lang="tr-TR" sz="3200" dirty="0"/>
              <a:t>nedeniyle geldik</a:t>
            </a:r>
            <a:br>
              <a:rPr lang="tr-TR" sz="4000" i="1" dirty="0"/>
            </a:br>
            <a:endParaRPr lang="tr-TR" sz="4000" b="1" i="1" dirty="0"/>
          </a:p>
        </p:txBody>
      </p:sp>
      <p:sp>
        <p:nvSpPr>
          <p:cNvPr id="3" name="İçerik Yer Tutucusu 2">
            <a:extLst>
              <a:ext uri="{FF2B5EF4-FFF2-40B4-BE49-F238E27FC236}">
                <a16:creationId xmlns:a16="http://schemas.microsoft.com/office/drawing/2014/main" id="{CFF61585-9F37-4BE7-8B14-11C5E670E713}"/>
              </a:ext>
            </a:extLst>
          </p:cNvPr>
          <p:cNvSpPr>
            <a:spLocks noGrp="1"/>
          </p:cNvSpPr>
          <p:nvPr>
            <p:ph idx="1"/>
          </p:nvPr>
        </p:nvSpPr>
        <p:spPr>
          <a:xfrm>
            <a:off x="6151668" y="1230049"/>
            <a:ext cx="5306084" cy="5230634"/>
          </a:xfrm>
          <a:noFill/>
          <a:ln>
            <a:noFill/>
          </a:ln>
        </p:spPr>
        <p:txBody>
          <a:bodyPr anchor="ctr">
            <a:normAutofit lnSpcReduction="10000"/>
          </a:bodyPr>
          <a:lstStyle/>
          <a:p>
            <a:pPr>
              <a:lnSpc>
                <a:spcPct val="100000"/>
              </a:lnSpc>
              <a:spcBef>
                <a:spcPts val="0"/>
              </a:spcBef>
            </a:pPr>
            <a:r>
              <a:rPr lang="tr-TR" sz="3200" dirty="0">
                <a:latin typeface="+mj-lt"/>
              </a:rPr>
              <a:t>Diğer </a:t>
            </a:r>
            <a:r>
              <a:rPr lang="tr-TR" sz="3200" dirty="0">
                <a:solidFill>
                  <a:srgbClr val="0070C0"/>
                </a:solidFill>
                <a:latin typeface="+mj-lt"/>
              </a:rPr>
              <a:t>canlılarla insanlar </a:t>
            </a:r>
            <a:r>
              <a:rPr lang="tr-TR" sz="3200" dirty="0">
                <a:latin typeface="+mj-lt"/>
              </a:rPr>
              <a:t>arasındaki eşitsizlik (Dünyayı bizim emrimize verilmiş bir kaynaklar kümesi olarak gördük, görüyoruz) </a:t>
            </a:r>
          </a:p>
          <a:p>
            <a:pPr>
              <a:lnSpc>
                <a:spcPct val="100000"/>
              </a:lnSpc>
              <a:spcBef>
                <a:spcPts val="0"/>
              </a:spcBef>
            </a:pPr>
            <a:r>
              <a:rPr lang="tr-TR" altLang="tr-TR" sz="3200" dirty="0">
                <a:solidFill>
                  <a:srgbClr val="0070C0"/>
                </a:solidFill>
                <a:latin typeface="+mj-lt"/>
              </a:rPr>
              <a:t>Zengin-yoksul  </a:t>
            </a:r>
            <a:r>
              <a:rPr lang="tr-TR" altLang="tr-TR" sz="3200" dirty="0">
                <a:latin typeface="+mj-lt"/>
              </a:rPr>
              <a:t>eşitsizliği (sınıfsal)</a:t>
            </a:r>
          </a:p>
          <a:p>
            <a:pPr>
              <a:lnSpc>
                <a:spcPct val="100000"/>
              </a:lnSpc>
              <a:spcBef>
                <a:spcPts val="0"/>
              </a:spcBef>
            </a:pPr>
            <a:r>
              <a:rPr lang="tr-TR" altLang="tr-TR" sz="3200" dirty="0">
                <a:solidFill>
                  <a:srgbClr val="0070C0"/>
                </a:solidFill>
                <a:latin typeface="+mj-lt"/>
              </a:rPr>
              <a:t>Kadın-erkek </a:t>
            </a:r>
            <a:r>
              <a:rPr lang="tr-TR" sz="3200" dirty="0">
                <a:latin typeface="+mj-lt"/>
              </a:rPr>
              <a:t>eşitsizliği </a:t>
            </a:r>
            <a:endParaRPr lang="tr-TR" altLang="tr-TR" sz="3200" dirty="0">
              <a:latin typeface="+mj-lt"/>
            </a:endParaRPr>
          </a:p>
          <a:p>
            <a:pPr>
              <a:lnSpc>
                <a:spcPct val="100000"/>
              </a:lnSpc>
              <a:spcBef>
                <a:spcPts val="0"/>
              </a:spcBef>
            </a:pPr>
            <a:r>
              <a:rPr lang="tr-TR" altLang="tr-TR" sz="3200" dirty="0">
                <a:solidFill>
                  <a:srgbClr val="0070C0"/>
                </a:solidFill>
                <a:latin typeface="+mj-lt"/>
              </a:rPr>
              <a:t>Kuşaklararası</a:t>
            </a:r>
            <a:r>
              <a:rPr lang="tr-TR" altLang="tr-TR" sz="3200" b="1" dirty="0">
                <a:latin typeface="+mj-lt"/>
              </a:rPr>
              <a:t> </a:t>
            </a:r>
            <a:r>
              <a:rPr lang="tr-TR" altLang="tr-TR" sz="3200" dirty="0">
                <a:latin typeface="+mj-lt"/>
              </a:rPr>
              <a:t>eşitsizlik (doğmamış çocuklara felaket vaadi)</a:t>
            </a:r>
          </a:p>
          <a:p>
            <a:pPr marL="457200" lvl="1" indent="0">
              <a:spcBef>
                <a:spcPts val="600"/>
              </a:spcBef>
              <a:buNone/>
            </a:pPr>
            <a:endParaRPr lang="tr-TR" altLang="tr-TR" sz="1800" dirty="0">
              <a:solidFill>
                <a:schemeClr val="tx2"/>
              </a:solidFill>
            </a:endParaRPr>
          </a:p>
          <a:p>
            <a:pPr marL="0" indent="0">
              <a:spcBef>
                <a:spcPts val="600"/>
              </a:spcBef>
              <a:buNone/>
            </a:pPr>
            <a:endParaRPr lang="tr-TR" sz="1800" dirty="0">
              <a:solidFill>
                <a:schemeClr val="tx2"/>
              </a:solidFill>
            </a:endParaRPr>
          </a:p>
        </p:txBody>
      </p:sp>
      <p:sp>
        <p:nvSpPr>
          <p:cNvPr id="4" name="AutoShape 2" descr="C:\Users\USER\Desktop\Capa_50-51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C:\Users\USER\Desktop\Capa_50-512.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83" y="494587"/>
            <a:ext cx="4757056" cy="3168931"/>
          </a:xfrm>
          <a:prstGeom prst="rect">
            <a:avLst/>
          </a:prstGeom>
        </p:spPr>
      </p:pic>
    </p:spTree>
    <p:extLst>
      <p:ext uri="{BB962C8B-B14F-4D97-AF65-F5344CB8AC3E}">
        <p14:creationId xmlns:p14="http://schemas.microsoft.com/office/powerpoint/2010/main" val="1275838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a:extLst>
              <a:ext uri="{FF2B5EF4-FFF2-40B4-BE49-F238E27FC236}">
                <a16:creationId xmlns:a16="http://schemas.microsoft.com/office/drawing/2014/main" id="{DEB0E6B8-6BE0-477C-B004-C5BA8872574F}"/>
              </a:ext>
            </a:extLst>
          </p:cNvPr>
          <p:cNvSpPr>
            <a:spLocks noGrp="1"/>
          </p:cNvSpPr>
          <p:nvPr>
            <p:ph type="title"/>
          </p:nvPr>
        </p:nvSpPr>
        <p:spPr>
          <a:xfrm>
            <a:off x="318977" y="214313"/>
            <a:ext cx="11472530" cy="1325562"/>
          </a:xfrm>
        </p:spPr>
        <p:txBody>
          <a:bodyPr>
            <a:normAutofit fontScale="90000"/>
          </a:bodyPr>
          <a:lstStyle/>
          <a:p>
            <a:pPr algn="ctr" eaLnBrk="1" hangingPunct="1">
              <a:lnSpc>
                <a:spcPct val="100000"/>
              </a:lnSpc>
              <a:defRPr/>
            </a:pPr>
            <a:br>
              <a:rPr lang="tr-TR" sz="2400" b="1" dirty="0">
                <a:latin typeface="+mn-lt"/>
              </a:rPr>
            </a:br>
            <a:r>
              <a:rPr lang="tr-TR" sz="4000" b="1" dirty="0">
                <a:latin typeface="+mn-lt"/>
              </a:rPr>
              <a:t>İklim değişikliğinden en az sorumlu olanlar</a:t>
            </a:r>
            <a:br>
              <a:rPr lang="tr-TR" sz="4000" b="1" dirty="0">
                <a:latin typeface="+mn-lt"/>
              </a:rPr>
            </a:br>
            <a:r>
              <a:rPr lang="tr-TR" sz="4000" b="1" dirty="0">
                <a:latin typeface="+mn-lt"/>
              </a:rPr>
              <a:t>etkilerine en çok ve en ağır şekilde maruz kalıyorsa… </a:t>
            </a:r>
            <a:br>
              <a:rPr lang="tr-TR" sz="4000" b="1" dirty="0">
                <a:latin typeface="+mn-lt"/>
              </a:rPr>
            </a:br>
            <a:r>
              <a:rPr lang="tr-TR" sz="4000" u="sng" dirty="0">
                <a:latin typeface="+mn-lt"/>
              </a:rPr>
              <a:t>O halde iklim adaleti; </a:t>
            </a:r>
            <a:br>
              <a:rPr lang="tr-TR" sz="2800" i="1" dirty="0">
                <a:solidFill>
                  <a:schemeClr val="tx2">
                    <a:lumMod val="60000"/>
                    <a:lumOff val="40000"/>
                  </a:schemeClr>
                </a:solidFill>
              </a:rPr>
            </a:br>
            <a:endParaRPr lang="tr-TR" sz="2800" i="1" dirty="0">
              <a:solidFill>
                <a:schemeClr val="tx2">
                  <a:lumMod val="60000"/>
                  <a:lumOff val="40000"/>
                </a:schemeClr>
              </a:solidFill>
            </a:endParaRPr>
          </a:p>
        </p:txBody>
      </p:sp>
      <p:sp>
        <p:nvSpPr>
          <p:cNvPr id="37891" name="2 İçerik Yer Tutucusu">
            <a:extLst>
              <a:ext uri="{FF2B5EF4-FFF2-40B4-BE49-F238E27FC236}">
                <a16:creationId xmlns:a16="http://schemas.microsoft.com/office/drawing/2014/main" id="{804F0356-1E57-4A7D-814F-833480472A36}"/>
              </a:ext>
            </a:extLst>
          </p:cNvPr>
          <p:cNvSpPr>
            <a:spLocks noGrp="1"/>
          </p:cNvSpPr>
          <p:nvPr>
            <p:ph idx="1"/>
          </p:nvPr>
        </p:nvSpPr>
        <p:spPr>
          <a:xfrm>
            <a:off x="627322" y="2071356"/>
            <a:ext cx="10664456" cy="4924867"/>
          </a:xfrm>
        </p:spPr>
        <p:txBody>
          <a:bodyPr>
            <a:normAutofit/>
          </a:bodyPr>
          <a:lstStyle/>
          <a:p>
            <a:pPr eaLnBrk="1" hangingPunct="1">
              <a:lnSpc>
                <a:spcPct val="120000"/>
              </a:lnSpc>
              <a:spcBef>
                <a:spcPct val="0"/>
              </a:spcBef>
            </a:pPr>
            <a:r>
              <a:rPr lang="tr-TR" altLang="tr-TR" sz="3500" b="1" dirty="0"/>
              <a:t>Eşitlik, insan hakları, kolektif haklar </a:t>
            </a:r>
            <a:r>
              <a:rPr lang="tr-TR" altLang="tr-TR" sz="3500" dirty="0"/>
              <a:t>konularını</a:t>
            </a:r>
          </a:p>
          <a:p>
            <a:pPr eaLnBrk="1" hangingPunct="1">
              <a:lnSpc>
                <a:spcPct val="120000"/>
              </a:lnSpc>
              <a:spcBef>
                <a:spcPct val="0"/>
              </a:spcBef>
            </a:pPr>
            <a:r>
              <a:rPr lang="tr-TR" altLang="tr-TR" sz="3500" dirty="0"/>
              <a:t>İklim değişikliğinin </a:t>
            </a:r>
            <a:r>
              <a:rPr lang="tr-TR" altLang="tr-TR" sz="3500" b="1" dirty="0"/>
              <a:t>tarihsel sorumluluk </a:t>
            </a:r>
            <a:r>
              <a:rPr lang="tr-TR" altLang="tr-TR" sz="3500" dirty="0"/>
              <a:t>ve </a:t>
            </a:r>
            <a:r>
              <a:rPr lang="tr-TR" altLang="tr-TR" sz="3500" b="1" dirty="0"/>
              <a:t>ekolojik borç </a:t>
            </a:r>
            <a:r>
              <a:rPr lang="tr-TR" altLang="tr-TR" sz="3500" dirty="0"/>
              <a:t>konularını öne çıkarmak demek.</a:t>
            </a:r>
          </a:p>
          <a:p>
            <a:pPr eaLnBrk="1" hangingPunct="1">
              <a:lnSpc>
                <a:spcPct val="120000"/>
              </a:lnSpc>
              <a:spcBef>
                <a:spcPct val="0"/>
              </a:spcBef>
            </a:pPr>
            <a:r>
              <a:rPr lang="tr-TR" altLang="tr-TR" sz="3500" dirty="0"/>
              <a:t>İklim değişikliğini sadece çevresel veya doğal koşullar üzerinde gerçekleşen bir değişiklikten öte, </a:t>
            </a:r>
            <a:r>
              <a:rPr lang="tr-TR" altLang="tr-TR" sz="3500" b="1" dirty="0"/>
              <a:t>etik </a:t>
            </a:r>
            <a:r>
              <a:rPr lang="tr-TR" altLang="tr-TR" sz="3500" dirty="0"/>
              <a:t>ve </a:t>
            </a:r>
            <a:r>
              <a:rPr lang="tr-TR" altLang="tr-TR" sz="3500" b="1" dirty="0"/>
              <a:t>siyasi bir konu </a:t>
            </a:r>
            <a:r>
              <a:rPr lang="tr-TR" altLang="tr-TR" sz="3500" dirty="0"/>
              <a:t>olarak ele almak </a:t>
            </a:r>
            <a:r>
              <a:rPr lang="tr-TR" altLang="tr-TR" sz="3500" u="sng" dirty="0"/>
              <a:t>demek.</a:t>
            </a:r>
          </a:p>
          <a:p>
            <a:pPr eaLnBrk="1" hangingPunct="1">
              <a:spcBef>
                <a:spcPct val="0"/>
              </a:spcBef>
            </a:pPr>
            <a:endParaRPr lang="tr-TR" altLang="tr-TR"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8A495-7197-AD44-FA87-910B055EF306}"/>
              </a:ext>
            </a:extLst>
          </p:cNvPr>
          <p:cNvSpPr>
            <a:spLocks noGrp="1"/>
          </p:cNvSpPr>
          <p:nvPr>
            <p:ph type="title"/>
          </p:nvPr>
        </p:nvSpPr>
        <p:spPr/>
        <p:txBody>
          <a:bodyPr>
            <a:normAutofit fontScale="90000"/>
          </a:bodyPr>
          <a:lstStyle/>
          <a:p>
            <a:pPr algn="ctr">
              <a:lnSpc>
                <a:spcPct val="100000"/>
              </a:lnSpc>
            </a:pPr>
            <a:r>
              <a:rPr lang="tr-TR" sz="4000" b="1" dirty="0">
                <a:latin typeface="+mn-lt"/>
              </a:rPr>
              <a:t>İklim değişikliği ile mücadele süreçlerinde </a:t>
            </a:r>
            <a:br>
              <a:rPr lang="tr-TR" sz="4000" b="1" dirty="0">
                <a:latin typeface="+mn-lt"/>
              </a:rPr>
            </a:br>
            <a:r>
              <a:rPr lang="tr-TR" sz="4000" b="1" dirty="0">
                <a:latin typeface="+mn-lt"/>
              </a:rPr>
              <a:t>adaleti arıyoruz… </a:t>
            </a:r>
            <a:br>
              <a:rPr lang="tr-TR" sz="4400" i="1" dirty="0"/>
            </a:br>
            <a:endParaRPr lang="tr-TR" dirty="0"/>
          </a:p>
        </p:txBody>
      </p:sp>
      <p:sp>
        <p:nvSpPr>
          <p:cNvPr id="4" name="İçerik Yer Tutucusu 3">
            <a:extLst>
              <a:ext uri="{FF2B5EF4-FFF2-40B4-BE49-F238E27FC236}">
                <a16:creationId xmlns:a16="http://schemas.microsoft.com/office/drawing/2014/main" id="{F98BD14B-4910-7112-855B-9ADE2EE46174}"/>
              </a:ext>
            </a:extLst>
          </p:cNvPr>
          <p:cNvSpPr>
            <a:spLocks noGrp="1"/>
          </p:cNvSpPr>
          <p:nvPr>
            <p:ph idx="1"/>
          </p:nvPr>
        </p:nvSpPr>
        <p:spPr>
          <a:xfrm>
            <a:off x="715039" y="1520567"/>
            <a:ext cx="10761922" cy="46675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normAutofit fontScale="92500" lnSpcReduction="20000"/>
          </a:bodyPr>
          <a:lstStyle/>
          <a:p>
            <a:pPr algn="ctr">
              <a:lnSpc>
                <a:spcPct val="100000"/>
              </a:lnSpc>
              <a:spcBef>
                <a:spcPts val="0"/>
              </a:spcBef>
            </a:pPr>
            <a:endParaRPr lang="tr-TR" sz="4400" dirty="0">
              <a:solidFill>
                <a:schemeClr val="tx1"/>
              </a:solidFill>
              <a:ea typeface="Calibri" panose="020F0502020204030204" pitchFamily="34" charset="0"/>
              <a:cs typeface="Times New Roman" panose="02020603050405020304" pitchFamily="18" charset="0"/>
            </a:endParaRPr>
          </a:p>
          <a:p>
            <a:pPr marL="0" indent="0" algn="ctr">
              <a:lnSpc>
                <a:spcPct val="100000"/>
              </a:lnSpc>
              <a:spcBef>
                <a:spcPts val="0"/>
              </a:spcBef>
              <a:buNone/>
            </a:pPr>
            <a:r>
              <a:rPr lang="tr-TR" sz="4400" b="1" dirty="0">
                <a:ln w="12700" cmpd="sng">
                  <a:solidFill>
                    <a:schemeClr val="accent4"/>
                  </a:solidFill>
                  <a:prstDash val="solid"/>
                </a:ln>
                <a:solidFill>
                  <a:srgbClr val="FF0000"/>
                </a:solidFill>
                <a:ea typeface="Calibri" panose="020F0502020204030204" pitchFamily="34" charset="0"/>
                <a:cs typeface="Times New Roman" panose="02020603050405020304" pitchFamily="18" charset="0"/>
              </a:rPr>
              <a:t>İklim adaleti </a:t>
            </a:r>
          </a:p>
          <a:p>
            <a:pPr marL="0" indent="0" algn="ctr">
              <a:lnSpc>
                <a:spcPct val="100000"/>
              </a:lnSpc>
              <a:spcBef>
                <a:spcPts val="0"/>
              </a:spcBef>
              <a:buNone/>
            </a:pPr>
            <a:r>
              <a:rPr lang="tr-TR" sz="4400" dirty="0">
                <a:solidFill>
                  <a:schemeClr val="tx1"/>
                </a:solidFill>
                <a:ea typeface="Calibri" panose="020F0502020204030204" pitchFamily="34" charset="0"/>
                <a:cs typeface="Times New Roman" panose="02020603050405020304" pitchFamily="18" charset="0"/>
              </a:rPr>
              <a:t>Toplumsal ve tarihsel eşitsizliklerin iklim değişikliği sorunu üzerinden katlanarak dezavantajlı kesim, grup, ırk, bölge, sınıf, </a:t>
            </a:r>
            <a:r>
              <a:rPr lang="tr-TR" sz="4400" b="1" dirty="0">
                <a:solidFill>
                  <a:srgbClr val="7030A0"/>
                </a:solidFill>
                <a:ea typeface="Calibri" panose="020F0502020204030204" pitchFamily="34" charset="0"/>
                <a:cs typeface="Times New Roman" panose="02020603050405020304" pitchFamily="18" charset="0"/>
              </a:rPr>
              <a:t>cinsiyet</a:t>
            </a:r>
            <a:r>
              <a:rPr lang="tr-TR" sz="4400" dirty="0">
                <a:solidFill>
                  <a:schemeClr val="tx1"/>
                </a:solidFill>
                <a:ea typeface="Calibri" panose="020F0502020204030204" pitchFamily="34" charset="0"/>
                <a:cs typeface="Times New Roman" panose="02020603050405020304" pitchFamily="18" charset="0"/>
              </a:rPr>
              <a:t>, azınlık ve gelecek nesillere yansımasını ve yeniden üretilmesini anlamaya yönelik bir kavram</a:t>
            </a:r>
            <a:endParaRPr lang="tr-TR" sz="4400" dirty="0">
              <a:solidFill>
                <a:schemeClr val="tx1"/>
              </a:solidFill>
            </a:endParaRPr>
          </a:p>
          <a:p>
            <a:pPr algn="ctr"/>
            <a:endParaRPr lang="tr-TR" dirty="0"/>
          </a:p>
        </p:txBody>
      </p:sp>
    </p:spTree>
    <p:extLst>
      <p:ext uri="{BB962C8B-B14F-4D97-AF65-F5344CB8AC3E}">
        <p14:creationId xmlns:p14="http://schemas.microsoft.com/office/powerpoint/2010/main" val="2075253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a:extLst>
              <a:ext uri="{FF2B5EF4-FFF2-40B4-BE49-F238E27FC236}">
                <a16:creationId xmlns:a16="http://schemas.microsoft.com/office/drawing/2014/main" id="{F39ECFB0-04F7-4CB3-9B5B-373251E5FC38}"/>
              </a:ext>
            </a:extLst>
          </p:cNvPr>
          <p:cNvSpPr>
            <a:spLocks noGrp="1"/>
          </p:cNvSpPr>
          <p:nvPr>
            <p:ph type="title"/>
          </p:nvPr>
        </p:nvSpPr>
        <p:spPr>
          <a:xfrm>
            <a:off x="1881188" y="142875"/>
            <a:ext cx="8229600" cy="1143000"/>
          </a:xfrm>
        </p:spPr>
        <p:txBody>
          <a:bodyPr>
            <a:normAutofit fontScale="90000"/>
          </a:bodyPr>
          <a:lstStyle/>
          <a:p>
            <a:pPr algn="ctr" eaLnBrk="1" hangingPunct="1">
              <a:lnSpc>
                <a:spcPct val="100000"/>
              </a:lnSpc>
            </a:pPr>
            <a:r>
              <a:rPr lang="tr-TR" altLang="tr-TR" sz="3600" b="1" dirty="0">
                <a:latin typeface="+mn-lt"/>
              </a:rPr>
              <a:t>İklim Adaleti Kavramının Ortaya Çıkışı ve Önemli Dönüm Noktaları</a:t>
            </a:r>
          </a:p>
        </p:txBody>
      </p:sp>
      <p:sp>
        <p:nvSpPr>
          <p:cNvPr id="33795" name="2 İçerik Yer Tutucusu">
            <a:extLst>
              <a:ext uri="{FF2B5EF4-FFF2-40B4-BE49-F238E27FC236}">
                <a16:creationId xmlns:a16="http://schemas.microsoft.com/office/drawing/2014/main" id="{5C3BA28E-F5EE-4607-AC6C-8991C4A47682}"/>
              </a:ext>
            </a:extLst>
          </p:cNvPr>
          <p:cNvSpPr>
            <a:spLocks noGrp="1"/>
          </p:cNvSpPr>
          <p:nvPr>
            <p:ph idx="1"/>
          </p:nvPr>
        </p:nvSpPr>
        <p:spPr>
          <a:xfrm>
            <a:off x="552893" y="1428751"/>
            <a:ext cx="11238614" cy="5046477"/>
          </a:xfrm>
        </p:spPr>
        <p:txBody>
          <a:bodyPr>
            <a:normAutofit fontScale="92500" lnSpcReduction="10000"/>
          </a:bodyPr>
          <a:lstStyle/>
          <a:p>
            <a:pPr eaLnBrk="1" hangingPunct="1">
              <a:lnSpc>
                <a:spcPct val="100000"/>
              </a:lnSpc>
              <a:spcBef>
                <a:spcPts val="0"/>
              </a:spcBef>
            </a:pPr>
            <a:r>
              <a:rPr lang="tr-TR" altLang="tr-TR" sz="3200" b="1" dirty="0"/>
              <a:t>Greenhouse </a:t>
            </a:r>
            <a:r>
              <a:rPr lang="tr-TR" altLang="tr-TR" sz="3200" b="1" dirty="0" err="1"/>
              <a:t>Gangsters</a:t>
            </a:r>
            <a:r>
              <a:rPr lang="tr-TR" altLang="tr-TR" sz="3200" b="1" dirty="0"/>
              <a:t> </a:t>
            </a:r>
            <a:r>
              <a:rPr lang="tr-TR" altLang="tr-TR" sz="3200" b="1" dirty="0" err="1"/>
              <a:t>vis</a:t>
            </a:r>
            <a:r>
              <a:rPr lang="tr-TR" altLang="tr-TR" sz="3200" b="1" dirty="0"/>
              <a:t>-a-</a:t>
            </a:r>
            <a:r>
              <a:rPr lang="tr-TR" altLang="tr-TR" sz="3200" b="1" dirty="0" err="1"/>
              <a:t>vis</a:t>
            </a:r>
            <a:r>
              <a:rPr lang="tr-TR" altLang="tr-TR" sz="3200" b="1" dirty="0"/>
              <a:t> </a:t>
            </a:r>
            <a:r>
              <a:rPr lang="tr-TR" altLang="tr-TR" sz="3200" b="1" dirty="0" err="1"/>
              <a:t>Climate</a:t>
            </a:r>
            <a:r>
              <a:rPr lang="tr-TR" altLang="tr-TR" sz="3200" b="1" dirty="0"/>
              <a:t> </a:t>
            </a:r>
            <a:r>
              <a:rPr lang="tr-TR" altLang="tr-TR" sz="3200" b="1" dirty="0" err="1"/>
              <a:t>Justice</a:t>
            </a:r>
            <a:r>
              <a:rPr lang="tr-TR" altLang="tr-TR" sz="3200" dirty="0"/>
              <a:t>, (Sera gazı Gangsterleri ile İklim Adaleti Karşı Karşıya) raporu, </a:t>
            </a:r>
            <a:r>
              <a:rPr lang="tr-TR" altLang="tr-TR" sz="3200" b="1" dirty="0">
                <a:solidFill>
                  <a:srgbClr val="0070C0"/>
                </a:solidFill>
              </a:rPr>
              <a:t>1999</a:t>
            </a:r>
            <a:r>
              <a:rPr lang="tr-TR" altLang="tr-TR" sz="3200" dirty="0"/>
              <a:t>, </a:t>
            </a:r>
            <a:r>
              <a:rPr lang="tr-TR" altLang="tr-TR" sz="3200" dirty="0" err="1"/>
              <a:t>CorpWatch</a:t>
            </a:r>
            <a:r>
              <a:rPr lang="tr-TR" altLang="tr-TR" sz="3200" dirty="0"/>
              <a:t> </a:t>
            </a:r>
          </a:p>
          <a:p>
            <a:pPr eaLnBrk="1" hangingPunct="1">
              <a:lnSpc>
                <a:spcPct val="100000"/>
              </a:lnSpc>
              <a:spcBef>
                <a:spcPts val="0"/>
              </a:spcBef>
            </a:pPr>
            <a:r>
              <a:rPr lang="tr-TR" altLang="tr-TR" sz="3200" dirty="0"/>
              <a:t>İlk </a:t>
            </a:r>
            <a:r>
              <a:rPr lang="tr-TR" altLang="tr-TR" sz="3200" b="1" dirty="0"/>
              <a:t>İklim Adaleti Zirvesi, </a:t>
            </a:r>
            <a:r>
              <a:rPr lang="tr-TR" altLang="tr-TR" sz="3200" b="1" dirty="0">
                <a:solidFill>
                  <a:srgbClr val="0070C0"/>
                </a:solidFill>
              </a:rPr>
              <a:t>2000</a:t>
            </a:r>
            <a:r>
              <a:rPr lang="tr-TR" altLang="tr-TR" sz="3200" dirty="0"/>
              <a:t> Hollanda, Lahey, 6. İklim Değişikliği Taraflar Konferansı (</a:t>
            </a:r>
            <a:r>
              <a:rPr lang="tr-TR" altLang="tr-TR" sz="3200" b="1" dirty="0"/>
              <a:t>COP6</a:t>
            </a:r>
            <a:r>
              <a:rPr lang="tr-TR" altLang="tr-TR" sz="3200" dirty="0"/>
              <a:t>)</a:t>
            </a:r>
          </a:p>
          <a:p>
            <a:pPr eaLnBrk="1" hangingPunct="1">
              <a:lnSpc>
                <a:spcPct val="100000"/>
              </a:lnSpc>
              <a:spcBef>
                <a:spcPts val="0"/>
              </a:spcBef>
            </a:pPr>
            <a:r>
              <a:rPr lang="tr-TR" altLang="tr-TR" sz="3200" b="1" dirty="0"/>
              <a:t>Bali İklim Adaleti İlkeleri </a:t>
            </a:r>
            <a:r>
              <a:rPr lang="tr-TR" altLang="tr-TR" sz="3200" dirty="0"/>
              <a:t>(Bali </a:t>
            </a:r>
            <a:r>
              <a:rPr lang="tr-TR" altLang="tr-TR" sz="3200" dirty="0" err="1"/>
              <a:t>Principles</a:t>
            </a:r>
            <a:r>
              <a:rPr lang="tr-TR" altLang="tr-TR" sz="3200" dirty="0"/>
              <a:t> of </a:t>
            </a:r>
            <a:r>
              <a:rPr lang="tr-TR" altLang="tr-TR" sz="3200" dirty="0" err="1"/>
              <a:t>Climate</a:t>
            </a:r>
            <a:r>
              <a:rPr lang="tr-TR" altLang="tr-TR" sz="3200" dirty="0"/>
              <a:t> </a:t>
            </a:r>
            <a:r>
              <a:rPr lang="tr-TR" altLang="tr-TR" sz="3200" dirty="0" err="1"/>
              <a:t>Justice</a:t>
            </a:r>
            <a:r>
              <a:rPr lang="tr-TR" altLang="tr-TR" sz="3200" dirty="0"/>
              <a:t>) </a:t>
            </a:r>
            <a:r>
              <a:rPr lang="tr-TR" altLang="tr-TR" sz="3200" b="1" dirty="0">
                <a:solidFill>
                  <a:srgbClr val="0070C0"/>
                </a:solidFill>
              </a:rPr>
              <a:t>2002</a:t>
            </a:r>
            <a:r>
              <a:rPr lang="tr-TR" altLang="tr-TR" sz="3200" dirty="0"/>
              <a:t>, Güney Afrika, Johannesburg, Rio+10 Dünya Zirvesi</a:t>
            </a:r>
          </a:p>
          <a:p>
            <a:pPr eaLnBrk="1" hangingPunct="1">
              <a:lnSpc>
                <a:spcPct val="100000"/>
              </a:lnSpc>
              <a:spcBef>
                <a:spcPts val="0"/>
              </a:spcBef>
            </a:pPr>
            <a:r>
              <a:rPr lang="tr-TR" altLang="tr-TR" sz="3200" b="1" dirty="0"/>
              <a:t>İklim Adaleti için </a:t>
            </a:r>
            <a:r>
              <a:rPr lang="tr-TR" altLang="tr-TR" sz="3200" b="1" dirty="0" err="1"/>
              <a:t>Durban</a:t>
            </a:r>
            <a:r>
              <a:rPr lang="tr-TR" altLang="tr-TR" sz="3200" b="1" dirty="0"/>
              <a:t> Grubu ve Deklarasyonu</a:t>
            </a:r>
            <a:r>
              <a:rPr lang="tr-TR" altLang="tr-TR" sz="3200" dirty="0"/>
              <a:t>, Güney Afrika, </a:t>
            </a:r>
            <a:r>
              <a:rPr lang="tr-TR" altLang="tr-TR" sz="3200" dirty="0" err="1"/>
              <a:t>Durban</a:t>
            </a:r>
            <a:r>
              <a:rPr lang="tr-TR" altLang="tr-TR" sz="3200" dirty="0"/>
              <a:t>, </a:t>
            </a:r>
            <a:r>
              <a:rPr lang="tr-TR" altLang="tr-TR" sz="3200" b="1" dirty="0">
                <a:solidFill>
                  <a:srgbClr val="0070C0"/>
                </a:solidFill>
              </a:rPr>
              <a:t>2004</a:t>
            </a:r>
          </a:p>
          <a:p>
            <a:pPr eaLnBrk="1" hangingPunct="1">
              <a:lnSpc>
                <a:spcPct val="100000"/>
              </a:lnSpc>
              <a:spcBef>
                <a:spcPts val="0"/>
              </a:spcBef>
            </a:pPr>
            <a:r>
              <a:rPr lang="tr-TR" altLang="tr-TR" sz="3200" b="1" dirty="0"/>
              <a:t>İklim Adaleti Şimdi! (</a:t>
            </a:r>
            <a:r>
              <a:rPr lang="tr-TR" altLang="tr-TR" sz="3200" b="1" dirty="0" err="1"/>
              <a:t>Climate</a:t>
            </a:r>
            <a:r>
              <a:rPr lang="tr-TR" altLang="tr-TR" sz="3200" b="1" dirty="0"/>
              <a:t> </a:t>
            </a:r>
            <a:r>
              <a:rPr lang="tr-TR" altLang="tr-TR" sz="3200" b="1" dirty="0" err="1"/>
              <a:t>Justice</a:t>
            </a:r>
            <a:r>
              <a:rPr lang="tr-TR" altLang="tr-TR" sz="3200" b="1" dirty="0"/>
              <a:t> </a:t>
            </a:r>
            <a:r>
              <a:rPr lang="tr-TR" altLang="tr-TR" sz="3200" b="1" dirty="0" err="1"/>
              <a:t>Now</a:t>
            </a:r>
            <a:r>
              <a:rPr lang="tr-TR" altLang="tr-TR" sz="3200" b="1" dirty="0"/>
              <a:t>! - CJN!), </a:t>
            </a:r>
            <a:r>
              <a:rPr lang="tr-TR" altLang="tr-TR" sz="3200" dirty="0"/>
              <a:t>Endonezya, Bali, (COP13),</a:t>
            </a:r>
            <a:r>
              <a:rPr lang="tr-TR" altLang="tr-TR" sz="3200" dirty="0">
                <a:solidFill>
                  <a:srgbClr val="0070C0"/>
                </a:solidFill>
              </a:rPr>
              <a:t> </a:t>
            </a:r>
            <a:r>
              <a:rPr lang="tr-TR" altLang="tr-TR" sz="3200" b="1" dirty="0">
                <a:solidFill>
                  <a:srgbClr val="0070C0"/>
                </a:solidFill>
              </a:rPr>
              <a:t>2007</a:t>
            </a:r>
            <a:r>
              <a:rPr lang="tr-TR" altLang="tr-TR" sz="3200" dirty="0"/>
              <a:t>.</a:t>
            </a:r>
          </a:p>
          <a:p>
            <a:pPr eaLnBrk="1" hangingPunct="1">
              <a:lnSpc>
                <a:spcPct val="100000"/>
              </a:lnSpc>
              <a:spcBef>
                <a:spcPts val="0"/>
              </a:spcBef>
            </a:pPr>
            <a:r>
              <a:rPr lang="tr-TR" altLang="tr-TR" sz="3200" b="1" dirty="0"/>
              <a:t>Paris Anlaşması </a:t>
            </a:r>
            <a:r>
              <a:rPr lang="tr-TR" altLang="tr-TR" sz="3200" dirty="0"/>
              <a:t>Kasım </a:t>
            </a:r>
            <a:r>
              <a:rPr lang="tr-TR" altLang="tr-TR" sz="3200" b="1" dirty="0">
                <a:solidFill>
                  <a:srgbClr val="0070C0"/>
                </a:solidFill>
              </a:rPr>
              <a:t>2015</a:t>
            </a:r>
            <a:r>
              <a:rPr lang="tr-TR" altLang="tr-TR" sz="3200" dirty="0"/>
              <a:t>.</a:t>
            </a:r>
          </a:p>
          <a:p>
            <a:pPr eaLnBrk="1" hangingPunct="1">
              <a:lnSpc>
                <a:spcPct val="100000"/>
              </a:lnSpc>
              <a:spcBef>
                <a:spcPts val="0"/>
              </a:spcBef>
            </a:pPr>
            <a:endParaRPr lang="tr-TR" alt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a:extLst>
              <a:ext uri="{FF2B5EF4-FFF2-40B4-BE49-F238E27FC236}">
                <a16:creationId xmlns:a16="http://schemas.microsoft.com/office/drawing/2014/main" id="{08E736E3-63FB-4BE3-9A36-33FC9DC6877D}"/>
              </a:ext>
            </a:extLst>
          </p:cNvPr>
          <p:cNvSpPr>
            <a:spLocks noGrp="1"/>
          </p:cNvSpPr>
          <p:nvPr>
            <p:ph type="title"/>
          </p:nvPr>
        </p:nvSpPr>
        <p:spPr>
          <a:xfrm>
            <a:off x="1843310" y="0"/>
            <a:ext cx="8229600" cy="1143001"/>
          </a:xfrm>
        </p:spPr>
        <p:txBody>
          <a:bodyPr/>
          <a:lstStyle/>
          <a:p>
            <a:pPr algn="ctr">
              <a:lnSpc>
                <a:spcPct val="100000"/>
              </a:lnSpc>
            </a:pPr>
            <a:r>
              <a:rPr lang="tr-TR" altLang="tr-TR" sz="3600" b="1" dirty="0">
                <a:latin typeface="+mn-lt"/>
              </a:rPr>
              <a:t>En çok hangi ülkeler zarar görüyor?</a:t>
            </a:r>
          </a:p>
        </p:txBody>
      </p:sp>
      <p:sp>
        <p:nvSpPr>
          <p:cNvPr id="39939" name="2 İçerik Yer Tutucusu">
            <a:extLst>
              <a:ext uri="{FF2B5EF4-FFF2-40B4-BE49-F238E27FC236}">
                <a16:creationId xmlns:a16="http://schemas.microsoft.com/office/drawing/2014/main" id="{FE74FBEE-C029-496A-AD11-0893DA3828E0}"/>
              </a:ext>
            </a:extLst>
          </p:cNvPr>
          <p:cNvSpPr>
            <a:spLocks noGrp="1"/>
          </p:cNvSpPr>
          <p:nvPr>
            <p:ph idx="1"/>
          </p:nvPr>
        </p:nvSpPr>
        <p:spPr>
          <a:xfrm>
            <a:off x="652130" y="1143001"/>
            <a:ext cx="10887740" cy="5284381"/>
          </a:xfrm>
        </p:spPr>
        <p:txBody>
          <a:bodyPr>
            <a:normAutofit lnSpcReduction="10000"/>
          </a:bodyPr>
          <a:lstStyle/>
          <a:p>
            <a:pPr eaLnBrk="1" hangingPunct="1">
              <a:lnSpc>
                <a:spcPct val="100000"/>
              </a:lnSpc>
              <a:spcBef>
                <a:spcPct val="0"/>
              </a:spcBef>
            </a:pPr>
            <a:r>
              <a:rPr lang="tr-TR" altLang="tr-TR" sz="2200" dirty="0"/>
              <a:t>Burada </a:t>
            </a:r>
            <a:r>
              <a:rPr lang="tr-TR" altLang="tr-TR" sz="2200" b="1" dirty="0"/>
              <a:t>iklim adaletsizliği </a:t>
            </a:r>
            <a:r>
              <a:rPr lang="tr-TR" altLang="tr-TR" sz="2200" dirty="0"/>
              <a:t>çok net. İklim değişikliğinin maliyetini </a:t>
            </a:r>
            <a:r>
              <a:rPr lang="tr-TR" altLang="tr-TR" sz="2200" b="1" dirty="0"/>
              <a:t>%78 </a:t>
            </a:r>
            <a:r>
              <a:rPr lang="tr-TR" altLang="tr-TR" sz="2200" dirty="0"/>
              <a:t>oranla gelişmekte olan, gelişmemiş Güney ülkeleri ödüyor </a:t>
            </a:r>
            <a:r>
              <a:rPr lang="tr-TR" altLang="tr-TR" sz="2200" i="1" dirty="0"/>
              <a:t>(2018 Nobel Ekonomi Ödülü’nü kazanan Profesör William </a:t>
            </a:r>
            <a:r>
              <a:rPr lang="tr-TR" altLang="tr-TR" sz="2200" i="1" dirty="0" err="1"/>
              <a:t>Nordhaus’un</a:t>
            </a:r>
            <a:r>
              <a:rPr lang="tr-TR" altLang="tr-TR" sz="2200" i="1" dirty="0"/>
              <a:t> RICE modelini temel alan analize göre)</a:t>
            </a:r>
            <a:r>
              <a:rPr lang="tr-TR" altLang="tr-TR" sz="2200" dirty="0"/>
              <a:t>.  Bu oranın </a:t>
            </a:r>
            <a:r>
              <a:rPr lang="tr-TR" altLang="tr-TR" sz="2200" b="1" dirty="0"/>
              <a:t>2035</a:t>
            </a:r>
            <a:r>
              <a:rPr lang="tr-TR" altLang="tr-TR" sz="2200" dirty="0"/>
              <a:t> itibarıyla </a:t>
            </a:r>
            <a:r>
              <a:rPr lang="tr-TR" altLang="tr-TR" sz="2200" b="1" dirty="0"/>
              <a:t>%87</a:t>
            </a:r>
            <a:r>
              <a:rPr lang="tr-TR" altLang="tr-TR" sz="2200" dirty="0"/>
              <a:t>’yi bulması bekleniyor. </a:t>
            </a:r>
          </a:p>
          <a:p>
            <a:pPr eaLnBrk="1" hangingPunct="1">
              <a:lnSpc>
                <a:spcPct val="100000"/>
              </a:lnSpc>
              <a:spcBef>
                <a:spcPct val="0"/>
              </a:spcBef>
            </a:pPr>
            <a:r>
              <a:rPr lang="tr-TR" altLang="tr-TR" sz="2200" dirty="0"/>
              <a:t>Temel nedenler; tropikal bölgelerde yaşayan yoksulların fırtına ve aşırı hava olaylarına bulundukları bölge itibarıyla daha fazla maruz kalmaları; evlerinin ve yerleşim alanlarının </a:t>
            </a:r>
            <a:r>
              <a:rPr lang="tr-TR" altLang="tr-TR" sz="2200" b="1" dirty="0"/>
              <a:t>altyapılarının zayıflığı </a:t>
            </a:r>
            <a:r>
              <a:rPr lang="tr-TR" altLang="tr-TR" sz="2200" dirty="0"/>
              <a:t>ve felaketler gerçekleştiğinde zararlarını tazmin edecek </a:t>
            </a:r>
            <a:r>
              <a:rPr lang="tr-TR" altLang="tr-TR" sz="2200" b="1" dirty="0"/>
              <a:t>sigortalarının veya finansal birikimlerinin olmaması. </a:t>
            </a:r>
          </a:p>
          <a:p>
            <a:pPr eaLnBrk="1" hangingPunct="1">
              <a:lnSpc>
                <a:spcPct val="100000"/>
              </a:lnSpc>
              <a:spcBef>
                <a:spcPct val="0"/>
              </a:spcBef>
            </a:pPr>
            <a:r>
              <a:rPr lang="tr-TR" altLang="tr-TR" sz="2200" dirty="0"/>
              <a:t>Özellikle iklim koşulları ve coğrafi konumları nedeniyle </a:t>
            </a:r>
            <a:r>
              <a:rPr lang="tr-TR" altLang="tr-TR" sz="2200" b="1" dirty="0"/>
              <a:t>tarihsel olarak neredeyse hiç fosil yakıt kullanmamış</a:t>
            </a:r>
            <a:r>
              <a:rPr lang="tr-TR" altLang="tr-TR" sz="2200" dirty="0"/>
              <a:t>, dolayısıyla iklim değişikliğine en az neden olmuş Küçük Ada Devletleri, Pasifik ülkeleri halkları, iklim değişikliği kaynaklı su seviyelerinin yükselmesi nedeniyle topraklarının kaybı yani bir varlık - yokluk tehdidiyle karşı karşıya (İklim Müzakerelerinde 44 üye ve gözlemciyi temsil eden </a:t>
            </a:r>
            <a:r>
              <a:rPr lang="tr-TR" altLang="tr-TR" sz="2200" dirty="0" err="1"/>
              <a:t>Alliance</a:t>
            </a:r>
            <a:r>
              <a:rPr lang="tr-TR" altLang="tr-TR" sz="2200" dirty="0"/>
              <a:t> of Small Island </a:t>
            </a:r>
            <a:r>
              <a:rPr lang="tr-TR" altLang="tr-TR" sz="2200" dirty="0" err="1"/>
              <a:t>States</a:t>
            </a:r>
            <a:r>
              <a:rPr lang="tr-TR" altLang="tr-TR" sz="2200" dirty="0"/>
              <a:t>/AOSIS  Grubu) </a:t>
            </a:r>
          </a:p>
          <a:p>
            <a:pPr eaLnBrk="1" hangingPunct="1">
              <a:lnSpc>
                <a:spcPct val="100000"/>
              </a:lnSpc>
              <a:spcBef>
                <a:spcPct val="0"/>
              </a:spcBef>
            </a:pPr>
            <a:r>
              <a:rPr lang="tr-TR" altLang="tr-TR" sz="2200" b="1" dirty="0"/>
              <a:t>İklim adaleti</a:t>
            </a:r>
            <a:r>
              <a:rPr lang="tr-TR" altLang="tr-TR" sz="2200" dirty="0"/>
              <a:t>nin sağlanması için, başta Küçük Ada Devletleri olmak üzere, </a:t>
            </a:r>
            <a:r>
              <a:rPr lang="tr-TR" altLang="tr-TR" sz="2200" dirty="0">
                <a:solidFill>
                  <a:srgbClr val="FF0000"/>
                </a:solidFill>
              </a:rPr>
              <a:t>Küresel Güney</a:t>
            </a:r>
            <a:r>
              <a:rPr lang="tr-TR" altLang="tr-TR" sz="2200" dirty="0"/>
              <a:t>’in zararlarının karşılanması ve iklim değişikliği karşısındaki kırılganlığın azaltılması için uyum süreçlerine katkı sağlanması son derece önemli. </a:t>
            </a:r>
          </a:p>
          <a:p>
            <a:endParaRPr lang="tr-TR" altLang="tr-TR" sz="11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a:extLst>
              <a:ext uri="{FF2B5EF4-FFF2-40B4-BE49-F238E27FC236}">
                <a16:creationId xmlns:a16="http://schemas.microsoft.com/office/drawing/2014/main" id="{21DA9F09-C189-4A0E-B571-335C7217424F}"/>
              </a:ext>
            </a:extLst>
          </p:cNvPr>
          <p:cNvSpPr>
            <a:spLocks noGrp="1"/>
          </p:cNvSpPr>
          <p:nvPr>
            <p:ph type="title"/>
          </p:nvPr>
        </p:nvSpPr>
        <p:spPr>
          <a:xfrm>
            <a:off x="1116419" y="-37214"/>
            <a:ext cx="10100929" cy="1143000"/>
          </a:xfrm>
        </p:spPr>
        <p:txBody>
          <a:bodyPr rtlCol="0">
            <a:normAutofit/>
          </a:bodyPr>
          <a:lstStyle/>
          <a:p>
            <a:pPr algn="ctr">
              <a:defRPr/>
            </a:pPr>
            <a:r>
              <a:rPr lang="tr-TR" sz="3600" b="1" dirty="0">
                <a:latin typeface="+mn-lt"/>
              </a:rPr>
              <a:t>İklim Değişikliğine </a:t>
            </a:r>
            <a:r>
              <a:rPr lang="tr-TR" sz="3600" b="1" dirty="0">
                <a:solidFill>
                  <a:srgbClr val="FF0000"/>
                </a:solidFill>
                <a:latin typeface="+mn-lt"/>
              </a:rPr>
              <a:t>Bugün</a:t>
            </a:r>
            <a:r>
              <a:rPr lang="tr-TR" sz="3600" b="1" dirty="0">
                <a:latin typeface="+mn-lt"/>
              </a:rPr>
              <a:t> Kim Neden Oluyor?</a:t>
            </a:r>
            <a:endParaRPr lang="tr-TR" sz="3600" b="1" i="1" dirty="0">
              <a:latin typeface="+mn-lt"/>
            </a:endParaRPr>
          </a:p>
        </p:txBody>
      </p:sp>
      <p:sp>
        <p:nvSpPr>
          <p:cNvPr id="3" name="2 İçerik Yer Tutucusu">
            <a:extLst>
              <a:ext uri="{FF2B5EF4-FFF2-40B4-BE49-F238E27FC236}">
                <a16:creationId xmlns:a16="http://schemas.microsoft.com/office/drawing/2014/main" id="{28FEFBC2-7A69-490F-BE54-17B431A9CF1A}"/>
              </a:ext>
            </a:extLst>
          </p:cNvPr>
          <p:cNvSpPr>
            <a:spLocks noGrp="1"/>
          </p:cNvSpPr>
          <p:nvPr>
            <p:ph sz="half" idx="1"/>
          </p:nvPr>
        </p:nvSpPr>
        <p:spPr>
          <a:xfrm>
            <a:off x="435935" y="1327500"/>
            <a:ext cx="5241851" cy="4998871"/>
          </a:xfrm>
        </p:spPr>
        <p:txBody>
          <a:bodyPr rtlCol="0">
            <a:normAutofit fontScale="25000" lnSpcReduction="20000"/>
          </a:bodyPr>
          <a:lstStyle/>
          <a:p>
            <a:pPr>
              <a:lnSpc>
                <a:spcPct val="120000"/>
              </a:lnSpc>
              <a:spcBef>
                <a:spcPts val="0"/>
              </a:spcBef>
              <a:buFont typeface="Arial" charset="0"/>
              <a:buChar char="•"/>
              <a:defRPr/>
            </a:pPr>
            <a:r>
              <a:rPr lang="tr-TR" sz="10400" b="1" dirty="0"/>
              <a:t>Durum değişti, artık yıllık karbon emisyonlarının %63’ünün sorumlusu Küresel Güney. </a:t>
            </a:r>
          </a:p>
          <a:p>
            <a:pPr>
              <a:lnSpc>
                <a:spcPct val="120000"/>
              </a:lnSpc>
              <a:spcBef>
                <a:spcPts val="0"/>
              </a:spcBef>
              <a:buFont typeface="Arial" charset="0"/>
              <a:buChar char="•"/>
              <a:defRPr/>
            </a:pPr>
            <a:r>
              <a:rPr lang="tr-TR" sz="10400" dirty="0"/>
              <a:t>Bu ülkelerdeki </a:t>
            </a:r>
            <a:r>
              <a:rPr lang="tr-TR" sz="10400" dirty="0">
                <a:solidFill>
                  <a:srgbClr val="FF0000"/>
                </a:solidFill>
              </a:rPr>
              <a:t>orta sınıfın büyümesi, refahın artması, </a:t>
            </a:r>
            <a:r>
              <a:rPr lang="tr-TR" sz="10400" dirty="0"/>
              <a:t>altyapılarının güçlenmesi açısından olumluluklar taşıyan ekonomik gelişme, ne yazık ki karbon emisyonlarında inanılmaz bir yükselişe de neden oluyor. (UNEP “0 Emisyon Açığı 2018 Raporu“ yıllık ortalama sıcaklık artışlarında anlamlı bir yükselme var diyor). </a:t>
            </a:r>
          </a:p>
          <a:p>
            <a:pPr>
              <a:lnSpc>
                <a:spcPct val="120000"/>
              </a:lnSpc>
              <a:spcBef>
                <a:spcPts val="0"/>
              </a:spcBef>
              <a:buFont typeface="Arial" charset="0"/>
              <a:buChar char="•"/>
              <a:defRPr/>
            </a:pPr>
            <a:endParaRPr lang="tr-TR" sz="4800" dirty="0"/>
          </a:p>
        </p:txBody>
      </p:sp>
      <p:pic>
        <p:nvPicPr>
          <p:cNvPr id="40964" name="6 İçerik Yer Tutucusu">
            <a:extLst>
              <a:ext uri="{FF2B5EF4-FFF2-40B4-BE49-F238E27FC236}">
                <a16:creationId xmlns:a16="http://schemas.microsoft.com/office/drawing/2014/main" id="{CF1FC1C8-F7C1-44FB-AAD1-B8FF06A34FAC}"/>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77787" y="1428751"/>
            <a:ext cx="6354726" cy="432346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a:extLst>
              <a:ext uri="{FF2B5EF4-FFF2-40B4-BE49-F238E27FC236}">
                <a16:creationId xmlns:a16="http://schemas.microsoft.com/office/drawing/2014/main" id="{4B0D41BD-6468-4078-9F28-0205960DFDF2}"/>
              </a:ext>
            </a:extLst>
          </p:cNvPr>
          <p:cNvSpPr>
            <a:spLocks noGrp="1"/>
          </p:cNvSpPr>
          <p:nvPr>
            <p:ph type="title"/>
          </p:nvPr>
        </p:nvSpPr>
        <p:spPr>
          <a:xfrm>
            <a:off x="2024063" y="1"/>
            <a:ext cx="7886700" cy="1325563"/>
          </a:xfrm>
        </p:spPr>
        <p:txBody>
          <a:bodyPr>
            <a:normAutofit/>
          </a:bodyPr>
          <a:lstStyle/>
          <a:p>
            <a:pPr algn="ctr" eaLnBrk="1" hangingPunct="1"/>
            <a:r>
              <a:rPr lang="tr-TR" altLang="tr-TR" sz="4000" b="1" dirty="0">
                <a:latin typeface="+mn-lt"/>
              </a:rPr>
              <a:t>Görülüyor ki </a:t>
            </a:r>
            <a:r>
              <a:rPr lang="tr-TR" altLang="tr-TR" sz="4000" b="1" dirty="0">
                <a:solidFill>
                  <a:srgbClr val="FF0000"/>
                </a:solidFill>
                <a:latin typeface="+mn-lt"/>
              </a:rPr>
              <a:t>iklim adaleti</a:t>
            </a:r>
            <a:r>
              <a:rPr lang="tr-TR" altLang="tr-TR" sz="4000" b="1" dirty="0">
                <a:solidFill>
                  <a:srgbClr val="0070C0"/>
                </a:solidFill>
                <a:latin typeface="+mn-lt"/>
              </a:rPr>
              <a:t>…</a:t>
            </a:r>
          </a:p>
        </p:txBody>
      </p:sp>
      <p:sp>
        <p:nvSpPr>
          <p:cNvPr id="41987" name="2 İçerik Yer Tutucusu">
            <a:extLst>
              <a:ext uri="{FF2B5EF4-FFF2-40B4-BE49-F238E27FC236}">
                <a16:creationId xmlns:a16="http://schemas.microsoft.com/office/drawing/2014/main" id="{F81C002E-4E40-4A78-B7EE-0FE199916037}"/>
              </a:ext>
            </a:extLst>
          </p:cNvPr>
          <p:cNvSpPr>
            <a:spLocks noGrp="1"/>
          </p:cNvSpPr>
          <p:nvPr>
            <p:ph idx="1"/>
          </p:nvPr>
        </p:nvSpPr>
        <p:spPr>
          <a:xfrm>
            <a:off x="680484" y="1325564"/>
            <a:ext cx="10845209" cy="5218259"/>
          </a:xfrm>
        </p:spPr>
        <p:txBody>
          <a:bodyPr>
            <a:normAutofit/>
          </a:bodyPr>
          <a:lstStyle/>
          <a:p>
            <a:pPr eaLnBrk="1" hangingPunct="1">
              <a:lnSpc>
                <a:spcPct val="110000"/>
              </a:lnSpc>
              <a:spcBef>
                <a:spcPct val="0"/>
              </a:spcBef>
            </a:pPr>
            <a:r>
              <a:rPr lang="tr-TR" altLang="tr-TR" sz="4000" dirty="0"/>
              <a:t>İklim değişikliğini ve hakları birbirine bağlayan </a:t>
            </a:r>
            <a:r>
              <a:rPr lang="tr-TR" altLang="tr-TR" sz="4000" u="sng" dirty="0"/>
              <a:t>yeni bir hukuk sınavı</a:t>
            </a:r>
            <a:r>
              <a:rPr lang="tr-TR" altLang="tr-TR" sz="4000" dirty="0"/>
              <a:t> olarak karşımızda.</a:t>
            </a:r>
          </a:p>
          <a:p>
            <a:pPr eaLnBrk="1" hangingPunct="1">
              <a:lnSpc>
                <a:spcPct val="110000"/>
              </a:lnSpc>
              <a:spcBef>
                <a:spcPct val="0"/>
              </a:spcBef>
            </a:pPr>
            <a:r>
              <a:rPr lang="tr-TR" altLang="tr-TR" sz="4000" dirty="0"/>
              <a:t>Hükümetlerin sera gazı emisyonlarından ve iklim değişikliğinden sorumlu tutulması (</a:t>
            </a:r>
            <a:r>
              <a:rPr lang="tr-TR" altLang="tr-TR" sz="4000" u="sng" dirty="0"/>
              <a:t>mahkemeler</a:t>
            </a:r>
            <a:r>
              <a:rPr lang="tr-TR" altLang="tr-TR" sz="4000" dirty="0"/>
              <a:t>in Paris Anlaşması ile ülkelerin eylemlerinin tutarlılığına hükmetmesi ile karşımızda –İklim davaları…).</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7DFAB5-E565-7063-9488-8DFCBBF01A4B}"/>
              </a:ext>
            </a:extLst>
          </p:cNvPr>
          <p:cNvSpPr>
            <a:spLocks noGrp="1"/>
          </p:cNvSpPr>
          <p:nvPr>
            <p:ph idx="1"/>
          </p:nvPr>
        </p:nvSpPr>
        <p:spPr/>
        <p:txBody>
          <a:bodyPr>
            <a:normAutofit/>
          </a:bodyPr>
          <a:lstStyle/>
          <a:p>
            <a:pPr marL="0" indent="0" algn="ctr">
              <a:lnSpc>
                <a:spcPct val="100000"/>
              </a:lnSpc>
              <a:buNone/>
            </a:pPr>
            <a:r>
              <a:rPr lang="tr-TR" sz="4000" dirty="0">
                <a:latin typeface="Calibri" panose="020F0502020204030204" pitchFamily="34" charset="0"/>
                <a:cs typeface="Calibri" panose="020F0502020204030204" pitchFamily="34" charset="0"/>
              </a:rPr>
              <a:t>Her iklime uyum politikasının ve eyleminin odaklanması gereken en önemli başlıklardan biri, iklim değişikliğinin neden olduğu/olacağı sosyal ve ekonomik adaletsizliklere karşı, risk altında olan grupların güçlendirilmesi.</a:t>
            </a:r>
          </a:p>
          <a:p>
            <a:pPr marL="0" indent="0" algn="ctr">
              <a:lnSpc>
                <a:spcPct val="100000"/>
              </a:lnSpc>
              <a:buNone/>
            </a:pPr>
            <a:endParaRPr lang="tr-TR" sz="4000" dirty="0">
              <a:latin typeface="Calibri" panose="020F0502020204030204" pitchFamily="34" charset="0"/>
              <a:cs typeface="Calibri" panose="020F0502020204030204" pitchFamily="34" charset="0"/>
            </a:endParaRPr>
          </a:p>
          <a:p>
            <a:pPr marL="0" indent="0" algn="ctr">
              <a:buNone/>
            </a:pPr>
            <a:endParaRPr lang="tr-TR" sz="4000" dirty="0">
              <a:latin typeface="Century Gothic" panose="020B0502020202020204" pitchFamily="34" charset="0"/>
            </a:endParaRPr>
          </a:p>
          <a:p>
            <a:endParaRPr lang="tr-TR" dirty="0"/>
          </a:p>
        </p:txBody>
      </p:sp>
      <p:sp>
        <p:nvSpPr>
          <p:cNvPr id="4" name="Başlık 1">
            <a:extLst>
              <a:ext uri="{FF2B5EF4-FFF2-40B4-BE49-F238E27FC236}">
                <a16:creationId xmlns:a16="http://schemas.microsoft.com/office/drawing/2014/main" id="{39FC1B0A-3986-A86F-D3FC-24C5CA98C845}"/>
              </a:ext>
            </a:extLst>
          </p:cNvPr>
          <p:cNvSpPr>
            <a:spLocks noGrp="1"/>
          </p:cNvSpPr>
          <p:nvPr>
            <p:ph type="title"/>
          </p:nvPr>
        </p:nvSpPr>
        <p:spPr>
          <a:xfrm>
            <a:off x="823292" y="216084"/>
            <a:ext cx="10515600" cy="1325563"/>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lnSpc>
                <a:spcPct val="100000"/>
              </a:lnSpc>
            </a:pPr>
            <a:br>
              <a:rPr lang="tr-TR" dirty="0">
                <a:latin typeface="Century Gothic" panose="020B0502020202020204" pitchFamily="34" charset="0"/>
              </a:rPr>
            </a:br>
            <a:r>
              <a:rPr lang="tr-TR" b="1" dirty="0">
                <a:solidFill>
                  <a:schemeClr val="tx1"/>
                </a:solidFill>
                <a:cs typeface="Calibri Light" panose="020F0302020204030204" pitchFamily="34" charset="0"/>
              </a:rPr>
              <a:t>Amaç</a:t>
            </a:r>
            <a:br>
              <a:rPr lang="tr-TR" sz="6000" dirty="0">
                <a:latin typeface="Century Gothic" panose="020B0502020202020204" pitchFamily="34" charset="0"/>
              </a:rPr>
            </a:br>
            <a:endParaRPr lang="tr-TR" sz="6000" b="1" dirty="0">
              <a:latin typeface="+mj-lt"/>
            </a:endParaRPr>
          </a:p>
        </p:txBody>
      </p:sp>
      <p:sp>
        <p:nvSpPr>
          <p:cNvPr id="2" name="Dikdörtgen 1">
            <a:extLst>
              <a:ext uri="{FF2B5EF4-FFF2-40B4-BE49-F238E27FC236}">
                <a16:creationId xmlns:a16="http://schemas.microsoft.com/office/drawing/2014/main" id="{B5426972-1855-17E9-1E6F-0C3B0026D169}"/>
              </a:ext>
            </a:extLst>
          </p:cNvPr>
          <p:cNvSpPr/>
          <p:nvPr/>
        </p:nvSpPr>
        <p:spPr>
          <a:xfrm>
            <a:off x="2431270" y="5089738"/>
            <a:ext cx="7736329" cy="1193533"/>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tr-TR" sz="2800" b="1" kern="0" dirty="0">
                <a:solidFill>
                  <a:srgbClr val="00A2FF">
                    <a:lumMod val="50000"/>
                  </a:srgbClr>
                </a:solidFill>
                <a:sym typeface="Helvetica Neue"/>
              </a:rPr>
              <a:t>Toplum kesimlerinin emek haklarını ve geçim kaynaklarını güvence altına almak esas. </a:t>
            </a:r>
          </a:p>
          <a:p>
            <a:pPr defTabSz="410751" hangingPunct="0"/>
            <a:endParaRPr lang="tr-TR" sz="1687" b="1" kern="0" dirty="0">
              <a:solidFill>
                <a:srgbClr val="000000"/>
              </a:solidFill>
              <a:latin typeface="Helvetica Neue"/>
              <a:ea typeface="+mj-ea"/>
              <a:cs typeface="+mj-cs"/>
              <a:sym typeface="Helvetica Neue"/>
            </a:endParaRPr>
          </a:p>
        </p:txBody>
      </p:sp>
    </p:spTree>
    <p:extLst>
      <p:ext uri="{BB962C8B-B14F-4D97-AF65-F5344CB8AC3E}">
        <p14:creationId xmlns:p14="http://schemas.microsoft.com/office/powerpoint/2010/main" val="971487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630855-E0F5-40CD-A487-3F5A2F8E9033}"/>
              </a:ext>
            </a:extLst>
          </p:cNvPr>
          <p:cNvSpPr>
            <a:spLocks noGrp="1"/>
          </p:cNvSpPr>
          <p:nvPr>
            <p:ph type="title"/>
          </p:nvPr>
        </p:nvSpPr>
        <p:spPr>
          <a:xfrm>
            <a:off x="460624" y="150811"/>
            <a:ext cx="11270751" cy="1325563"/>
          </a:xfrm>
        </p:spPr>
        <p:txBody>
          <a:bodyPr>
            <a:normAutofit/>
          </a:bodyPr>
          <a:lstStyle/>
          <a:p>
            <a:pPr algn="ctr">
              <a:lnSpc>
                <a:spcPct val="100000"/>
              </a:lnSpc>
            </a:pPr>
            <a:r>
              <a:rPr lang="tr-TR" sz="4000" b="1" dirty="0">
                <a:latin typeface="+mn-lt"/>
                <a:cs typeface="Calibri" panose="020F0502020204030204" pitchFamily="34" charset="0"/>
              </a:rPr>
              <a:t>Adil dönüşüm, adil geçiş, adil uyum</a:t>
            </a:r>
            <a:br>
              <a:rPr lang="tr-TR" sz="3200" b="1" dirty="0">
                <a:latin typeface="+mn-lt"/>
              </a:rPr>
            </a:br>
            <a:endParaRPr lang="tr-TR" sz="3200" b="1" i="1" dirty="0">
              <a:latin typeface="+mn-lt"/>
            </a:endParaRPr>
          </a:p>
        </p:txBody>
      </p:sp>
      <p:sp>
        <p:nvSpPr>
          <p:cNvPr id="3" name="İçerik Yer Tutucusu 2">
            <a:extLst>
              <a:ext uri="{FF2B5EF4-FFF2-40B4-BE49-F238E27FC236}">
                <a16:creationId xmlns:a16="http://schemas.microsoft.com/office/drawing/2014/main" id="{057F8B33-4D60-49C2-8AF4-C41A1A33A4E3}"/>
              </a:ext>
            </a:extLst>
          </p:cNvPr>
          <p:cNvSpPr>
            <a:spLocks noGrp="1"/>
          </p:cNvSpPr>
          <p:nvPr>
            <p:ph idx="1"/>
          </p:nvPr>
        </p:nvSpPr>
        <p:spPr>
          <a:xfrm>
            <a:off x="339047" y="1103134"/>
            <a:ext cx="11392328" cy="4351338"/>
          </a:xfrm>
        </p:spPr>
        <p:txBody>
          <a:bodyPr>
            <a:noAutofit/>
          </a:bodyPr>
          <a:lstStyle/>
          <a:p>
            <a:pPr>
              <a:lnSpc>
                <a:spcPct val="100000"/>
              </a:lnSpc>
              <a:spcBef>
                <a:spcPts val="0"/>
              </a:spcBef>
              <a:buFont typeface="Wingdings" panose="05000000000000000000" pitchFamily="2" charset="2"/>
              <a:buChar char="§"/>
            </a:pPr>
            <a:r>
              <a:rPr lang="tr-TR" sz="2400" b="1" dirty="0">
                <a:cs typeface="Calibri" panose="020F0502020204030204" pitchFamily="34" charset="0"/>
              </a:rPr>
              <a:t>Adil dönüşüm</a:t>
            </a:r>
            <a:r>
              <a:rPr lang="tr-TR" sz="2400" dirty="0">
                <a:cs typeface="Calibri" panose="020F0502020204030204" pitchFamily="34" charset="0"/>
              </a:rPr>
              <a:t>, </a:t>
            </a:r>
            <a:r>
              <a:rPr lang="tr-TR" sz="2400" i="1" dirty="0">
                <a:cs typeface="Calibri" panose="020F0502020204030204" pitchFamily="34" charset="0"/>
              </a:rPr>
              <a:t>«yeşil ve onurlu bir istihdamı içeren, emisyonların net sıfır olduğu, yoksulluğun kökünün kurutulduğu ve toplulukların sağlam ve dayanıklı halde olduğu bir geleceğin önünü açan planları, politikaları ve yatırımları üreten ekonomi çapındaki bir süreçtir» </a:t>
            </a:r>
            <a:r>
              <a:rPr lang="tr-TR" sz="2400" dirty="0">
                <a:cs typeface="Calibri" panose="020F0502020204030204" pitchFamily="34" charset="0"/>
              </a:rPr>
              <a:t>(uluslararası sendikalar konfederasyonu/ITUC)</a:t>
            </a:r>
          </a:p>
          <a:p>
            <a:pPr>
              <a:lnSpc>
                <a:spcPct val="100000"/>
              </a:lnSpc>
              <a:spcBef>
                <a:spcPts val="0"/>
              </a:spcBef>
              <a:buFont typeface="Wingdings" panose="05000000000000000000" pitchFamily="2" charset="2"/>
              <a:buChar char="§"/>
            </a:pPr>
            <a:r>
              <a:rPr lang="tr-TR" sz="2400" b="1" dirty="0">
                <a:effectLst/>
                <a:ea typeface="Times New Roman" panose="02020603050405020304" pitchFamily="18" charset="0"/>
                <a:cs typeface="Calibri" panose="020F0502020204030204" pitchFamily="34" charset="0"/>
              </a:rPr>
              <a:t>Adil geçiş</a:t>
            </a:r>
            <a:r>
              <a:rPr lang="tr-TR" sz="2400" b="1" dirty="0">
                <a:ea typeface="Times New Roman" panose="02020603050405020304" pitchFamily="18" charset="0"/>
                <a:cs typeface="Calibri" panose="020F0502020204030204" pitchFamily="34" charset="0"/>
              </a:rPr>
              <a:t>,</a:t>
            </a:r>
            <a:r>
              <a:rPr lang="tr-TR" sz="2400" dirty="0">
                <a:effectLst/>
                <a:ea typeface="Times New Roman" panose="02020603050405020304" pitchFamily="18" charset="0"/>
                <a:cs typeface="Calibri" panose="020F0502020204030204" pitchFamily="34" charset="0"/>
              </a:rPr>
              <a:t> “iklimle mü­cadelede sendikal bir yaklaşım” olarak tarif </a:t>
            </a:r>
            <a:r>
              <a:rPr lang="tr-TR" sz="2400" dirty="0">
                <a:ea typeface="Times New Roman" panose="02020603050405020304" pitchFamily="18" charset="0"/>
                <a:cs typeface="Calibri" panose="020F0502020204030204" pitchFamily="34" charset="0"/>
              </a:rPr>
              <a:t>edilir (dünyanın durumu, </a:t>
            </a:r>
            <a:r>
              <a:rPr lang="tr-TR" sz="2400" dirty="0" err="1">
                <a:ea typeface="Times New Roman" panose="02020603050405020304" pitchFamily="18" charset="0"/>
                <a:cs typeface="Calibri" panose="020F0502020204030204" pitchFamily="34" charset="0"/>
              </a:rPr>
              <a:t>Worldwatch</a:t>
            </a:r>
            <a:r>
              <a:rPr lang="tr-TR" sz="2400" dirty="0">
                <a:ea typeface="Times New Roman" panose="02020603050405020304" pitchFamily="18" charset="0"/>
                <a:cs typeface="Calibri" panose="020F0502020204030204" pitchFamily="34" charset="0"/>
              </a:rPr>
              <a:t> Enstitüsü, 2014) </a:t>
            </a:r>
            <a:r>
              <a:rPr lang="tr-TR" sz="2400" dirty="0">
                <a:effectLst/>
                <a:ea typeface="Times New Roman" panose="02020603050405020304" pitchFamily="18" charset="0"/>
                <a:cs typeface="Calibri" panose="020F0502020204030204" pitchFamily="34" charset="0"/>
              </a:rPr>
              <a:t>amacı, yeşil ekonominin herkes için geçim kaynakları ve düzgün işler sağlayacağı ile ilgili ümit vermektir. i</a:t>
            </a:r>
            <a:r>
              <a:rPr lang="tr-TR" sz="2400" dirty="0">
                <a:cs typeface="Calibri" panose="020F0502020204030204" pitchFamily="34" charset="0"/>
              </a:rPr>
              <a:t>klim değişikliğinin emek (işçi sağlığı ve güvenliği, emek verimliliği ve istihdam) üzerindeki etkileri sorgulanır. </a:t>
            </a:r>
            <a:r>
              <a:rPr lang="tr-TR" sz="2400" dirty="0">
                <a:effectLst/>
                <a:ea typeface="Times New Roman" panose="02020603050405020304" pitchFamily="18" charset="0"/>
                <a:cs typeface="Calibri" panose="020F0502020204030204" pitchFamily="34" charset="0"/>
              </a:rPr>
              <a:t>(</a:t>
            </a:r>
            <a:r>
              <a:rPr lang="tr-TR" sz="2400" u="sng" dirty="0" err="1">
                <a:effectLst/>
                <a:ea typeface="Times New Roman" panose="02020603050405020304" pitchFamily="18" charset="0"/>
                <a:cs typeface="Calibri" panose="020F0502020204030204" pitchFamily="34" charset="0"/>
              </a:rPr>
              <a:t>termiksiz</a:t>
            </a:r>
            <a:r>
              <a:rPr lang="tr-TR" sz="2400" u="sng" dirty="0">
                <a:effectLst/>
                <a:ea typeface="Times New Roman" panose="02020603050405020304" pitchFamily="18" charset="0"/>
                <a:cs typeface="Calibri" panose="020F0502020204030204" pitchFamily="34" charset="0"/>
              </a:rPr>
              <a:t> yaşamda kömür isçilerinin istihdam kaybı</a:t>
            </a:r>
            <a:r>
              <a:rPr lang="tr-TR" sz="2400" dirty="0">
                <a:effectLst/>
                <a:ea typeface="Times New Roman" panose="02020603050405020304" pitchFamily="18" charset="0"/>
                <a:cs typeface="Calibri" panose="020F0502020204030204" pitchFamily="34" charset="0"/>
              </a:rPr>
              <a:t>) </a:t>
            </a:r>
            <a:r>
              <a:rPr lang="tr-TR" sz="2400" b="1" dirty="0">
                <a:effectLst/>
                <a:ea typeface="Times New Roman" panose="02020603050405020304" pitchFamily="18" charset="0"/>
                <a:cs typeface="Calibri" panose="020F0502020204030204" pitchFamily="34" charset="0"/>
              </a:rPr>
              <a:t>Adil geçiş için t</a:t>
            </a:r>
            <a:r>
              <a:rPr lang="tr-TR" sz="2400" b="1" dirty="0"/>
              <a:t>oplum kesimlerinin emek haklarını ve geçim kaynaklarını güvence altına almak esastır.</a:t>
            </a:r>
            <a:endParaRPr lang="tr-TR" sz="2400" b="1" dirty="0">
              <a:effectLst/>
              <a:ea typeface="Times New Roman" panose="02020603050405020304" pitchFamily="18" charset="0"/>
              <a:cs typeface="Calibri" panose="020F0502020204030204" pitchFamily="34" charset="0"/>
            </a:endParaRPr>
          </a:p>
          <a:p>
            <a:pPr>
              <a:lnSpc>
                <a:spcPct val="100000"/>
              </a:lnSpc>
              <a:spcBef>
                <a:spcPts val="0"/>
              </a:spcBef>
              <a:buFont typeface="Wingdings" panose="05000000000000000000" pitchFamily="2" charset="2"/>
              <a:buChar char="§"/>
            </a:pPr>
            <a:r>
              <a:rPr lang="tr-TR" sz="2400" b="1" dirty="0">
                <a:solidFill>
                  <a:srgbClr val="C00000"/>
                </a:solidFill>
                <a:ea typeface="Calibri" panose="020F0502020204030204" pitchFamily="34" charset="0"/>
                <a:cs typeface="Calibri" panose="020F0502020204030204" pitchFamily="34" charset="0"/>
              </a:rPr>
              <a:t>Adil uyum</a:t>
            </a:r>
            <a:r>
              <a:rPr lang="tr-TR" sz="2400" b="1" dirty="0">
                <a:ea typeface="Calibri" panose="020F0502020204030204" pitchFamily="34" charset="0"/>
                <a:cs typeface="Calibri" panose="020F0502020204030204" pitchFamily="34" charset="0"/>
              </a:rPr>
              <a:t>, </a:t>
            </a:r>
            <a:r>
              <a:rPr lang="tr-TR" sz="2400" dirty="0">
                <a:ea typeface="Calibri" panose="020F0502020204030204" pitchFamily="34" charset="0"/>
                <a:cs typeface="Calibri" panose="020F0502020204030204" pitchFamily="34" charset="0"/>
              </a:rPr>
              <a:t>iklime u</a:t>
            </a:r>
            <a:r>
              <a:rPr lang="tr-TR" sz="2400" dirty="0">
                <a:effectLst/>
                <a:ea typeface="Calibri" panose="020F0502020204030204" pitchFamily="34" charset="0"/>
                <a:cs typeface="Calibri" panose="020F0502020204030204" pitchFamily="34" charset="0"/>
              </a:rPr>
              <a:t>yum planlama süreçlerinde savunmasız/hassas kesimlerin temsili </a:t>
            </a:r>
            <a:r>
              <a:rPr lang="tr-TR" sz="2400" dirty="0">
                <a:ea typeface="Calibri" panose="020F0502020204030204" pitchFamily="34" charset="0"/>
                <a:cs typeface="Calibri" panose="020F0502020204030204" pitchFamily="34" charset="0"/>
              </a:rPr>
              <a:t>ve bu  kesimlerin uyum ihtiyaçlarını tanıyan öncelik  belirleme ve yaşam kalitelerini yükseltme. </a:t>
            </a:r>
            <a:r>
              <a:rPr lang="tr-TR" sz="2400" dirty="0"/>
              <a:t>Adil uyum, savunmasız kesimlerin iklime uyum ihtiyaçlarına öncelik tanıyarak refah adaletinin sağlanması ve bu kesimlerin iklim değişikliğine uyum planlama süreçlerinde temsil edilmesi amacını taşır. </a:t>
            </a:r>
          </a:p>
          <a:p>
            <a:pPr>
              <a:lnSpc>
                <a:spcPct val="100000"/>
              </a:lnSpc>
              <a:spcBef>
                <a:spcPts val="0"/>
              </a:spcBef>
              <a:buFont typeface="Wingdings" panose="05000000000000000000" pitchFamily="2" charset="2"/>
              <a:buChar char="§"/>
            </a:pPr>
            <a:endParaRPr lang="tr-TR"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72785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A820D6-40CB-4D28-A217-67131E7CCE94}"/>
              </a:ext>
            </a:extLst>
          </p:cNvPr>
          <p:cNvSpPr>
            <a:spLocks noGrp="1"/>
          </p:cNvSpPr>
          <p:nvPr>
            <p:ph type="title"/>
          </p:nvPr>
        </p:nvSpPr>
        <p:spPr>
          <a:xfrm>
            <a:off x="545920" y="343678"/>
            <a:ext cx="11377749" cy="1325563"/>
          </a:xfrm>
        </p:spPr>
        <p:txBody>
          <a:bodyPr>
            <a:noAutofit/>
          </a:bodyPr>
          <a:lstStyle/>
          <a:p>
            <a:pPr algn="r">
              <a:lnSpc>
                <a:spcPct val="100000"/>
              </a:lnSpc>
            </a:pPr>
            <a:r>
              <a:rPr lang="tr-TR" sz="2400" b="1" dirty="0">
                <a:latin typeface="+mn-lt"/>
                <a:cs typeface="Calibri" panose="020F0502020204030204" pitchFamily="34" charset="0"/>
              </a:rPr>
              <a:t>Her derde deva bir </a:t>
            </a:r>
            <a:r>
              <a:rPr lang="tr-TR" sz="2400" b="1" u="sng" dirty="0">
                <a:latin typeface="+mn-lt"/>
                <a:cs typeface="Calibri" panose="020F0502020204030204" pitchFamily="34" charset="0"/>
              </a:rPr>
              <a:t>adil dönüşüm </a:t>
            </a:r>
            <a:r>
              <a:rPr lang="tr-TR" sz="2400" b="1" dirty="0">
                <a:latin typeface="+mn-lt"/>
                <a:cs typeface="Calibri" panose="020F0502020204030204" pitchFamily="34" charset="0"/>
              </a:rPr>
              <a:t>reçetesi yok, </a:t>
            </a:r>
            <a:br>
              <a:rPr lang="tr-TR" sz="2400" b="1" dirty="0">
                <a:latin typeface="+mn-lt"/>
                <a:cs typeface="Calibri" panose="020F0502020204030204" pitchFamily="34" charset="0"/>
              </a:rPr>
            </a:br>
            <a:r>
              <a:rPr lang="tr-TR" sz="2400" b="1" dirty="0">
                <a:latin typeface="+mn-lt"/>
                <a:cs typeface="Calibri" panose="020F0502020204030204" pitchFamily="34" charset="0"/>
              </a:rPr>
              <a:t>ancak iklim dostu bir ekonomide adil dönüşüm </a:t>
            </a:r>
            <a:br>
              <a:rPr lang="tr-TR" sz="2400" b="1" dirty="0">
                <a:latin typeface="+mn-lt"/>
                <a:cs typeface="Calibri" panose="020F0502020204030204" pitchFamily="34" charset="0"/>
              </a:rPr>
            </a:br>
            <a:r>
              <a:rPr lang="tr-TR" sz="2400" b="1" dirty="0">
                <a:latin typeface="+mn-lt"/>
                <a:cs typeface="Calibri" panose="020F0502020204030204" pitchFamily="34" charset="0"/>
              </a:rPr>
              <a:t>sağlamak için olmazsa olmaz ilkeler var </a:t>
            </a:r>
            <a:br>
              <a:rPr lang="tr-TR" sz="3200" dirty="0">
                <a:latin typeface="Calibri" panose="020F0502020204030204" pitchFamily="34" charset="0"/>
                <a:cs typeface="Calibri" panose="020F0502020204030204" pitchFamily="34" charset="0"/>
              </a:rPr>
            </a:br>
            <a:endParaRPr lang="tr-TR" sz="3200"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1D648606-F8A7-4603-8CB1-25E8244E6847}"/>
              </a:ext>
            </a:extLst>
          </p:cNvPr>
          <p:cNvSpPr>
            <a:spLocks noGrp="1"/>
          </p:cNvSpPr>
          <p:nvPr>
            <p:ph idx="1"/>
          </p:nvPr>
        </p:nvSpPr>
        <p:spPr>
          <a:xfrm>
            <a:off x="751298" y="1438203"/>
            <a:ext cx="10689404" cy="4776164"/>
          </a:xfrm>
        </p:spPr>
        <p:txBody>
          <a:bodyPr>
            <a:normAutofit fontScale="25000" lnSpcReduction="20000"/>
          </a:bodyPr>
          <a:lstStyle/>
          <a:p>
            <a:pPr>
              <a:lnSpc>
                <a:spcPct val="120000"/>
              </a:lnSpc>
              <a:spcBef>
                <a:spcPts val="0"/>
              </a:spcBef>
            </a:pPr>
            <a:r>
              <a:rPr lang="tr-TR" sz="13200" dirty="0">
                <a:cs typeface="Calibri" panose="020F0502020204030204" pitchFamily="34" charset="0"/>
              </a:rPr>
              <a:t>Uzun vadeli «</a:t>
            </a:r>
            <a:r>
              <a:rPr lang="tr-TR" sz="13200" b="1" dirty="0" err="1">
                <a:cs typeface="Calibri" panose="020F0502020204030204" pitchFamily="34" charset="0"/>
              </a:rPr>
              <a:t>karbonsuzlaşma</a:t>
            </a:r>
            <a:r>
              <a:rPr lang="tr-TR" sz="13200" dirty="0">
                <a:cs typeface="Calibri" panose="020F0502020204030204" pitchFamily="34" charset="0"/>
              </a:rPr>
              <a:t>» hedefleri adil dönüşümün temelini oluşturmalı</a:t>
            </a:r>
          </a:p>
          <a:p>
            <a:pPr>
              <a:lnSpc>
                <a:spcPct val="120000"/>
              </a:lnSpc>
              <a:spcBef>
                <a:spcPts val="0"/>
              </a:spcBef>
            </a:pPr>
            <a:r>
              <a:rPr lang="tr-TR" sz="13200" dirty="0">
                <a:cs typeface="Calibri" panose="020F0502020204030204" pitchFamily="34" charset="0"/>
              </a:rPr>
              <a:t>Politikaların belirlenmesinde </a:t>
            </a:r>
            <a:r>
              <a:rPr lang="tr-TR" sz="13200" b="1" dirty="0">
                <a:cs typeface="Calibri" panose="020F0502020204030204" pitchFamily="34" charset="0"/>
              </a:rPr>
              <a:t>kapsayıcılık</a:t>
            </a:r>
            <a:r>
              <a:rPr lang="tr-TR" sz="13200" dirty="0">
                <a:cs typeface="Calibri" panose="020F0502020204030204" pitchFamily="34" charset="0"/>
              </a:rPr>
              <a:t> (etkilenen topluluklara ve en kırılgan kesimlere öncelik verilmesi)</a:t>
            </a:r>
          </a:p>
          <a:p>
            <a:pPr>
              <a:lnSpc>
                <a:spcPct val="120000"/>
              </a:lnSpc>
              <a:spcBef>
                <a:spcPts val="0"/>
              </a:spcBef>
            </a:pPr>
            <a:r>
              <a:rPr lang="tr-TR" sz="13200" b="1" dirty="0">
                <a:cs typeface="Calibri" panose="020F0502020204030204" pitchFamily="34" charset="0"/>
              </a:rPr>
              <a:t>Yatırımcıların hesap verebilir olması </a:t>
            </a:r>
            <a:r>
              <a:rPr lang="tr-TR" sz="13200" dirty="0">
                <a:cs typeface="Calibri" panose="020F0502020204030204" pitchFamily="34" charset="0"/>
              </a:rPr>
              <a:t>(kömür madenleri, terk edildikten sonra da atmosferdeki en güçlü sera gazlarından biri olan metanı salmaya devam ediyor).</a:t>
            </a:r>
          </a:p>
          <a:p>
            <a:pPr>
              <a:lnSpc>
                <a:spcPct val="120000"/>
              </a:lnSpc>
              <a:spcBef>
                <a:spcPts val="0"/>
              </a:spcBef>
            </a:pPr>
            <a:r>
              <a:rPr lang="tr-TR" sz="13200" b="1" dirty="0">
                <a:cs typeface="Calibri" panose="020F0502020204030204" pitchFamily="34" charset="0"/>
              </a:rPr>
              <a:t>Birlikte çalışma algısı </a:t>
            </a:r>
            <a:r>
              <a:rPr lang="tr-TR" sz="13200" dirty="0">
                <a:cs typeface="Calibri" panose="020F0502020204030204" pitchFamily="34" charset="0"/>
              </a:rPr>
              <a:t>- tüm süreçlerde katılımda oransal denklik lazım (çünkü dünyayı, Türkiye’yi Ankara’yı birlikte paylaşıyoruz) her şeyi birlikte yapmalıyız, tek başına olmaz. </a:t>
            </a:r>
          </a:p>
          <a:p>
            <a:pPr>
              <a:lnSpc>
                <a:spcPct val="120000"/>
              </a:lnSpc>
              <a:spcBef>
                <a:spcPts val="0"/>
              </a:spcBef>
            </a:pPr>
            <a:endParaRPr lang="tr-TR" dirty="0"/>
          </a:p>
          <a:p>
            <a:endParaRPr lang="tr-TR" dirty="0"/>
          </a:p>
        </p:txBody>
      </p:sp>
    </p:spTree>
    <p:extLst>
      <p:ext uri="{BB962C8B-B14F-4D97-AF65-F5344CB8AC3E}">
        <p14:creationId xmlns:p14="http://schemas.microsoft.com/office/powerpoint/2010/main" val="178861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3F6EB5-35A0-8A4C-AE45-CC8FB78CFDB8}"/>
              </a:ext>
            </a:extLst>
          </p:cNvPr>
          <p:cNvSpPr>
            <a:spLocks noGrp="1"/>
          </p:cNvSpPr>
          <p:nvPr>
            <p:ph type="title"/>
          </p:nvPr>
        </p:nvSpPr>
        <p:spPr>
          <a:xfrm>
            <a:off x="838200" y="175208"/>
            <a:ext cx="10515600" cy="1325563"/>
          </a:xfrm>
        </p:spPr>
        <p:txBody>
          <a:bodyPr>
            <a:noAutofit/>
          </a:bodyPr>
          <a:lstStyle/>
          <a:p>
            <a:pPr algn="ctr">
              <a:lnSpc>
                <a:spcPct val="100000"/>
              </a:lnSpc>
            </a:pPr>
            <a:r>
              <a:rPr lang="tr-TR" sz="3600" b="1" dirty="0">
                <a:latin typeface="+mn-lt"/>
              </a:rPr>
              <a:t>Türkiye sürdürülebilirliği anlamaya çalışıyor…</a:t>
            </a:r>
            <a:br>
              <a:rPr lang="tr-TR" sz="3600" b="1" dirty="0">
                <a:latin typeface="+mn-lt"/>
              </a:rPr>
            </a:br>
            <a:r>
              <a:rPr lang="tr-TR" sz="2400" i="1" dirty="0">
                <a:latin typeface="+mn-lt"/>
              </a:rPr>
              <a:t>40 yıllık (1973-2023) hafızadan…</a:t>
            </a:r>
            <a:br>
              <a:rPr lang="tr-TR" sz="1600" dirty="0"/>
            </a:br>
            <a:br>
              <a:rPr lang="tr-TR" sz="1800" dirty="0"/>
            </a:br>
            <a:endParaRPr lang="tr-TR" sz="1800" dirty="0"/>
          </a:p>
        </p:txBody>
      </p:sp>
      <p:sp>
        <p:nvSpPr>
          <p:cNvPr id="3" name="İçerik Yer Tutucusu 2">
            <a:extLst>
              <a:ext uri="{FF2B5EF4-FFF2-40B4-BE49-F238E27FC236}">
                <a16:creationId xmlns:a16="http://schemas.microsoft.com/office/drawing/2014/main" id="{39CA136B-E133-44CA-FFE9-D210136F415B}"/>
              </a:ext>
            </a:extLst>
          </p:cNvPr>
          <p:cNvSpPr>
            <a:spLocks noGrp="1"/>
          </p:cNvSpPr>
          <p:nvPr>
            <p:ph idx="1"/>
          </p:nvPr>
        </p:nvSpPr>
        <p:spPr>
          <a:xfrm>
            <a:off x="501316" y="1175918"/>
            <a:ext cx="6067926" cy="5468964"/>
          </a:xfrm>
        </p:spPr>
        <p:txBody>
          <a:bodyPr>
            <a:noAutofit/>
          </a:bodyPr>
          <a:lstStyle/>
          <a:p>
            <a:pPr>
              <a:lnSpc>
                <a:spcPct val="100000"/>
              </a:lnSpc>
              <a:spcBef>
                <a:spcPts val="0"/>
              </a:spcBef>
              <a:buFont typeface="Wingdings" panose="05000000000000000000" pitchFamily="2" charset="2"/>
              <a:buChar char="q"/>
            </a:pPr>
            <a:r>
              <a:rPr lang="tr-TR" sz="1400" dirty="0">
                <a:highlight>
                  <a:srgbClr val="FFFFFF"/>
                </a:highlight>
              </a:rPr>
              <a:t>1973  - Ülkemizde çevreyle ilgili olarak oluşturulan ilk kurum 12.2.1973 tarihli ve 7/5836 sayılı Bakanlar Kurulu kararı ile kurulan Başbakanlığa bağlı </a:t>
            </a:r>
            <a:r>
              <a:rPr lang="tr-TR" sz="1400" dirty="0">
                <a:solidFill>
                  <a:srgbClr val="FF0000"/>
                </a:solidFill>
                <a:highlight>
                  <a:srgbClr val="FFFFFF"/>
                </a:highlight>
              </a:rPr>
              <a:t>Çevre Sorunları Koordinasyon Kurulu’</a:t>
            </a:r>
            <a:r>
              <a:rPr lang="tr-TR" sz="1400" dirty="0">
                <a:highlight>
                  <a:srgbClr val="FFFFFF"/>
                </a:highlight>
              </a:rPr>
              <a:t>dur.)</a:t>
            </a:r>
            <a:endParaRPr lang="tr-TR" sz="1400" dirty="0"/>
          </a:p>
          <a:p>
            <a:pPr>
              <a:lnSpc>
                <a:spcPct val="100000"/>
              </a:lnSpc>
              <a:spcBef>
                <a:spcPts val="0"/>
              </a:spcBef>
              <a:buFont typeface="Wingdings" panose="05000000000000000000" pitchFamily="2" charset="2"/>
              <a:buChar char="q"/>
            </a:pPr>
            <a:r>
              <a:rPr lang="tr-TR" sz="1400" dirty="0"/>
              <a:t>2872 sayılı Çevre Kanunu (1983) </a:t>
            </a:r>
            <a:r>
              <a:rPr lang="tr-TR" sz="1400" kern="100" dirty="0">
                <a:effectLst/>
                <a:ea typeface="Aptos" panose="020B0004020202020204" pitchFamily="34" charset="0"/>
                <a:cs typeface="Times New Roman" panose="02020603050405020304" pitchFamily="18" charset="0"/>
              </a:rPr>
              <a:t>AMAÇ: </a:t>
            </a:r>
            <a:r>
              <a:rPr lang="tr-TR" sz="1400" u="sng" kern="100" dirty="0">
                <a:effectLst/>
                <a:ea typeface="Aptos" panose="020B0004020202020204" pitchFamily="34" charset="0"/>
                <a:cs typeface="Times New Roman" panose="02020603050405020304" pitchFamily="18" charset="0"/>
              </a:rPr>
              <a:t>Madde 1</a:t>
            </a:r>
            <a:r>
              <a:rPr lang="tr-TR" sz="1400" kern="100" dirty="0">
                <a:effectLst/>
                <a:ea typeface="Aptos" panose="020B0004020202020204" pitchFamily="34" charset="0"/>
                <a:cs typeface="Times New Roman" panose="02020603050405020304" pitchFamily="18" charset="0"/>
              </a:rPr>
              <a:t>: </a:t>
            </a:r>
            <a:endParaRPr lang="tr-TR" sz="1400" dirty="0"/>
          </a:p>
          <a:p>
            <a:pPr marL="0" indent="0">
              <a:lnSpc>
                <a:spcPct val="100000"/>
              </a:lnSpc>
              <a:spcBef>
                <a:spcPts val="0"/>
              </a:spcBef>
              <a:buNone/>
            </a:pPr>
            <a:r>
              <a:rPr lang="tr-TR" sz="1400" kern="100" dirty="0">
                <a:effectLst/>
                <a:ea typeface="Aptos" panose="020B0004020202020204" pitchFamily="34" charset="0"/>
                <a:cs typeface="Times New Roman" panose="02020603050405020304" pitchFamily="18" charset="0"/>
              </a:rPr>
              <a:t>Bu Kanun amacı, </a:t>
            </a:r>
            <a:r>
              <a:rPr lang="tr-TR" sz="1400" kern="100" dirty="0">
                <a:solidFill>
                  <a:srgbClr val="FF0000"/>
                </a:solidFill>
                <a:effectLst/>
                <a:ea typeface="Aptos" panose="020B0004020202020204" pitchFamily="34" charset="0"/>
                <a:cs typeface="Times New Roman" panose="02020603050405020304" pitchFamily="18" charset="0"/>
              </a:rPr>
              <a:t>bütün vatandaşların ortak varlığı olan çevrenin korunması, iyileştirilmesi; kırsal ve kentsel alanda arazinin ve doğal kaynakların en uygun şekilde kullanılması ve korunması; su, toprak ve hava kirlenmesinin önlenmesi ülkenin bitki ve hayvan varlığı ile doğal ve tarihsel zenginliklerinin korunarak, bugünkü ve gelecek kuşakların sağlık, </a:t>
            </a:r>
            <a:r>
              <a:rPr lang="tr-TR" sz="1400" u="sng" kern="100" dirty="0">
                <a:solidFill>
                  <a:srgbClr val="FF0000"/>
                </a:solidFill>
                <a:effectLst/>
                <a:ea typeface="Aptos" panose="020B0004020202020204" pitchFamily="34" charset="0"/>
                <a:cs typeface="Times New Roman" panose="02020603050405020304" pitchFamily="18" charset="0"/>
              </a:rPr>
              <a:t>uygarlık ve yaşam düzeyinde </a:t>
            </a:r>
            <a:r>
              <a:rPr lang="tr-TR" sz="1400" kern="100" dirty="0">
                <a:solidFill>
                  <a:srgbClr val="FF0000"/>
                </a:solidFill>
                <a:effectLst/>
                <a:ea typeface="Aptos" panose="020B0004020202020204" pitchFamily="34" charset="0"/>
                <a:cs typeface="Times New Roman" panose="02020603050405020304" pitchFamily="18" charset="0"/>
              </a:rPr>
              <a:t>geliştirilmesi ve güvence altına alınması için yapılacak düzenlemeleri ve alınacak önlemleri, ekonomik ve sosyal kalkınma hedefleriyle uyumlu olarak</a:t>
            </a:r>
            <a:r>
              <a:rPr lang="tr-TR" sz="1400" b="1" kern="100" dirty="0">
                <a:solidFill>
                  <a:srgbClr val="FF0000"/>
                </a:solidFill>
                <a:effectLst/>
                <a:ea typeface="Aptos" panose="020B0004020202020204" pitchFamily="34" charset="0"/>
                <a:cs typeface="Times New Roman" panose="02020603050405020304" pitchFamily="18" charset="0"/>
              </a:rPr>
              <a:t> </a:t>
            </a:r>
            <a:r>
              <a:rPr lang="tr-TR" sz="1400" kern="100" dirty="0">
                <a:effectLst/>
                <a:ea typeface="Aptos" panose="020B0004020202020204" pitchFamily="34" charset="0"/>
                <a:cs typeface="Times New Roman" panose="02020603050405020304" pitchFamily="18" charset="0"/>
              </a:rPr>
              <a:t>belirli hukuki ve teknik esaslara göre düzenlemektir. </a:t>
            </a:r>
            <a:endParaRPr lang="tr-TR" sz="1400" dirty="0">
              <a:solidFill>
                <a:srgbClr val="FF0000"/>
              </a:solidFill>
            </a:endParaRPr>
          </a:p>
          <a:p>
            <a:pPr>
              <a:lnSpc>
                <a:spcPct val="100000"/>
              </a:lnSpc>
              <a:spcBef>
                <a:spcPts val="0"/>
              </a:spcBef>
              <a:buFont typeface="Wingdings" panose="05000000000000000000" pitchFamily="2" charset="2"/>
              <a:buChar char="q"/>
            </a:pPr>
            <a:r>
              <a:rPr lang="tr-TR" sz="1400" dirty="0"/>
              <a:t>5491 sayılı Çevre Kanununda Değişiklik Yapılmasına Dair Kanun (2006) –</a:t>
            </a:r>
            <a:r>
              <a:rPr lang="tr-TR" sz="1400" u="sng" dirty="0"/>
              <a:t>İlk hukuki </a:t>
            </a:r>
            <a:r>
              <a:rPr lang="tr-TR" sz="1400" dirty="0"/>
              <a:t>düzenleme</a:t>
            </a:r>
          </a:p>
          <a:p>
            <a:pPr marL="0" indent="0">
              <a:lnSpc>
                <a:spcPct val="100000"/>
              </a:lnSpc>
              <a:spcBef>
                <a:spcPts val="0"/>
              </a:spcBef>
              <a:buNone/>
            </a:pPr>
            <a:r>
              <a:rPr lang="tr-TR" sz="1400" kern="0" dirty="0">
                <a:effectLst/>
                <a:ea typeface="Times New Roman" panose="02020603050405020304" pitchFamily="18" charset="0"/>
                <a:cs typeface="Times New Roman" panose="02020603050405020304" pitchFamily="18" charset="0"/>
              </a:rPr>
              <a:t>AMAÇ - MADDE 1 - Bu Kanunun amacı, bütün canlıların ortak varlığı olan çevrenin, </a:t>
            </a:r>
            <a:r>
              <a:rPr lang="tr-TR" sz="1400" kern="0" dirty="0">
                <a:solidFill>
                  <a:srgbClr val="FF0000"/>
                </a:solidFill>
                <a:effectLst/>
                <a:ea typeface="Times New Roman" panose="02020603050405020304" pitchFamily="18" charset="0"/>
                <a:cs typeface="Times New Roman" panose="02020603050405020304" pitchFamily="18" charset="0"/>
              </a:rPr>
              <a:t>sürdürülebilir çevre ve sürdürülebilir kalkınma</a:t>
            </a:r>
            <a:r>
              <a:rPr lang="tr-TR" sz="1400" kern="0" dirty="0">
                <a:effectLst/>
                <a:ea typeface="Times New Roman" panose="02020603050405020304" pitchFamily="18" charset="0"/>
                <a:cs typeface="Times New Roman" panose="02020603050405020304" pitchFamily="18" charset="0"/>
              </a:rPr>
              <a:t> ilkeleri doğrultusunda korunmasını sağlamaktır."</a:t>
            </a:r>
            <a:endParaRPr lang="tr-TR" sz="1400" kern="1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r>
              <a:rPr lang="tr-TR" sz="1400" kern="100" dirty="0">
                <a:solidFill>
                  <a:srgbClr val="000000"/>
                </a:solidFill>
                <a:effectLst/>
                <a:ea typeface="Calibri" panose="020F0502020204030204" pitchFamily="34" charset="0"/>
                <a:cs typeface="Times New Roman" panose="02020603050405020304" pitchFamily="18" charset="0"/>
              </a:rPr>
              <a:t>TERİMLER - MADDE 2 - </a:t>
            </a:r>
            <a:r>
              <a:rPr lang="tr-TR" sz="1400" kern="100" dirty="0">
                <a:effectLst/>
                <a:ea typeface="Calibri" panose="020F0502020204030204" pitchFamily="34" charset="0"/>
                <a:cs typeface="Times New Roman" panose="02020603050405020304" pitchFamily="18" charset="0"/>
              </a:rPr>
              <a:t>Sürdürülebilir kalkınma: Bugünkü ve gelecek kuşakların, sağlıklı bir çevrede yaşamasını güvence altına alan çevresel, </a:t>
            </a:r>
            <a:r>
              <a:rPr lang="tr-TR" sz="1400" u="sng" kern="100" dirty="0">
                <a:effectLst/>
                <a:ea typeface="Calibri" panose="020F0502020204030204" pitchFamily="34" charset="0"/>
                <a:cs typeface="Times New Roman" panose="02020603050405020304" pitchFamily="18" charset="0"/>
              </a:rPr>
              <a:t>ekonomik ve sosyal hedefler arasında denge k</a:t>
            </a:r>
            <a:r>
              <a:rPr lang="tr-TR" sz="1400" kern="100" dirty="0">
                <a:effectLst/>
                <a:ea typeface="Calibri" panose="020F0502020204030204" pitchFamily="34" charset="0"/>
                <a:cs typeface="Times New Roman" panose="02020603050405020304" pitchFamily="18" charset="0"/>
              </a:rPr>
              <a:t>urulması esasına dayalı kalkınma ve gelişmeyi</a:t>
            </a:r>
            <a:r>
              <a:rPr lang="tr-TR" sz="1400" kern="100" dirty="0">
                <a:ea typeface="Calibri" panose="020F0502020204030204" pitchFamily="34" charset="0"/>
                <a:cs typeface="Times New Roman" panose="02020603050405020304" pitchFamily="18" charset="0"/>
              </a:rPr>
              <a:t>…</a:t>
            </a:r>
            <a:endParaRPr lang="tr-TR" sz="1400" kern="100" dirty="0">
              <a:effectLst/>
              <a:ea typeface="Calibri" panose="020F0502020204030204" pitchFamily="34" charset="0"/>
              <a:cs typeface="Times New Roman" panose="02020603050405020304" pitchFamily="18" charset="0"/>
            </a:endParaRPr>
          </a:p>
          <a:p>
            <a:pPr>
              <a:lnSpc>
                <a:spcPct val="100000"/>
              </a:lnSpc>
              <a:spcBef>
                <a:spcPts val="0"/>
              </a:spcBef>
              <a:buFont typeface="Wingdings" panose="05000000000000000000" pitchFamily="2" charset="2"/>
              <a:buChar char="q"/>
            </a:pPr>
            <a:r>
              <a:rPr lang="tr-TR" sz="1400" kern="100" dirty="0">
                <a:ea typeface="Calibri" panose="020F0502020204030204" pitchFamily="34" charset="0"/>
                <a:cs typeface="Times New Roman" panose="02020603050405020304" pitchFamily="18" charset="0"/>
              </a:rPr>
              <a:t>2022/12 Cumhurbaşkanlığı Genelgesi  - </a:t>
            </a:r>
            <a:r>
              <a:rPr lang="tr-TR" sz="1400" kern="100" dirty="0">
                <a:solidFill>
                  <a:srgbClr val="FF0000"/>
                </a:solidFill>
                <a:ea typeface="Calibri" panose="020F0502020204030204" pitchFamily="34" charset="0"/>
                <a:cs typeface="Times New Roman" panose="02020603050405020304" pitchFamily="18" charset="0"/>
              </a:rPr>
              <a:t>Ulusal Sürdürülebilir Kalkınma Koordinasyon Kurulu</a:t>
            </a:r>
            <a:r>
              <a:rPr lang="tr-TR" sz="1400" kern="100" dirty="0">
                <a:ea typeface="Calibri" panose="020F0502020204030204" pitchFamily="34" charset="0"/>
                <a:cs typeface="Times New Roman" panose="02020603050405020304" pitchFamily="18" charset="0"/>
              </a:rPr>
              <a:t> – SK doğrudan </a:t>
            </a:r>
            <a:r>
              <a:rPr lang="tr-TR" sz="1400" u="sng" kern="100" dirty="0">
                <a:ea typeface="Calibri" panose="020F0502020204030204" pitchFamily="34" charset="0"/>
                <a:cs typeface="Times New Roman" panose="02020603050405020304" pitchFamily="18" charset="0"/>
              </a:rPr>
              <a:t>ilk idari d</a:t>
            </a:r>
            <a:r>
              <a:rPr lang="tr-TR" sz="1400" kern="100" dirty="0">
                <a:ea typeface="Calibri" panose="020F0502020204030204" pitchFamily="34" charset="0"/>
                <a:cs typeface="Times New Roman" panose="02020603050405020304" pitchFamily="18" charset="0"/>
              </a:rPr>
              <a:t>üzenleme. </a:t>
            </a:r>
            <a:r>
              <a:rPr lang="tr-TR" sz="1400" kern="100" dirty="0">
                <a:effectLst/>
                <a:latin typeface="Calibri" panose="020F0502020204030204" pitchFamily="34" charset="0"/>
                <a:ea typeface="Calibri" panose="020F0502020204030204" pitchFamily="34" charset="0"/>
                <a:cs typeface="Times New Roman" panose="02020603050405020304" pitchFamily="18" charset="0"/>
              </a:rPr>
              <a:t>Uluslararası standartlarla uyumlu Türkiye Sürdürülebilirlik Raporlama Standartlarının yayımlanması vb. işleri</a:t>
            </a:r>
            <a:endParaRPr lang="tr-TR" sz="1400" kern="100" dirty="0">
              <a:effectLst/>
              <a:ea typeface="Calibri" panose="020F050202020403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FB7E9CB9-3795-5430-4603-0B3B1143F3DA}"/>
              </a:ext>
            </a:extLst>
          </p:cNvPr>
          <p:cNvPicPr>
            <a:picLocks noChangeAspect="1"/>
          </p:cNvPicPr>
          <p:nvPr/>
        </p:nvPicPr>
        <p:blipFill>
          <a:blip r:embed="rId2"/>
          <a:stretch>
            <a:fillRect/>
          </a:stretch>
        </p:blipFill>
        <p:spPr>
          <a:xfrm rot="223963">
            <a:off x="7664117" y="1430539"/>
            <a:ext cx="3663472" cy="5241582"/>
          </a:xfrm>
          <a:prstGeom prst="rect">
            <a:avLst/>
          </a:prstGeom>
        </p:spPr>
      </p:pic>
    </p:spTree>
    <p:extLst>
      <p:ext uri="{BB962C8B-B14F-4D97-AF65-F5344CB8AC3E}">
        <p14:creationId xmlns:p14="http://schemas.microsoft.com/office/powerpoint/2010/main" val="34347999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D09360-10F7-415B-86B5-6F9B2E657D1D}"/>
              </a:ext>
            </a:extLst>
          </p:cNvPr>
          <p:cNvSpPr>
            <a:spLocks noGrp="1"/>
          </p:cNvSpPr>
          <p:nvPr>
            <p:ph type="title"/>
          </p:nvPr>
        </p:nvSpPr>
        <p:spPr>
          <a:xfrm>
            <a:off x="838199" y="227473"/>
            <a:ext cx="10917865" cy="1325563"/>
          </a:xfrm>
        </p:spPr>
        <p:txBody>
          <a:bodyPr>
            <a:noAutofit/>
          </a:bodyPr>
          <a:lstStyle/>
          <a:p>
            <a:pPr algn="r">
              <a:lnSpc>
                <a:spcPct val="100000"/>
              </a:lnSpc>
            </a:pPr>
            <a:r>
              <a:rPr lang="tr-TR" sz="4000" b="1" dirty="0">
                <a:latin typeface="+mn-lt"/>
                <a:cs typeface="Calibri" panose="020F0502020204030204" pitchFamily="34" charset="0"/>
              </a:rPr>
              <a:t>Adil uyum ilkeleri</a:t>
            </a:r>
            <a:br>
              <a:rPr lang="tr-TR" sz="4000" b="1" dirty="0">
                <a:latin typeface="+mn-lt"/>
                <a:cs typeface="Calibri" panose="020F0502020204030204" pitchFamily="34" charset="0"/>
              </a:rPr>
            </a:br>
            <a:endParaRPr lang="tr-TR" sz="3600" dirty="0">
              <a:solidFill>
                <a:srgbClr val="C00000"/>
              </a:solidFill>
              <a:latin typeface="+mn-lt"/>
              <a:cs typeface="Calibri" panose="020F0502020204030204" pitchFamily="34" charset="0"/>
            </a:endParaRPr>
          </a:p>
        </p:txBody>
      </p:sp>
      <p:sp>
        <p:nvSpPr>
          <p:cNvPr id="3" name="İçerik Yer Tutucusu 2">
            <a:extLst>
              <a:ext uri="{FF2B5EF4-FFF2-40B4-BE49-F238E27FC236}">
                <a16:creationId xmlns:a16="http://schemas.microsoft.com/office/drawing/2014/main" id="{93394E91-6639-411C-B348-732A59EA2B45}"/>
              </a:ext>
            </a:extLst>
          </p:cNvPr>
          <p:cNvSpPr>
            <a:spLocks noGrp="1"/>
          </p:cNvSpPr>
          <p:nvPr>
            <p:ph idx="1"/>
          </p:nvPr>
        </p:nvSpPr>
        <p:spPr>
          <a:xfrm>
            <a:off x="195182" y="144017"/>
            <a:ext cx="5550195" cy="6322183"/>
          </a:xfrm>
        </p:spPr>
        <p:txBody>
          <a:bodyPr>
            <a:noAutofit/>
          </a:bodyPr>
          <a:lstStyle/>
          <a:p>
            <a:pPr>
              <a:lnSpc>
                <a:spcPct val="120000"/>
              </a:lnSpc>
              <a:spcBef>
                <a:spcPts val="0"/>
              </a:spcBef>
            </a:pPr>
            <a:r>
              <a:rPr lang="tr-TR" sz="2400" dirty="0">
                <a:cs typeface="Calibri" panose="020F0502020204030204" pitchFamily="34" charset="0"/>
              </a:rPr>
              <a:t>Emisyon azaltımı ve etkilere uyum planlama süreçlerinde (ulusal/yerel)  </a:t>
            </a:r>
            <a:r>
              <a:rPr lang="tr-TR" sz="2400" u="sng" dirty="0">
                <a:cs typeface="Calibri" panose="020F0502020204030204" pitchFamily="34" charset="0"/>
              </a:rPr>
              <a:t>savunmasız grupların temsili</a:t>
            </a:r>
          </a:p>
          <a:p>
            <a:pPr>
              <a:lnSpc>
                <a:spcPct val="120000"/>
              </a:lnSpc>
              <a:spcBef>
                <a:spcPts val="0"/>
              </a:spcBef>
            </a:pPr>
            <a:r>
              <a:rPr lang="tr-TR" sz="2400" dirty="0"/>
              <a:t>Hangi kesimler iklim değişikliği etkilerine karşı en </a:t>
            </a:r>
            <a:r>
              <a:rPr lang="tr-TR" sz="2400" u="sng" dirty="0"/>
              <a:t>savunmasız/kırılgan</a:t>
            </a:r>
            <a:r>
              <a:rPr lang="tr-TR" sz="2400" dirty="0"/>
              <a:t>, bunu tespit etmek ve bu </a:t>
            </a:r>
            <a:r>
              <a:rPr lang="tr-TR" sz="2400" u="sng" dirty="0"/>
              <a:t>kesimlerin uyum ihtiyaçlarını önceliğe almak ve eşitçe karşılamak</a:t>
            </a:r>
          </a:p>
          <a:p>
            <a:pPr>
              <a:lnSpc>
                <a:spcPct val="120000"/>
              </a:lnSpc>
              <a:spcBef>
                <a:spcPts val="0"/>
              </a:spcBef>
            </a:pPr>
            <a:r>
              <a:rPr lang="tr-TR" sz="2400" dirty="0"/>
              <a:t>İklim değişikliğinin etkilerine </a:t>
            </a:r>
            <a:r>
              <a:rPr lang="tr-TR" sz="2400" u="sng" dirty="0"/>
              <a:t>yerel </a:t>
            </a:r>
            <a:r>
              <a:rPr lang="tr-TR" sz="2400" dirty="0"/>
              <a:t>uyuma yönelik mevcut yaklaşımları ve bunların sosyal adalet konularını nasıl ele aldıklarını/dikkate aldıklarını araştırmak</a:t>
            </a:r>
          </a:p>
          <a:p>
            <a:pPr>
              <a:lnSpc>
                <a:spcPct val="120000"/>
              </a:lnSpc>
              <a:spcBef>
                <a:spcPts val="0"/>
              </a:spcBef>
            </a:pPr>
            <a:r>
              <a:rPr lang="tr-TR" sz="2400" dirty="0"/>
              <a:t>Politikalar ve uygulamalarda iklim krizine karşı </a:t>
            </a:r>
            <a:r>
              <a:rPr lang="tr-TR" sz="2400" u="sng" dirty="0"/>
              <a:t>adil yerel önlemler</a:t>
            </a:r>
            <a:r>
              <a:rPr lang="tr-TR" sz="2400" dirty="0"/>
              <a:t>in geliştirilmesini desteklemek </a:t>
            </a:r>
          </a:p>
          <a:p>
            <a:pPr>
              <a:lnSpc>
                <a:spcPct val="100000"/>
              </a:lnSpc>
              <a:spcBef>
                <a:spcPts val="0"/>
              </a:spcBef>
            </a:pPr>
            <a:endParaRPr lang="tr-TR" sz="2400" dirty="0"/>
          </a:p>
          <a:p>
            <a:pPr>
              <a:lnSpc>
                <a:spcPct val="100000"/>
              </a:lnSpc>
              <a:spcBef>
                <a:spcPts val="0"/>
              </a:spcBef>
            </a:pPr>
            <a:endParaRPr lang="tr-TR" sz="2400" dirty="0"/>
          </a:p>
        </p:txBody>
      </p:sp>
      <p:pic>
        <p:nvPicPr>
          <p:cNvPr id="5" name="İçerik Yer Tutucusu 4">
            <a:extLst>
              <a:ext uri="{FF2B5EF4-FFF2-40B4-BE49-F238E27FC236}">
                <a16:creationId xmlns:a16="http://schemas.microsoft.com/office/drawing/2014/main" id="{879C8726-849B-4483-A576-F9343AF2C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749" y="1376916"/>
            <a:ext cx="5734877" cy="3823251"/>
          </a:xfrm>
          <a:prstGeom prst="rect">
            <a:avLst/>
          </a:prstGeom>
        </p:spPr>
      </p:pic>
      <p:sp>
        <p:nvSpPr>
          <p:cNvPr id="4" name="Dikdörtgen 3">
            <a:extLst>
              <a:ext uri="{FF2B5EF4-FFF2-40B4-BE49-F238E27FC236}">
                <a16:creationId xmlns:a16="http://schemas.microsoft.com/office/drawing/2014/main" id="{6B59A477-8204-44E8-A923-93AEEDE3C49F}"/>
              </a:ext>
            </a:extLst>
          </p:cNvPr>
          <p:cNvSpPr/>
          <p:nvPr/>
        </p:nvSpPr>
        <p:spPr>
          <a:xfrm>
            <a:off x="6096000" y="5167423"/>
            <a:ext cx="5660065" cy="6273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a:solidFill>
                  <a:schemeClr val="tx1"/>
                </a:solidFill>
                <a:cs typeface="Calibri" panose="020F0502020204030204" pitchFamily="34" charset="0"/>
              </a:rPr>
              <a:t>«Su basan hastanenin bodrum katında  engelli kadını dalgıçlar kurtarırken…», Adana, Mart 2021</a:t>
            </a:r>
            <a:endParaRPr lang="tr-TR" sz="1600" dirty="0">
              <a:solidFill>
                <a:schemeClr val="tx1"/>
              </a:solidFill>
            </a:endParaRPr>
          </a:p>
        </p:txBody>
      </p:sp>
    </p:spTree>
    <p:extLst>
      <p:ext uri="{BB962C8B-B14F-4D97-AF65-F5344CB8AC3E}">
        <p14:creationId xmlns:p14="http://schemas.microsoft.com/office/powerpoint/2010/main" val="1543507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B658B7-3663-3AFF-DE36-896E1AE059C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DAF8322-6769-DFCB-FBA9-29D3C6B991F5}"/>
              </a:ext>
            </a:extLst>
          </p:cNvPr>
          <p:cNvSpPr>
            <a:spLocks noGrp="1"/>
          </p:cNvSpPr>
          <p:nvPr>
            <p:ph idx="1"/>
          </p:nvPr>
        </p:nvSpPr>
        <p:spPr/>
        <p:txBody>
          <a:bodyPr/>
          <a:lstStyle/>
          <a:p>
            <a:pPr marL="0" indent="0" algn="r">
              <a:buNone/>
            </a:pPr>
            <a:endParaRPr lang="tr-TR" altLang="tr-TR" sz="6600" b="1" dirty="0">
              <a:solidFill>
                <a:srgbClr val="FF0000"/>
              </a:solidFill>
            </a:endParaRPr>
          </a:p>
          <a:p>
            <a:pPr marL="0" indent="0" algn="r">
              <a:buNone/>
            </a:pPr>
            <a:r>
              <a:rPr lang="tr-TR" altLang="tr-TR" sz="6600" b="1" dirty="0">
                <a:solidFill>
                  <a:srgbClr val="FF0000"/>
                </a:solidFill>
              </a:rPr>
              <a:t>KADINLAR</a:t>
            </a:r>
          </a:p>
          <a:p>
            <a:endParaRPr lang="tr-TR" dirty="0"/>
          </a:p>
        </p:txBody>
      </p:sp>
    </p:spTree>
    <p:extLst>
      <p:ext uri="{BB962C8B-B14F-4D97-AF65-F5344CB8AC3E}">
        <p14:creationId xmlns:p14="http://schemas.microsoft.com/office/powerpoint/2010/main" val="2513835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C17226B-1F88-FC74-A9BC-B0E9FC3B1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654" y="578322"/>
            <a:ext cx="5701355" cy="5701355"/>
          </a:xfrm>
          <a:prstGeom prst="rect">
            <a:avLst/>
          </a:prstGeom>
        </p:spPr>
      </p:pic>
      <p:sp>
        <p:nvSpPr>
          <p:cNvPr id="6" name="Dikdörtgen 5">
            <a:extLst>
              <a:ext uri="{FF2B5EF4-FFF2-40B4-BE49-F238E27FC236}">
                <a16:creationId xmlns:a16="http://schemas.microsoft.com/office/drawing/2014/main" id="{39AC294A-14D2-8CF4-B09A-98AB9CC447B2}"/>
              </a:ext>
            </a:extLst>
          </p:cNvPr>
          <p:cNvSpPr/>
          <p:nvPr/>
        </p:nvSpPr>
        <p:spPr>
          <a:xfrm>
            <a:off x="481263" y="578322"/>
            <a:ext cx="5321579" cy="570135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400" b="1" u="sng" dirty="0">
                <a:solidFill>
                  <a:srgbClr val="00B050"/>
                </a:solidFill>
                <a:highlight>
                  <a:srgbClr val="FFFFFF"/>
                </a:highlight>
              </a:rPr>
              <a:t>Kadın Hakları</a:t>
            </a:r>
            <a:endParaRPr lang="tr-TR" sz="4400" b="1" dirty="0">
              <a:solidFill>
                <a:srgbClr val="00B050"/>
              </a:solidFill>
              <a:highlight>
                <a:srgbClr val="FFFFFF"/>
              </a:highlight>
            </a:endParaRPr>
          </a:p>
          <a:p>
            <a:pPr algn="ctr"/>
            <a:r>
              <a:rPr lang="tr-TR" sz="4400" b="1" dirty="0">
                <a:solidFill>
                  <a:srgbClr val="00B050"/>
                </a:solidFill>
                <a:highlight>
                  <a:srgbClr val="FFFFFF"/>
                </a:highlight>
              </a:rPr>
              <a:t>Kadınların erkeklerle eşit şekilde sahip olduğu sosyo-ekonomik, yasal ve siyasi hakların tümü</a:t>
            </a:r>
            <a:endParaRPr lang="tr-TR" sz="4400" b="1" dirty="0">
              <a:solidFill>
                <a:srgbClr val="00B050"/>
              </a:solidFill>
            </a:endParaRPr>
          </a:p>
          <a:p>
            <a:pPr algn="ctr"/>
            <a:endParaRPr lang="tr-TR" dirty="0"/>
          </a:p>
        </p:txBody>
      </p:sp>
    </p:spTree>
    <p:extLst>
      <p:ext uri="{BB962C8B-B14F-4D97-AF65-F5344CB8AC3E}">
        <p14:creationId xmlns:p14="http://schemas.microsoft.com/office/powerpoint/2010/main" val="1413313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316BA4-05E7-75E3-C147-33713970A740}"/>
              </a:ext>
            </a:extLst>
          </p:cNvPr>
          <p:cNvSpPr>
            <a:spLocks noGrp="1"/>
          </p:cNvSpPr>
          <p:nvPr>
            <p:ph type="title"/>
          </p:nvPr>
        </p:nvSpPr>
        <p:spPr>
          <a:xfrm>
            <a:off x="312977" y="395290"/>
            <a:ext cx="11566046" cy="1325563"/>
          </a:xfrm>
        </p:spPr>
        <p:txBody>
          <a:bodyPr>
            <a:noAutofit/>
          </a:bodyPr>
          <a:lstStyle/>
          <a:p>
            <a:pPr algn="ctr">
              <a:lnSpc>
                <a:spcPct val="100000"/>
              </a:lnSpc>
            </a:pPr>
            <a:r>
              <a:rPr lang="tr-TR" sz="4000" b="1" dirty="0">
                <a:latin typeface="+mn-lt"/>
              </a:rPr>
              <a:t>2 temel yaklaşım </a:t>
            </a:r>
            <a:br>
              <a:rPr lang="tr-TR" sz="4000" b="1" dirty="0">
                <a:latin typeface="+mn-lt"/>
              </a:rPr>
            </a:br>
            <a:r>
              <a:rPr lang="tr-TR" sz="2800" i="1" dirty="0"/>
              <a:t>Eşit Olma, Rol Alma  </a:t>
            </a:r>
            <a:br>
              <a:rPr lang="tr-TR" sz="4000" dirty="0"/>
            </a:br>
            <a:br>
              <a:rPr lang="tr-TR" sz="4000" b="1" dirty="0">
                <a:latin typeface="+mn-lt"/>
              </a:rPr>
            </a:br>
            <a:endParaRPr lang="tr-TR" sz="1100" b="1" dirty="0">
              <a:latin typeface="+mn-lt"/>
            </a:endParaRPr>
          </a:p>
        </p:txBody>
      </p:sp>
      <p:sp>
        <p:nvSpPr>
          <p:cNvPr id="3" name="İçerik Yer Tutucusu 2">
            <a:extLst>
              <a:ext uri="{FF2B5EF4-FFF2-40B4-BE49-F238E27FC236}">
                <a16:creationId xmlns:a16="http://schemas.microsoft.com/office/drawing/2014/main" id="{77B9BB0F-179B-054B-9C56-6F66BF3DF437}"/>
              </a:ext>
            </a:extLst>
          </p:cNvPr>
          <p:cNvSpPr>
            <a:spLocks noGrp="1"/>
          </p:cNvSpPr>
          <p:nvPr>
            <p:ph idx="1"/>
          </p:nvPr>
        </p:nvSpPr>
        <p:spPr>
          <a:xfrm>
            <a:off x="312977" y="1535501"/>
            <a:ext cx="6435248" cy="5657715"/>
          </a:xfrm>
        </p:spPr>
        <p:txBody>
          <a:bodyPr>
            <a:noAutofit/>
          </a:bodyPr>
          <a:lstStyle/>
          <a:p>
            <a:pPr marL="0" indent="0">
              <a:lnSpc>
                <a:spcPct val="100000"/>
              </a:lnSpc>
              <a:spcBef>
                <a:spcPts val="0"/>
              </a:spcBef>
              <a:buNone/>
            </a:pPr>
            <a:r>
              <a:rPr lang="tr-TR" sz="2550" b="1" dirty="0"/>
              <a:t>Kadın-Erkek Fırsat Eşitliği - </a:t>
            </a:r>
            <a:r>
              <a:rPr lang="tr-TR" sz="2550" dirty="0"/>
              <a:t>İklim mücadelesi, üzerimize </a:t>
            </a:r>
            <a:br>
              <a:rPr lang="tr-TR" sz="2550" dirty="0"/>
            </a:br>
            <a:r>
              <a:rPr lang="tr-TR" sz="2550" dirty="0"/>
              <a:t>yapışan toplumsal rollerden </a:t>
            </a:r>
            <a:br>
              <a:rPr lang="tr-TR" sz="2550" dirty="0"/>
            </a:br>
            <a:r>
              <a:rPr lang="tr-TR" sz="2550" dirty="0"/>
              <a:t>arınmanın bir fırsatı aynı zamanda.</a:t>
            </a:r>
          </a:p>
          <a:p>
            <a:pPr marL="0" indent="0">
              <a:lnSpc>
                <a:spcPct val="100000"/>
              </a:lnSpc>
              <a:spcBef>
                <a:spcPts val="0"/>
              </a:spcBef>
              <a:buNone/>
            </a:pPr>
            <a:r>
              <a:rPr lang="tr-TR" sz="2550" dirty="0"/>
              <a:t>(</a:t>
            </a:r>
            <a:r>
              <a:rPr lang="tr-TR" sz="2550" dirty="0" err="1"/>
              <a:t>Gender</a:t>
            </a:r>
            <a:r>
              <a:rPr lang="tr-TR" sz="2550" dirty="0"/>
              <a:t> </a:t>
            </a:r>
            <a:r>
              <a:rPr lang="tr-TR" sz="2550" dirty="0" err="1"/>
              <a:t>equality</a:t>
            </a:r>
            <a:r>
              <a:rPr lang="tr-TR" sz="2550" dirty="0"/>
              <a:t>: cinsiyet eşitliği)</a:t>
            </a:r>
            <a:br>
              <a:rPr lang="tr-TR" sz="2550" dirty="0"/>
            </a:br>
            <a:endParaRPr lang="tr-TR" sz="2550" dirty="0"/>
          </a:p>
          <a:p>
            <a:pPr marL="0" indent="0">
              <a:lnSpc>
                <a:spcPct val="100000"/>
              </a:lnSpc>
              <a:spcBef>
                <a:spcPts val="0"/>
              </a:spcBef>
              <a:buNone/>
            </a:pPr>
            <a:r>
              <a:rPr lang="tr-TR" sz="2550" b="1" dirty="0"/>
              <a:t>Kadınların Güçlendirilmesi - </a:t>
            </a:r>
            <a:r>
              <a:rPr lang="tr-TR" sz="2550" dirty="0"/>
              <a:t>Cinsiyet eşitliği konusundaki ilerleme, iklim eyleminde ilerlemeyi sağlar. (</a:t>
            </a:r>
            <a:r>
              <a:rPr lang="tr-TR" sz="2550" dirty="0" err="1"/>
              <a:t>Gender</a:t>
            </a:r>
            <a:r>
              <a:rPr lang="tr-TR" sz="2550" dirty="0"/>
              <a:t> </a:t>
            </a:r>
            <a:r>
              <a:rPr lang="tr-TR" sz="2550" dirty="0" err="1"/>
              <a:t>empowerment</a:t>
            </a:r>
            <a:r>
              <a:rPr lang="tr-TR" sz="2550" dirty="0"/>
              <a:t>, </a:t>
            </a:r>
            <a:r>
              <a:rPr lang="tr-TR" sz="2550" dirty="0" err="1"/>
              <a:t>gender</a:t>
            </a:r>
            <a:r>
              <a:rPr lang="tr-TR" sz="2550" dirty="0"/>
              <a:t> </a:t>
            </a:r>
            <a:r>
              <a:rPr lang="tr-TR" sz="2550" dirty="0" err="1"/>
              <a:t>mainstreaming</a:t>
            </a:r>
            <a:r>
              <a:rPr lang="tr-TR" sz="2550" dirty="0"/>
              <a:t>) Kadınların, erkeklerin karar alma süreçlerinde eşit bir şekilde yer almaları ulusal ve yerel iklim politikalarının belirlenmesi ve uygulanmasında anahtardır. </a:t>
            </a:r>
          </a:p>
          <a:p>
            <a:pPr marL="0" indent="0">
              <a:lnSpc>
                <a:spcPct val="100000"/>
              </a:lnSpc>
              <a:spcBef>
                <a:spcPts val="0"/>
              </a:spcBef>
              <a:buNone/>
            </a:pPr>
            <a:endParaRPr lang="tr-TR" sz="2550" dirty="0"/>
          </a:p>
          <a:p>
            <a:pPr marL="514350" indent="-514350">
              <a:lnSpc>
                <a:spcPct val="100000"/>
              </a:lnSpc>
              <a:spcBef>
                <a:spcPts val="0"/>
              </a:spcBef>
              <a:buFont typeface="+mj-lt"/>
              <a:buAutoNum type="arabicPeriod"/>
            </a:pPr>
            <a:endParaRPr lang="tr-TR" sz="2550" dirty="0"/>
          </a:p>
          <a:p>
            <a:pPr marL="514350" indent="-514350">
              <a:lnSpc>
                <a:spcPct val="100000"/>
              </a:lnSpc>
              <a:spcBef>
                <a:spcPts val="0"/>
              </a:spcBef>
              <a:buFont typeface="+mj-lt"/>
              <a:buAutoNum type="arabicPeriod"/>
            </a:pPr>
            <a:endParaRPr lang="tr-TR" sz="2550" dirty="0"/>
          </a:p>
          <a:p>
            <a:pPr marL="514350" indent="-514350">
              <a:lnSpc>
                <a:spcPct val="100000"/>
              </a:lnSpc>
              <a:spcBef>
                <a:spcPts val="0"/>
              </a:spcBef>
              <a:buFont typeface="+mj-lt"/>
              <a:buAutoNum type="arabicPeriod"/>
            </a:pPr>
            <a:endParaRPr lang="tr-TR" sz="2550" dirty="0"/>
          </a:p>
          <a:p>
            <a:pPr marL="514350" indent="-514350">
              <a:lnSpc>
                <a:spcPct val="100000"/>
              </a:lnSpc>
              <a:spcBef>
                <a:spcPts val="0"/>
              </a:spcBef>
              <a:buFont typeface="+mj-lt"/>
              <a:buAutoNum type="arabicPeriod"/>
            </a:pPr>
            <a:endParaRPr lang="tr-TR" sz="2550" dirty="0"/>
          </a:p>
          <a:p>
            <a:pPr marL="514350" indent="-514350">
              <a:lnSpc>
                <a:spcPct val="100000"/>
              </a:lnSpc>
              <a:spcBef>
                <a:spcPts val="0"/>
              </a:spcBef>
              <a:buFont typeface="+mj-lt"/>
              <a:buAutoNum type="arabicPeriod"/>
            </a:pPr>
            <a:endParaRPr lang="tr-TR" sz="2550" dirty="0"/>
          </a:p>
          <a:p>
            <a:pPr marL="514350" indent="-514350">
              <a:lnSpc>
                <a:spcPct val="100000"/>
              </a:lnSpc>
              <a:spcBef>
                <a:spcPts val="0"/>
              </a:spcBef>
              <a:buFont typeface="+mj-lt"/>
              <a:buAutoNum type="arabicPeriod"/>
            </a:pPr>
            <a:endParaRPr lang="tr-TR" sz="2550" dirty="0"/>
          </a:p>
          <a:p>
            <a:pPr marL="514350" indent="-514350">
              <a:lnSpc>
                <a:spcPct val="100000"/>
              </a:lnSpc>
              <a:spcBef>
                <a:spcPts val="0"/>
              </a:spcBef>
              <a:buFont typeface="+mj-lt"/>
              <a:buAutoNum type="arabicPeriod"/>
            </a:pPr>
            <a:endParaRPr lang="tr-TR" sz="2550" dirty="0"/>
          </a:p>
          <a:p>
            <a:pPr marL="514350" indent="-514350">
              <a:lnSpc>
                <a:spcPct val="100000"/>
              </a:lnSpc>
              <a:spcBef>
                <a:spcPts val="0"/>
              </a:spcBef>
              <a:buFont typeface="+mj-lt"/>
              <a:buAutoNum type="arabicPeriod"/>
            </a:pPr>
            <a:endParaRPr lang="tr-TR" sz="2550" dirty="0"/>
          </a:p>
          <a:p>
            <a:pPr marL="0" indent="0">
              <a:lnSpc>
                <a:spcPct val="100000"/>
              </a:lnSpc>
              <a:spcBef>
                <a:spcPts val="0"/>
              </a:spcBef>
              <a:buNone/>
            </a:pPr>
            <a:endParaRPr lang="tr-TR" sz="2550" dirty="0"/>
          </a:p>
        </p:txBody>
      </p:sp>
      <p:pic>
        <p:nvPicPr>
          <p:cNvPr id="7" name="Resim 6">
            <a:extLst>
              <a:ext uri="{FF2B5EF4-FFF2-40B4-BE49-F238E27FC236}">
                <a16:creationId xmlns:a16="http://schemas.microsoft.com/office/drawing/2014/main" id="{AA5F68F3-B9D3-B43A-9153-63691479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03" y="1535501"/>
            <a:ext cx="4630520" cy="4630520"/>
          </a:xfrm>
          <a:prstGeom prst="rect">
            <a:avLst/>
          </a:prstGeom>
        </p:spPr>
      </p:pic>
    </p:spTree>
    <p:extLst>
      <p:ext uri="{BB962C8B-B14F-4D97-AF65-F5344CB8AC3E}">
        <p14:creationId xmlns:p14="http://schemas.microsoft.com/office/powerpoint/2010/main" val="4278416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A6B97497-6BFE-4AA8-AEA4-A0AEE272D61C}"/>
              </a:ext>
            </a:extLst>
          </p:cNvPr>
          <p:cNvSpPr>
            <a:spLocks noGrp="1"/>
          </p:cNvSpPr>
          <p:nvPr>
            <p:ph type="title"/>
          </p:nvPr>
        </p:nvSpPr>
        <p:spPr>
          <a:xfrm>
            <a:off x="855449" y="276320"/>
            <a:ext cx="10515600" cy="1306443"/>
          </a:xfrm>
        </p:spPr>
        <p:txBody>
          <a:bodyPr>
            <a:normAutofit fontScale="90000"/>
          </a:bodyPr>
          <a:lstStyle/>
          <a:p>
            <a:pPr algn="ctr">
              <a:defRPr/>
            </a:pPr>
            <a:r>
              <a:rPr lang="tr-TR" b="1" dirty="0">
                <a:latin typeface="+mn-lt"/>
                <a:cs typeface="Arial" pitchFamily="34" charset="0"/>
              </a:rPr>
              <a:t>İklim biliminin seyri</a:t>
            </a:r>
            <a:br>
              <a:rPr lang="tr-TR" sz="2200" b="1" dirty="0">
                <a:latin typeface="+mn-lt"/>
                <a:cs typeface="Arial" pitchFamily="34" charset="0"/>
              </a:rPr>
            </a:br>
            <a:r>
              <a:rPr lang="tr-TR" sz="2700" dirty="0">
                <a:latin typeface="+mn-lt"/>
              </a:rPr>
              <a:t>Araştırmalar 1980’li yıllara kadar bilim insanlarının ve ülkelerin </a:t>
            </a:r>
            <a:br>
              <a:rPr lang="tr-TR" sz="2700" dirty="0">
                <a:latin typeface="+mn-lt"/>
              </a:rPr>
            </a:br>
            <a:r>
              <a:rPr lang="tr-TR" sz="2700" dirty="0">
                <a:latin typeface="+mn-lt"/>
              </a:rPr>
              <a:t>bağımsız ve ikili ya çoklu işbirliği ile ilerledi </a:t>
            </a:r>
            <a:br>
              <a:rPr lang="tr-TR" sz="2200" b="1" dirty="0">
                <a:cs typeface="Arial" pitchFamily="34" charset="0"/>
              </a:rPr>
            </a:br>
            <a:endParaRPr lang="tr-TR" sz="2200" dirty="0"/>
          </a:p>
        </p:txBody>
      </p:sp>
      <p:sp>
        <p:nvSpPr>
          <p:cNvPr id="6147" name="2 İçerik Yer Tutucusu">
            <a:extLst>
              <a:ext uri="{FF2B5EF4-FFF2-40B4-BE49-F238E27FC236}">
                <a16:creationId xmlns:a16="http://schemas.microsoft.com/office/drawing/2014/main" id="{7A333593-7B20-49F7-AA76-8634596BD00F}"/>
              </a:ext>
            </a:extLst>
          </p:cNvPr>
          <p:cNvSpPr>
            <a:spLocks noGrp="1"/>
          </p:cNvSpPr>
          <p:nvPr>
            <p:ph idx="1"/>
          </p:nvPr>
        </p:nvSpPr>
        <p:spPr>
          <a:xfrm>
            <a:off x="268353" y="1582763"/>
            <a:ext cx="6714744" cy="4303465"/>
          </a:xfrm>
        </p:spPr>
        <p:txBody>
          <a:bodyPr>
            <a:noAutofit/>
          </a:bodyPr>
          <a:lstStyle/>
          <a:p>
            <a:pPr>
              <a:lnSpc>
                <a:spcPct val="120000"/>
              </a:lnSpc>
              <a:spcBef>
                <a:spcPct val="0"/>
              </a:spcBef>
              <a:buFont typeface="Arial" panose="020B0604020202020204" pitchFamily="34" charset="0"/>
              <a:buNone/>
            </a:pPr>
            <a:r>
              <a:rPr lang="tr-TR" altLang="tr-TR" sz="100" b="1" dirty="0"/>
              <a:t>	</a:t>
            </a:r>
            <a:r>
              <a:rPr lang="tr-TR" altLang="tr-TR" sz="1400" b="1" dirty="0"/>
              <a:t>1760</a:t>
            </a:r>
            <a:r>
              <a:rPr lang="tr-TR" altLang="tr-TR" sz="1400" dirty="0"/>
              <a:t> Sera etkisini canlandıran ilk deneyi İsviçreli bilim insanı </a:t>
            </a:r>
            <a:r>
              <a:rPr lang="tr-TR" altLang="tr-TR" sz="1400" u="sng" dirty="0"/>
              <a:t>Horace-Benedict de </a:t>
            </a:r>
            <a:r>
              <a:rPr lang="tr-TR" altLang="tr-TR" sz="1400" u="sng" dirty="0" err="1"/>
              <a:t>Saussure</a:t>
            </a:r>
            <a:r>
              <a:rPr lang="tr-TR" altLang="tr-TR" sz="1400" u="sng" dirty="0"/>
              <a:t> </a:t>
            </a:r>
            <a:r>
              <a:rPr lang="tr-TR" altLang="tr-TR" sz="1400" dirty="0"/>
              <a:t>gerçekleştirdi. </a:t>
            </a:r>
          </a:p>
          <a:p>
            <a:pPr>
              <a:lnSpc>
                <a:spcPct val="120000"/>
              </a:lnSpc>
              <a:spcBef>
                <a:spcPct val="0"/>
              </a:spcBef>
              <a:buFont typeface="Arial" panose="020B0604020202020204" pitchFamily="34" charset="0"/>
              <a:buNone/>
            </a:pPr>
            <a:r>
              <a:rPr lang="tr-TR" altLang="tr-TR" sz="1400" b="1" dirty="0"/>
              <a:t>  	1827 </a:t>
            </a:r>
            <a:r>
              <a:rPr lang="tr-TR" altLang="tr-TR" sz="1400" dirty="0"/>
              <a:t>Küresel ısınma hipotezi ilk kez Fransız bilim insanı </a:t>
            </a:r>
            <a:r>
              <a:rPr lang="tr-TR" altLang="tr-TR" sz="1400" u="sng" dirty="0"/>
              <a:t>Joseph </a:t>
            </a:r>
            <a:r>
              <a:rPr lang="tr-TR" altLang="tr-TR" sz="1400" u="sng" dirty="0" err="1"/>
              <a:t>Fourier</a:t>
            </a:r>
            <a:r>
              <a:rPr lang="tr-TR" altLang="tr-TR" sz="1400" u="sng" dirty="0"/>
              <a:t> </a:t>
            </a:r>
            <a:r>
              <a:rPr lang="tr-TR" altLang="tr-TR" sz="1400" dirty="0"/>
              <a:t>tarafından ortaya konuldu, </a:t>
            </a:r>
            <a:r>
              <a:rPr lang="tr-TR" altLang="tr-TR" sz="1400" dirty="0" err="1"/>
              <a:t>Fourier</a:t>
            </a:r>
            <a:r>
              <a:rPr lang="tr-TR" altLang="tr-TR" sz="1400" dirty="0"/>
              <a:t>, güneş ışınlarının dünyadan geri yansırken yapısının değiştiğini, bu ışınların atmosferden geçiş oranının azaldığını, bu nedenle atmosferin yapısına bağlı olarak yeryüzü sıcaklığının değişebileceğini ortaya koydu.</a:t>
            </a:r>
          </a:p>
          <a:p>
            <a:pPr>
              <a:lnSpc>
                <a:spcPct val="120000"/>
              </a:lnSpc>
              <a:spcBef>
                <a:spcPct val="0"/>
              </a:spcBef>
              <a:buNone/>
            </a:pPr>
            <a:r>
              <a:rPr lang="tr-TR" altLang="tr-TR" sz="1400" b="1" dirty="0">
                <a:cs typeface="Arial" panose="020B0604020202020204" pitchFamily="34" charset="0"/>
              </a:rPr>
              <a:t>	</a:t>
            </a:r>
            <a:r>
              <a:rPr lang="tr-TR" altLang="tr-TR" sz="1400" b="1" dirty="0">
                <a:solidFill>
                  <a:srgbClr val="FF0000"/>
                </a:solidFill>
              </a:rPr>
              <a:t>1856  Amerikan kadın iklim bilimci  </a:t>
            </a:r>
            <a:r>
              <a:rPr lang="tr-TR" altLang="tr-TR" sz="1400" b="1" u="sng" dirty="0" err="1">
                <a:solidFill>
                  <a:srgbClr val="FF0000"/>
                </a:solidFill>
              </a:rPr>
              <a:t>Eunice</a:t>
            </a:r>
            <a:r>
              <a:rPr lang="tr-TR" altLang="tr-TR" sz="1400" b="1" u="sng" dirty="0">
                <a:solidFill>
                  <a:srgbClr val="FF0000"/>
                </a:solidFill>
              </a:rPr>
              <a:t> Newton </a:t>
            </a:r>
            <a:r>
              <a:rPr lang="tr-TR" altLang="tr-TR" sz="1400" b="1" dirty="0">
                <a:solidFill>
                  <a:srgbClr val="FF0000"/>
                </a:solidFill>
              </a:rPr>
              <a:t>güneş ışınlarının  sıcaklığının değişimini ortaya koydu. </a:t>
            </a:r>
          </a:p>
          <a:p>
            <a:pPr>
              <a:lnSpc>
                <a:spcPct val="120000"/>
              </a:lnSpc>
              <a:spcBef>
                <a:spcPct val="0"/>
              </a:spcBef>
              <a:buNone/>
            </a:pPr>
            <a:r>
              <a:rPr lang="tr-TR" altLang="tr-TR" sz="1400" b="1" dirty="0">
                <a:cs typeface="Arial" panose="020B0604020202020204" pitchFamily="34" charset="0"/>
              </a:rPr>
              <a:t>	1863 </a:t>
            </a:r>
            <a:r>
              <a:rPr lang="tr-TR" altLang="tr-TR" sz="1400" dirty="0">
                <a:cs typeface="Arial" panose="020B0604020202020204" pitchFamily="34" charset="0"/>
              </a:rPr>
              <a:t> İrlandalı bilim insanı </a:t>
            </a:r>
            <a:r>
              <a:rPr lang="tr-TR" altLang="tr-TR" sz="1400" u="sng" dirty="0">
                <a:cs typeface="Arial" panose="020B0604020202020204" pitchFamily="34" charset="0"/>
              </a:rPr>
              <a:t>John </a:t>
            </a:r>
            <a:r>
              <a:rPr lang="tr-TR" altLang="tr-TR" sz="1400" u="sng" dirty="0" err="1">
                <a:cs typeface="Arial" panose="020B0604020202020204" pitchFamily="34" charset="0"/>
              </a:rPr>
              <a:t>Tyndall</a:t>
            </a:r>
            <a:r>
              <a:rPr lang="tr-TR" altLang="tr-TR" sz="1400" u="sng" dirty="0">
                <a:cs typeface="Arial" panose="020B0604020202020204" pitchFamily="34" charset="0"/>
              </a:rPr>
              <a:t> </a:t>
            </a:r>
            <a:r>
              <a:rPr lang="tr-TR" altLang="tr-TR" sz="1400" dirty="0">
                <a:cs typeface="Arial" panose="020B0604020202020204" pitchFamily="34" charset="0"/>
              </a:rPr>
              <a:t>atmosferin fiziksel özelliklerinin bozulmaya başladığını ortaya koydu.</a:t>
            </a:r>
            <a:endParaRPr lang="tr-TR" altLang="tr-TR" sz="1400" dirty="0"/>
          </a:p>
          <a:p>
            <a:pPr>
              <a:lnSpc>
                <a:spcPct val="120000"/>
              </a:lnSpc>
              <a:spcBef>
                <a:spcPct val="0"/>
              </a:spcBef>
              <a:buNone/>
            </a:pPr>
            <a:r>
              <a:rPr lang="tr-TR" altLang="tr-TR" sz="1400" b="1" dirty="0">
                <a:cs typeface="Arial" panose="020B0604020202020204" pitchFamily="34" charset="0"/>
              </a:rPr>
              <a:t>	1890 </a:t>
            </a:r>
            <a:r>
              <a:rPr lang="tr-TR" altLang="tr-TR" sz="1400" dirty="0"/>
              <a:t>Nobel ödüllü İsveçli </a:t>
            </a:r>
            <a:r>
              <a:rPr lang="tr-TR" altLang="tr-TR" sz="1400" u="sng" dirty="0" err="1"/>
              <a:t>Svante</a:t>
            </a:r>
            <a:r>
              <a:rPr lang="tr-TR" altLang="tr-TR" sz="1400" u="sng" dirty="0"/>
              <a:t> </a:t>
            </a:r>
            <a:r>
              <a:rPr lang="tr-TR" altLang="tr-TR" sz="1400" u="sng" dirty="0" err="1"/>
              <a:t>August</a:t>
            </a:r>
            <a:r>
              <a:rPr lang="tr-TR" altLang="tr-TR" sz="1400" u="sng" dirty="0"/>
              <a:t> </a:t>
            </a:r>
            <a:r>
              <a:rPr lang="tr-TR" altLang="tr-TR" sz="1400" u="sng" dirty="0" err="1"/>
              <a:t>Arrhenius</a:t>
            </a:r>
            <a:r>
              <a:rPr lang="tr-TR" altLang="tr-TR" sz="1400" dirty="0"/>
              <a:t> </a:t>
            </a:r>
            <a:r>
              <a:rPr lang="tr-TR" altLang="tr-TR" sz="1400" dirty="0">
                <a:cs typeface="Arial" panose="020B0604020202020204" pitchFamily="34" charset="0"/>
              </a:rPr>
              <a:t>fosil yakıt tüketiminin tüm dünyayı etkileyeceğini ispatladı.</a:t>
            </a:r>
          </a:p>
          <a:p>
            <a:pPr>
              <a:lnSpc>
                <a:spcPct val="120000"/>
              </a:lnSpc>
              <a:spcBef>
                <a:spcPct val="0"/>
              </a:spcBef>
              <a:buNone/>
            </a:pPr>
            <a:r>
              <a:rPr lang="tr-TR" altLang="tr-TR" sz="1400" b="1" dirty="0">
                <a:cs typeface="Arial" panose="020B0604020202020204" pitchFamily="34" charset="0"/>
              </a:rPr>
              <a:t>	</a:t>
            </a:r>
            <a:r>
              <a:rPr lang="tr-TR" altLang="tr-TR" sz="1400" b="1" dirty="0"/>
              <a:t>1896</a:t>
            </a:r>
            <a:r>
              <a:rPr lang="tr-TR" altLang="tr-TR" sz="1400" dirty="0"/>
              <a:t> </a:t>
            </a:r>
            <a:r>
              <a:rPr lang="tr-TR" altLang="tr-TR" sz="1400" dirty="0" err="1"/>
              <a:t>Arrhenius</a:t>
            </a:r>
            <a:r>
              <a:rPr lang="tr-TR" altLang="tr-TR" sz="1400" dirty="0"/>
              <a:t>, atmosferdeki CO</a:t>
            </a:r>
            <a:r>
              <a:rPr lang="tr-TR" altLang="tr-TR" sz="1400" baseline="-25000" dirty="0"/>
              <a:t>2</a:t>
            </a:r>
            <a:r>
              <a:rPr lang="tr-TR" altLang="tr-TR" sz="1400" dirty="0"/>
              <a:t> birikiminin artmasının, </a:t>
            </a:r>
            <a:r>
              <a:rPr lang="tr-TR" altLang="tr-TR" sz="1400" dirty="0">
                <a:cs typeface="Arial" panose="020B0604020202020204" pitchFamily="34" charset="0"/>
              </a:rPr>
              <a:t>fosil yakıt tüketiminin tüm dünyayı etkileyeceğini araştırmalarıyla gösterdi.</a:t>
            </a:r>
          </a:p>
          <a:p>
            <a:pPr>
              <a:lnSpc>
                <a:spcPct val="120000"/>
              </a:lnSpc>
              <a:spcBef>
                <a:spcPct val="0"/>
              </a:spcBef>
              <a:buNone/>
            </a:pPr>
            <a:r>
              <a:rPr lang="tr-TR" altLang="tr-TR" sz="1400" dirty="0"/>
              <a:t>	</a:t>
            </a:r>
            <a:r>
              <a:rPr lang="tr-TR" altLang="tr-TR" sz="1400" b="1" dirty="0"/>
              <a:t>1938</a:t>
            </a:r>
            <a:r>
              <a:rPr lang="tr-TR" altLang="tr-TR" sz="1400" dirty="0"/>
              <a:t> </a:t>
            </a:r>
            <a:r>
              <a:rPr lang="tr-TR" altLang="tr-TR" sz="1400" u="sng" dirty="0" err="1"/>
              <a:t>Gue</a:t>
            </a:r>
            <a:r>
              <a:rPr lang="tr-TR" altLang="tr-TR" sz="1400" u="sng" dirty="0"/>
              <a:t> </a:t>
            </a:r>
            <a:r>
              <a:rPr lang="tr-TR" altLang="tr-TR" sz="1400" u="sng" dirty="0" err="1"/>
              <a:t>Steward</a:t>
            </a:r>
            <a:r>
              <a:rPr lang="tr-TR" altLang="tr-TR" sz="1400" u="sng" dirty="0"/>
              <a:t> </a:t>
            </a:r>
            <a:r>
              <a:rPr lang="tr-TR" altLang="tr-TR" sz="1400" u="sng" dirty="0" err="1"/>
              <a:t>Callendar</a:t>
            </a:r>
            <a:r>
              <a:rPr lang="tr-TR" altLang="tr-TR" sz="1400" u="sng" dirty="0"/>
              <a:t>, </a:t>
            </a:r>
            <a:r>
              <a:rPr lang="tr-TR" altLang="tr-TR" sz="1400" dirty="0"/>
              <a:t>Kanadalı buhar mühendisi, atmosferdeki CO</a:t>
            </a:r>
            <a:r>
              <a:rPr lang="tr-TR" altLang="tr-TR" sz="1400" baseline="-25000" dirty="0"/>
              <a:t>2</a:t>
            </a:r>
            <a:r>
              <a:rPr lang="tr-TR" altLang="tr-TR" sz="1400" dirty="0"/>
              <a:t> birikiminin 2 katına çıkması halinde, küresel ortalama sıcaklığında 2</a:t>
            </a:r>
            <a:r>
              <a:rPr lang="tr-TR" altLang="tr-TR" sz="1400" baseline="30000" dirty="0"/>
              <a:t>o</a:t>
            </a:r>
            <a:r>
              <a:rPr lang="tr-TR" altLang="tr-TR" sz="1400" dirty="0"/>
              <a:t>C'lik bir artışa neden olabileceğini öne sürdü; ayrıca fosil yakıtların tüketilmesi ile atmosferdeki CO</a:t>
            </a:r>
            <a:r>
              <a:rPr lang="tr-TR" altLang="tr-TR" sz="1400" baseline="-25000" dirty="0"/>
              <a:t>2 </a:t>
            </a:r>
            <a:r>
              <a:rPr lang="tr-TR" altLang="tr-TR" sz="1400" dirty="0"/>
              <a:t>birikimleri arasındaki doğrusal ilişkiyi ortaya koydu.</a:t>
            </a:r>
          </a:p>
          <a:p>
            <a:pPr>
              <a:lnSpc>
                <a:spcPct val="120000"/>
              </a:lnSpc>
              <a:spcBef>
                <a:spcPct val="0"/>
              </a:spcBef>
              <a:buNone/>
            </a:pPr>
            <a:r>
              <a:rPr lang="tr-TR" altLang="tr-TR" sz="1400" dirty="0"/>
              <a:t>	</a:t>
            </a:r>
            <a:r>
              <a:rPr lang="tr-TR" altLang="tr-TR" sz="1400" b="1" dirty="0"/>
              <a:t>1970</a:t>
            </a:r>
            <a:r>
              <a:rPr lang="tr-TR" altLang="tr-TR" sz="1400" dirty="0"/>
              <a:t>’li yıllardan sonra, devam ede gelen bu bilimsel çalışmalar daha </a:t>
            </a:r>
            <a:r>
              <a:rPr lang="tr-TR" altLang="tr-TR" sz="1400" u="sng" dirty="0"/>
              <a:t>sistemli ve detaylı araştırmalara </a:t>
            </a:r>
            <a:r>
              <a:rPr lang="tr-TR" altLang="tr-TR" sz="1400" dirty="0" err="1"/>
              <a:t>evrildi</a:t>
            </a:r>
            <a:r>
              <a:rPr lang="tr-TR" altLang="tr-TR" sz="1400" dirty="0"/>
              <a:t>.  </a:t>
            </a:r>
          </a:p>
          <a:p>
            <a:pPr>
              <a:lnSpc>
                <a:spcPct val="120000"/>
              </a:lnSpc>
              <a:spcBef>
                <a:spcPct val="0"/>
              </a:spcBef>
              <a:buNone/>
            </a:pPr>
            <a:r>
              <a:rPr lang="tr-TR" altLang="tr-TR" sz="1200" b="1" dirty="0">
                <a:latin typeface="+mj-lt"/>
              </a:rPr>
              <a:t>	</a:t>
            </a:r>
            <a:endParaRPr lang="tr-TR" altLang="tr-TR" sz="100" dirty="0"/>
          </a:p>
        </p:txBody>
      </p:sp>
      <p:pic>
        <p:nvPicPr>
          <p:cNvPr id="4" name="Resim 3" descr="metin içeren bir resim&#10;&#10;Açıklama otomatik olarak oluşturuldu">
            <a:extLst>
              <a:ext uri="{FF2B5EF4-FFF2-40B4-BE49-F238E27FC236}">
                <a16:creationId xmlns:a16="http://schemas.microsoft.com/office/drawing/2014/main" id="{0F45CF0C-BA44-463F-9DB5-73F7208AFA56}"/>
              </a:ext>
            </a:extLst>
          </p:cNvPr>
          <p:cNvPicPr>
            <a:picLocks noChangeAspect="1"/>
          </p:cNvPicPr>
          <p:nvPr/>
        </p:nvPicPr>
        <p:blipFill rotWithShape="1">
          <a:blip r:embed="rId2">
            <a:extLst>
              <a:ext uri="{28A0092B-C50C-407E-A947-70E740481C1C}">
                <a14:useLocalDpi xmlns:a14="http://schemas.microsoft.com/office/drawing/2010/main" val="0"/>
              </a:ext>
            </a:extLst>
          </a:blip>
          <a:srcRect t="1263" r="-2" b="-2"/>
          <a:stretch/>
        </p:blipFill>
        <p:spPr>
          <a:xfrm>
            <a:off x="7458982" y="1582763"/>
            <a:ext cx="4041161" cy="498763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a:extLst>
              <a:ext uri="{FF2B5EF4-FFF2-40B4-BE49-F238E27FC236}">
                <a16:creationId xmlns:a16="http://schemas.microsoft.com/office/drawing/2014/main" id="{1742A1B0-712D-49F5-B025-AE5A41D95FD5}"/>
              </a:ext>
            </a:extLst>
          </p:cNvPr>
          <p:cNvSpPr>
            <a:spLocks noGrp="1"/>
          </p:cNvSpPr>
          <p:nvPr>
            <p:ph type="title"/>
          </p:nvPr>
        </p:nvSpPr>
        <p:spPr>
          <a:xfrm>
            <a:off x="2011706" y="324800"/>
            <a:ext cx="7886700" cy="1325563"/>
          </a:xfrm>
        </p:spPr>
        <p:txBody>
          <a:bodyPr rtlCol="0">
            <a:normAutofit/>
          </a:bodyPr>
          <a:lstStyle/>
          <a:p>
            <a:pPr algn="ctr">
              <a:defRPr/>
            </a:pPr>
            <a:r>
              <a:rPr lang="tr-TR" sz="3600" b="1" dirty="0">
                <a:latin typeface="+mn-lt"/>
                <a:cs typeface="Arial" pitchFamily="34" charset="0"/>
              </a:rPr>
              <a:t>İklim Bilimi…Uzun Hikaye…</a:t>
            </a:r>
            <a:br>
              <a:rPr lang="tr-TR" sz="3200" b="1" dirty="0">
                <a:latin typeface="+mn-lt"/>
                <a:cs typeface="Arial" pitchFamily="34" charset="0"/>
              </a:rPr>
            </a:br>
            <a:r>
              <a:rPr lang="tr-TR" sz="3200" b="1" dirty="0">
                <a:solidFill>
                  <a:schemeClr val="accent1">
                    <a:lumMod val="75000"/>
                  </a:schemeClr>
                </a:solidFill>
                <a:latin typeface="+mn-lt"/>
                <a:cs typeface="Arial" pitchFamily="34" charset="0"/>
              </a:rPr>
              <a:t>Analar…</a:t>
            </a:r>
            <a:endParaRPr lang="tr-TR" sz="3200" dirty="0">
              <a:solidFill>
                <a:schemeClr val="accent1">
                  <a:lumMod val="75000"/>
                </a:schemeClr>
              </a:solidFill>
              <a:latin typeface="+mn-lt"/>
            </a:endParaRPr>
          </a:p>
        </p:txBody>
      </p:sp>
      <p:sp>
        <p:nvSpPr>
          <p:cNvPr id="7171" name="2 İçerik Yer Tutucusu">
            <a:extLst>
              <a:ext uri="{FF2B5EF4-FFF2-40B4-BE49-F238E27FC236}">
                <a16:creationId xmlns:a16="http://schemas.microsoft.com/office/drawing/2014/main" id="{C3F0BB92-5C73-40DC-8054-253BAA83638D}"/>
              </a:ext>
            </a:extLst>
          </p:cNvPr>
          <p:cNvSpPr>
            <a:spLocks noGrp="1"/>
          </p:cNvSpPr>
          <p:nvPr>
            <p:ph sz="half" idx="1"/>
          </p:nvPr>
        </p:nvSpPr>
        <p:spPr>
          <a:xfrm>
            <a:off x="622852" y="1785939"/>
            <a:ext cx="5215973" cy="4351337"/>
          </a:xfrm>
        </p:spPr>
        <p:txBody>
          <a:bodyPr/>
          <a:lstStyle/>
          <a:p>
            <a:pPr eaLnBrk="1" hangingPunct="1">
              <a:buFont typeface="Arial" panose="020B0604020202020204" pitchFamily="34" charset="0"/>
              <a:buNone/>
            </a:pPr>
            <a:r>
              <a:rPr lang="tr-TR" altLang="tr-TR" b="1" dirty="0"/>
              <a:t>	1856 -</a:t>
            </a:r>
            <a:r>
              <a:rPr lang="tr-TR" altLang="tr-TR" sz="2000" dirty="0" err="1"/>
              <a:t>Eunice</a:t>
            </a:r>
            <a:r>
              <a:rPr lang="tr-TR" altLang="tr-TR" sz="2000" dirty="0"/>
              <a:t> Newton  Amerikan kadın iklim bilimci </a:t>
            </a:r>
            <a:r>
              <a:rPr lang="tr-TR" altLang="tr-TR" sz="2000" u="sng" dirty="0"/>
              <a:t>(</a:t>
            </a:r>
            <a:r>
              <a:rPr lang="tr-TR" altLang="tr-TR" sz="2000" u="sng" dirty="0" err="1">
                <a:hlinkClick r:id="" action="ppaction://noaction"/>
              </a:rPr>
              <a:t>Circumstances</a:t>
            </a:r>
            <a:r>
              <a:rPr lang="tr-TR" altLang="tr-TR" sz="2000" u="sng" dirty="0">
                <a:hlinkClick r:id="" action="ppaction://noaction"/>
              </a:rPr>
              <a:t> </a:t>
            </a:r>
            <a:r>
              <a:rPr lang="tr-TR" altLang="tr-TR" sz="2000" u="sng" dirty="0" err="1">
                <a:hlinkClick r:id="" action="ppaction://noaction"/>
              </a:rPr>
              <a:t>Affecting</a:t>
            </a:r>
            <a:r>
              <a:rPr lang="tr-TR" altLang="tr-TR" sz="2000" u="sng" dirty="0">
                <a:hlinkClick r:id="" action="ppaction://noaction"/>
              </a:rPr>
              <a:t> </a:t>
            </a:r>
          </a:p>
          <a:p>
            <a:pPr eaLnBrk="1" hangingPunct="1">
              <a:buFont typeface="Arial" panose="020B0604020202020204" pitchFamily="34" charset="0"/>
              <a:buNone/>
            </a:pPr>
            <a:r>
              <a:rPr lang="tr-TR" altLang="tr-TR" sz="2000" u="sng" dirty="0">
                <a:hlinkClick r:id="" action="ppaction://noaction"/>
              </a:rPr>
              <a:t>	</a:t>
            </a:r>
            <a:r>
              <a:rPr lang="tr-TR" altLang="tr-TR" sz="2000" u="sng" dirty="0" err="1">
                <a:hlinkClick r:id="" action="ppaction://noaction"/>
              </a:rPr>
              <a:t>the</a:t>
            </a:r>
            <a:r>
              <a:rPr lang="tr-TR" altLang="tr-TR" sz="2000" u="sng" dirty="0">
                <a:hlinkClick r:id="" action="ppaction://noaction"/>
              </a:rPr>
              <a:t> </a:t>
            </a:r>
            <a:r>
              <a:rPr lang="tr-TR" altLang="tr-TR" sz="2000" u="sng" dirty="0" err="1">
                <a:hlinkClick r:id="" action="ppaction://noaction"/>
              </a:rPr>
              <a:t>Heat</a:t>
            </a:r>
            <a:r>
              <a:rPr lang="tr-TR" altLang="tr-TR" sz="2000" u="sng" dirty="0">
                <a:hlinkClick r:id="" action="ppaction://noaction"/>
              </a:rPr>
              <a:t> of </a:t>
            </a:r>
            <a:r>
              <a:rPr lang="tr-TR" altLang="tr-TR" sz="2000" u="sng" dirty="0" err="1">
                <a:hlinkClick r:id="" action="ppaction://noaction"/>
              </a:rPr>
              <a:t>Sun’s</a:t>
            </a:r>
            <a:r>
              <a:rPr lang="tr-TR" altLang="tr-TR" sz="2000" u="sng" dirty="0">
                <a:hlinkClick r:id="" action="ppaction://noaction"/>
              </a:rPr>
              <a:t> </a:t>
            </a:r>
            <a:r>
              <a:rPr lang="tr-TR" altLang="tr-TR" sz="2000" u="sng" dirty="0" err="1">
                <a:hlinkClick r:id="" action="ppaction://noaction"/>
              </a:rPr>
              <a:t>Rays</a:t>
            </a:r>
            <a:r>
              <a:rPr lang="tr-TR" altLang="tr-TR" sz="2000" u="sng" dirty="0"/>
              <a:t>)</a:t>
            </a:r>
          </a:p>
          <a:p>
            <a:pPr eaLnBrk="1" hangingPunct="1">
              <a:buFont typeface="Arial" panose="020B0604020202020204" pitchFamily="34" charset="0"/>
              <a:buNone/>
            </a:pPr>
            <a:endParaRPr lang="tr-TR" altLang="tr-TR" sz="2000" dirty="0"/>
          </a:p>
          <a:p>
            <a:pPr eaLnBrk="1" hangingPunct="1"/>
            <a:endParaRPr lang="tr-TR" altLang="tr-TR" sz="2000" dirty="0"/>
          </a:p>
        </p:txBody>
      </p:sp>
      <p:pic>
        <p:nvPicPr>
          <p:cNvPr id="7172" name="4 İçerik Yer Tutucusu" descr="C:\Users\pc\Desktop\EuniceFoote.jpg">
            <a:extLst>
              <a:ext uri="{FF2B5EF4-FFF2-40B4-BE49-F238E27FC236}">
                <a16:creationId xmlns:a16="http://schemas.microsoft.com/office/drawing/2014/main" id="{8D5D86B5-0278-4C7A-8D49-3F061A6284EB}"/>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rot="21368433">
            <a:off x="1522083" y="3496760"/>
            <a:ext cx="3469844" cy="2355860"/>
          </a:xfrm>
        </p:spPr>
      </p:pic>
      <p:pic>
        <p:nvPicPr>
          <p:cNvPr id="7173" name="Picture 2" descr="D:\İKLİM KADIN_GEF SGP\YENİ KADIN İKLİM_Eylül 2019\İLK KADIN İKLİM BİLİMCİ\makale.jpg">
            <a:extLst>
              <a:ext uri="{FF2B5EF4-FFF2-40B4-BE49-F238E27FC236}">
                <a16:creationId xmlns:a16="http://schemas.microsoft.com/office/drawing/2014/main" id="{F9C11F7C-370A-4DE8-8004-F916BA63B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1922463"/>
            <a:ext cx="521597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7DFAB5-E565-7063-9488-8DFCBBF01A4B}"/>
              </a:ext>
            </a:extLst>
          </p:cNvPr>
          <p:cNvSpPr>
            <a:spLocks noGrp="1"/>
          </p:cNvSpPr>
          <p:nvPr>
            <p:ph idx="1"/>
          </p:nvPr>
        </p:nvSpPr>
        <p:spPr>
          <a:xfrm>
            <a:off x="715617" y="1684471"/>
            <a:ext cx="10760765" cy="5127492"/>
          </a:xfrm>
        </p:spPr>
        <p:txBody>
          <a:bodyPr>
            <a:normAutofit fontScale="92500"/>
          </a:bodyPr>
          <a:lstStyle/>
          <a:p>
            <a:pPr>
              <a:lnSpc>
                <a:spcPct val="100000"/>
              </a:lnSpc>
              <a:spcBef>
                <a:spcPts val="0"/>
              </a:spcBef>
            </a:pPr>
            <a:r>
              <a:rPr lang="tr-TR" sz="2400" b="1" i="0" dirty="0">
                <a:solidFill>
                  <a:srgbClr val="1A1B1B"/>
                </a:solidFill>
                <a:effectLst/>
                <a:latin typeface="Inter"/>
              </a:rPr>
              <a:t>İklim krizi sonrası yaşanan ekonomik kriz ve doğal afetler sonrası kadınlar şiddete uğruyor, kız çocukları okuldan alınıyor ya da erken yaşta evlendiriliyor, eğitim hakkı ellerinden alınıyor.</a:t>
            </a:r>
          </a:p>
          <a:p>
            <a:pPr>
              <a:lnSpc>
                <a:spcPct val="100000"/>
              </a:lnSpc>
              <a:spcBef>
                <a:spcPts val="0"/>
              </a:spcBef>
            </a:pPr>
            <a:r>
              <a:rPr lang="tr-TR" sz="2400" dirty="0">
                <a:effectLst/>
                <a:ea typeface="Batang" panose="02030600000101010101" pitchFamily="18" charset="-127"/>
                <a:cs typeface="Gautami" panose="020B0502040204020203" pitchFamily="34" charset="0"/>
              </a:rPr>
              <a:t>Kadınlar ve çocukların doğal afetlerden ölme ihtimali erkeklere kıyasla 14 kat daha yüksektir. Bangladeş’te </a:t>
            </a:r>
            <a:r>
              <a:rPr lang="tr-TR" sz="2400" dirty="0" err="1">
                <a:effectLst/>
                <a:ea typeface="Batang" panose="02030600000101010101" pitchFamily="18" charset="-127"/>
                <a:cs typeface="Gautami" panose="020B0502040204020203" pitchFamily="34" charset="0"/>
              </a:rPr>
              <a:t>Sidr</a:t>
            </a:r>
            <a:r>
              <a:rPr lang="tr-TR" sz="2400" dirty="0">
                <a:effectLst/>
                <a:ea typeface="Batang" panose="02030600000101010101" pitchFamily="18" charset="-127"/>
                <a:cs typeface="Gautami" panose="020B0502040204020203" pitchFamily="34" charset="0"/>
              </a:rPr>
              <a:t> siklonu mağdurlarının %80’i kadınlar ve kızlardı.. </a:t>
            </a:r>
          </a:p>
          <a:p>
            <a:pPr>
              <a:lnSpc>
                <a:spcPct val="100000"/>
              </a:lnSpc>
              <a:spcBef>
                <a:spcPts val="0"/>
              </a:spcBef>
            </a:pPr>
            <a:r>
              <a:rPr lang="tr-TR" sz="2400" dirty="0"/>
              <a:t>Etiyopya ve Sudan’da kız çocukları kıtlıkta büyük baş hayvan karşılığı satılıyor. </a:t>
            </a:r>
          </a:p>
          <a:p>
            <a:pPr>
              <a:lnSpc>
                <a:spcPct val="100000"/>
              </a:lnSpc>
              <a:spcBef>
                <a:spcPts val="0"/>
              </a:spcBef>
            </a:pPr>
            <a:r>
              <a:rPr lang="tr-TR" sz="2400" dirty="0"/>
              <a:t>Malawi’de zorla evlendirme oranları artmış. 13 yaşında </a:t>
            </a:r>
            <a:r>
              <a:rPr lang="tr-TR" sz="2400" dirty="0" err="1"/>
              <a:t>Ntoya</a:t>
            </a:r>
            <a:r>
              <a:rPr lang="tr-TR" sz="2400" dirty="0"/>
              <a:t> sel sonucu toprağını kaybeden çiftçi bir </a:t>
            </a:r>
            <a:r>
              <a:rPr lang="tr-TR" sz="2400" dirty="0" err="1"/>
              <a:t>ailenini</a:t>
            </a:r>
            <a:r>
              <a:rPr lang="tr-TR" sz="2400" dirty="0"/>
              <a:t> kızı, zorla evlendirilmiş.</a:t>
            </a:r>
          </a:p>
          <a:p>
            <a:pPr>
              <a:lnSpc>
                <a:spcPct val="100000"/>
              </a:lnSpc>
              <a:spcBef>
                <a:spcPts val="0"/>
              </a:spcBef>
            </a:pPr>
            <a:r>
              <a:rPr lang="tr-TR" sz="2400" dirty="0"/>
              <a:t>Afrika kıyılarında balıkçılıktan geçinen kadınlar iklim krizi nedeniyle okyanus/denizler de deniz ekosisteminin </a:t>
            </a:r>
            <a:r>
              <a:rPr lang="tr-TR" sz="2400" dirty="0" err="1"/>
              <a:t>etiklenmesi</a:t>
            </a:r>
            <a:r>
              <a:rPr lang="tr-TR" sz="2400" dirty="0"/>
              <a:t> balıkların azalması nedeniyle olumsuz etkileniyorlar. Paranın yanında seks talep eden erkek balıkçılar. Bazen "seks için balık" olarak da adlandırılan «balık için seks» (</a:t>
            </a:r>
            <a:r>
              <a:rPr lang="tr-TR" sz="2400" dirty="0" err="1"/>
              <a:t>Jaboya</a:t>
            </a:r>
            <a:r>
              <a:rPr lang="tr-TR" sz="2400" dirty="0"/>
              <a:t> Sistemi), kadın esnafların balık arzını güvence altına almak için balıkçılarla cinsel ilişkiye girdiği bir olgu. Kadın balık esnafları, kendilerine günlük taze balık sağlayan balıkçılarla sık sık seks yapmaya zorlanıyor (IUCN araştırma raporu)</a:t>
            </a:r>
          </a:p>
          <a:p>
            <a:pPr>
              <a:lnSpc>
                <a:spcPct val="100000"/>
              </a:lnSpc>
              <a:spcBef>
                <a:spcPts val="0"/>
              </a:spcBef>
            </a:pPr>
            <a:r>
              <a:rPr lang="tr-TR" sz="2400" dirty="0"/>
              <a:t>Dünyanın yoksul kadınları, yerinden edilen kadınları…</a:t>
            </a:r>
          </a:p>
          <a:p>
            <a:pPr>
              <a:lnSpc>
                <a:spcPct val="100000"/>
              </a:lnSpc>
              <a:spcBef>
                <a:spcPts val="0"/>
              </a:spcBef>
            </a:pPr>
            <a:endParaRPr lang="tr-TR" sz="2400" dirty="0"/>
          </a:p>
        </p:txBody>
      </p:sp>
      <p:sp>
        <p:nvSpPr>
          <p:cNvPr id="4" name="Başlık 1">
            <a:extLst>
              <a:ext uri="{FF2B5EF4-FFF2-40B4-BE49-F238E27FC236}">
                <a16:creationId xmlns:a16="http://schemas.microsoft.com/office/drawing/2014/main" id="{39FC1B0A-3986-A86F-D3FC-24C5CA98C845}"/>
              </a:ext>
            </a:extLst>
          </p:cNvPr>
          <p:cNvSpPr>
            <a:spLocks noGrp="1"/>
          </p:cNvSpPr>
          <p:nvPr>
            <p:ph type="title"/>
          </p:nvPr>
        </p:nvSpPr>
        <p:spPr>
          <a:xfrm>
            <a:off x="838199" y="210065"/>
            <a:ext cx="10515600" cy="1325563"/>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100000"/>
              </a:lnSpc>
            </a:pPr>
            <a:r>
              <a:rPr lang="tr-TR" sz="4000" b="1" dirty="0"/>
              <a:t>Etkilenme ve Risk</a:t>
            </a:r>
          </a:p>
        </p:txBody>
      </p:sp>
    </p:spTree>
    <p:extLst>
      <p:ext uri="{BB962C8B-B14F-4D97-AF65-F5344CB8AC3E}">
        <p14:creationId xmlns:p14="http://schemas.microsoft.com/office/powerpoint/2010/main" val="16584260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ECC45D4-21F7-DEA2-95CC-61AE4D54AC72}"/>
              </a:ext>
            </a:extLst>
          </p:cNvPr>
          <p:cNvSpPr>
            <a:spLocks noGrp="1"/>
          </p:cNvSpPr>
          <p:nvPr>
            <p:ph idx="1"/>
          </p:nvPr>
        </p:nvSpPr>
        <p:spPr>
          <a:xfrm>
            <a:off x="838200" y="1825625"/>
            <a:ext cx="10562063" cy="4908898"/>
          </a:xfrm>
        </p:spPr>
        <p:txBody>
          <a:bodyPr>
            <a:normAutofit fontScale="92500" lnSpcReduction="20000"/>
          </a:bodyPr>
          <a:lstStyle/>
          <a:p>
            <a:pPr>
              <a:lnSpc>
                <a:spcPct val="120000"/>
              </a:lnSpc>
              <a:spcBef>
                <a:spcPts val="0"/>
              </a:spcBef>
            </a:pPr>
            <a:r>
              <a:rPr lang="tr-TR" sz="2000" dirty="0"/>
              <a:t>Sosyal etkilenebilirlik ve risk analizlerinde savunmasızlığı etkileyecek faktörler ve uyum kapasitesi genellikle </a:t>
            </a:r>
            <a:r>
              <a:rPr lang="tr-TR" sz="2000" b="1" dirty="0"/>
              <a:t>tekil nicel veriler </a:t>
            </a:r>
            <a:r>
              <a:rPr lang="tr-TR" sz="2000" dirty="0"/>
              <a:t>ile değerlendiriliyor.  Örneğin iklim toplantılarında kadınların katılımcılığının sayısal oranlarla değerlendirmenin yeterli olmayacağı açık. Çünkü toplumsal cinsiyet eşitliği normlarının uygulanmadığı bir sistemde kadınlara dair etkilenebilirlik ve risk unsurları ve uyum gerçek manada değerlendirilmez.  </a:t>
            </a:r>
          </a:p>
          <a:p>
            <a:pPr>
              <a:lnSpc>
                <a:spcPct val="120000"/>
              </a:lnSpc>
              <a:spcBef>
                <a:spcPts val="0"/>
              </a:spcBef>
            </a:pPr>
            <a:r>
              <a:rPr lang="tr-TR" sz="2000" b="1" dirty="0"/>
              <a:t>Toplumsal cinsiyet normları</a:t>
            </a:r>
            <a:r>
              <a:rPr lang="tr-TR" sz="2000" dirty="0"/>
              <a:t>, kadının üzerine yığılan ücretsiz ev ve bakım işleri ve kayıt dışı istihdamdaki kadın çoğunluğu sistematik engeller. Tüm bu engeller kadının ekonomiye katılımını ve bununla beraber gelen olumlu «YEŞİL» ekonomik dönüşümü ciddi anlamda kısıtlamayacak mı?</a:t>
            </a:r>
          </a:p>
          <a:p>
            <a:pPr>
              <a:lnSpc>
                <a:spcPct val="120000"/>
              </a:lnSpc>
              <a:spcBef>
                <a:spcPts val="0"/>
              </a:spcBef>
            </a:pPr>
            <a:r>
              <a:rPr lang="tr-TR" sz="2000" b="1" dirty="0"/>
              <a:t>Yenilenebilir ve Enerji Sektöründeki Türk Kadınları Grubu; Enerji Yoksulu Kadınlar</a:t>
            </a:r>
            <a:r>
              <a:rPr lang="tr-TR" sz="2000" dirty="0"/>
              <a:t>ın iklim adaleti üzerinden dayanıklılığı sorgulanıyor mu? (toplum katmanlarının oransal denkliği diyorsak enerji sektörü içindeki tüm katmanlar).</a:t>
            </a:r>
          </a:p>
          <a:p>
            <a:pPr>
              <a:lnSpc>
                <a:spcPct val="120000"/>
              </a:lnSpc>
              <a:spcBef>
                <a:spcPts val="0"/>
              </a:spcBef>
            </a:pPr>
            <a:r>
              <a:rPr lang="tr-TR" sz="2000" b="1" dirty="0"/>
              <a:t>Kadınlar</a:t>
            </a:r>
            <a:r>
              <a:rPr lang="tr-TR" sz="2000" dirty="0"/>
              <a:t>ın ekonomik faaliyeti genellikle iklim değişikliğinden en çok etkilenen </a:t>
            </a:r>
            <a:r>
              <a:rPr lang="tr-TR" sz="2000" b="1" dirty="0"/>
              <a:t>tarım sektöründ</a:t>
            </a:r>
            <a:r>
              <a:rPr lang="tr-TR" sz="2000" dirty="0"/>
              <a:t>e yoğunlaşmıştır. Sektörde genel geçer bir durum bu. (OECD tarım, doğal kaynaklar)</a:t>
            </a:r>
          </a:p>
          <a:p>
            <a:pPr>
              <a:lnSpc>
                <a:spcPct val="120000"/>
              </a:lnSpc>
              <a:spcBef>
                <a:spcPts val="0"/>
              </a:spcBef>
            </a:pPr>
            <a:r>
              <a:rPr lang="tr-TR" sz="2000" dirty="0"/>
              <a:t>Belediyelerin «</a:t>
            </a:r>
            <a:r>
              <a:rPr lang="tr-TR" sz="2000" b="1" dirty="0"/>
              <a:t>Yerel Eşitlik Eylem Planı</a:t>
            </a:r>
            <a:r>
              <a:rPr lang="tr-TR" sz="2000" dirty="0"/>
              <a:t>» inisiyatifleri </a:t>
            </a:r>
            <a:r>
              <a:rPr lang="tr-TR" sz="2000" b="1" dirty="0"/>
              <a:t>yerel iklim eylem planları </a:t>
            </a:r>
            <a:r>
              <a:rPr lang="tr-TR" sz="2000" dirty="0"/>
              <a:t>ile nasıl </a:t>
            </a:r>
            <a:r>
              <a:rPr lang="tr-TR" sz="2000" dirty="0" err="1"/>
              <a:t>ilişklendirilecek</a:t>
            </a:r>
            <a:r>
              <a:rPr lang="tr-TR" sz="2000" dirty="0"/>
              <a:t>? </a:t>
            </a:r>
            <a:r>
              <a:rPr lang="tr-TR" sz="2000" b="1" dirty="0"/>
              <a:t>Toplumsal Cinsiyet Eşitliği &amp; İklim Değişikliği Eylem Planı</a:t>
            </a:r>
            <a:r>
              <a:rPr lang="tr-TR" sz="2000" dirty="0"/>
              <a:t> dünyanın gündemine girmiş durumda:</a:t>
            </a:r>
          </a:p>
          <a:p>
            <a:pPr>
              <a:lnSpc>
                <a:spcPct val="120000"/>
              </a:lnSpc>
              <a:spcBef>
                <a:spcPts val="0"/>
              </a:spcBef>
            </a:pPr>
            <a:r>
              <a:rPr lang="tr-TR" sz="2000" b="1" dirty="0"/>
              <a:t>Veriler cinsiyete duyarlı bir biçimde üretilmiyor.</a:t>
            </a:r>
            <a:endParaRPr lang="tr-TR" sz="2000" dirty="0"/>
          </a:p>
        </p:txBody>
      </p:sp>
      <p:sp>
        <p:nvSpPr>
          <p:cNvPr id="4" name="Başlık 1">
            <a:extLst>
              <a:ext uri="{FF2B5EF4-FFF2-40B4-BE49-F238E27FC236}">
                <a16:creationId xmlns:a16="http://schemas.microsoft.com/office/drawing/2014/main" id="{39FC1B0A-3986-A86F-D3FC-24C5CA98C845}"/>
              </a:ext>
            </a:extLst>
          </p:cNvPr>
          <p:cNvSpPr>
            <a:spLocks noGrp="1"/>
          </p:cNvSpPr>
          <p:nvPr>
            <p:ph type="title"/>
          </p:nvPr>
        </p:nvSpPr>
        <p:spPr>
          <a:xfrm>
            <a:off x="838200" y="141625"/>
            <a:ext cx="10515600" cy="1325563"/>
          </a:xfrm>
        </p:spPr>
        <p:style>
          <a:lnRef idx="2">
            <a:schemeClr val="accent2"/>
          </a:lnRef>
          <a:fillRef idx="1">
            <a:schemeClr val="lt1"/>
          </a:fillRef>
          <a:effectRef idx="0">
            <a:schemeClr val="accent2"/>
          </a:effectRef>
          <a:fontRef idx="minor">
            <a:schemeClr val="dk1"/>
          </a:fontRef>
        </p:style>
        <p:txBody>
          <a:bodyPr>
            <a:normAutofit/>
          </a:bodyPr>
          <a:lstStyle/>
          <a:p>
            <a:pPr algn="ctr">
              <a:lnSpc>
                <a:spcPct val="100000"/>
              </a:lnSpc>
            </a:pPr>
            <a:r>
              <a:rPr lang="tr-TR" sz="4000" b="1" dirty="0"/>
              <a:t>Oransal denklik…</a:t>
            </a:r>
          </a:p>
        </p:txBody>
      </p:sp>
    </p:spTree>
    <p:extLst>
      <p:ext uri="{BB962C8B-B14F-4D97-AF65-F5344CB8AC3E}">
        <p14:creationId xmlns:p14="http://schemas.microsoft.com/office/powerpoint/2010/main" val="29606794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a:extLst>
              <a:ext uri="{FF2B5EF4-FFF2-40B4-BE49-F238E27FC236}">
                <a16:creationId xmlns:a16="http://schemas.microsoft.com/office/drawing/2014/main" id="{EA581DEB-F68E-4E06-807D-CB6E8F122843}"/>
              </a:ext>
            </a:extLst>
          </p:cNvPr>
          <p:cNvSpPr>
            <a:spLocks noGrp="1"/>
          </p:cNvSpPr>
          <p:nvPr>
            <p:ph type="title"/>
          </p:nvPr>
        </p:nvSpPr>
        <p:spPr>
          <a:xfrm>
            <a:off x="1952625" y="0"/>
            <a:ext cx="8229600" cy="1143000"/>
          </a:xfrm>
        </p:spPr>
        <p:txBody>
          <a:bodyPr>
            <a:normAutofit fontScale="90000"/>
          </a:bodyPr>
          <a:lstStyle/>
          <a:p>
            <a:pPr algn="ctr"/>
            <a:r>
              <a:rPr lang="tr-TR" sz="2800" b="1" dirty="0">
                <a:latin typeface="+mn-lt"/>
              </a:rPr>
              <a:t>Çuvaldız…</a:t>
            </a:r>
            <a:br>
              <a:rPr lang="tr-TR" sz="2800" b="1" dirty="0">
                <a:latin typeface="+mn-lt"/>
              </a:rPr>
            </a:br>
            <a:r>
              <a:rPr lang="tr-TR" altLang="tr-TR" sz="2800" b="1" dirty="0">
                <a:latin typeface="+mn-lt"/>
              </a:rPr>
              <a:t>İklim değişikliğine neden olmada</a:t>
            </a:r>
            <a:br>
              <a:rPr lang="tr-TR" altLang="tr-TR" sz="2800" b="1" dirty="0">
                <a:latin typeface="+mn-lt"/>
              </a:rPr>
            </a:br>
            <a:r>
              <a:rPr lang="tr-TR" altLang="tr-TR" sz="2800" b="1" dirty="0">
                <a:latin typeface="+mn-lt"/>
              </a:rPr>
              <a:t>erkeklere göre daha (mı) masumuz?</a:t>
            </a:r>
          </a:p>
        </p:txBody>
      </p:sp>
      <p:sp>
        <p:nvSpPr>
          <p:cNvPr id="60419" name="2 İçerik Yer Tutucusu">
            <a:extLst>
              <a:ext uri="{FF2B5EF4-FFF2-40B4-BE49-F238E27FC236}">
                <a16:creationId xmlns:a16="http://schemas.microsoft.com/office/drawing/2014/main" id="{B0876881-49B2-4BAD-B1E6-63F0DBA7D932}"/>
              </a:ext>
            </a:extLst>
          </p:cNvPr>
          <p:cNvSpPr>
            <a:spLocks noGrp="1"/>
          </p:cNvSpPr>
          <p:nvPr>
            <p:ph sz="half" idx="1"/>
          </p:nvPr>
        </p:nvSpPr>
        <p:spPr>
          <a:xfrm>
            <a:off x="181879" y="2649753"/>
            <a:ext cx="5793517" cy="4525963"/>
          </a:xfrm>
        </p:spPr>
        <p:txBody>
          <a:bodyPr>
            <a:normAutofit fontScale="92500" lnSpcReduction="10000"/>
          </a:bodyPr>
          <a:lstStyle/>
          <a:p>
            <a:pPr eaLnBrk="1" hangingPunct="1">
              <a:spcBef>
                <a:spcPct val="0"/>
              </a:spcBef>
            </a:pPr>
            <a:r>
              <a:rPr lang="tr-TR" altLang="tr-TR" sz="2400" dirty="0"/>
              <a:t>Kadınların erkeklere oranla </a:t>
            </a:r>
            <a:r>
              <a:rPr lang="tr-TR" altLang="tr-TR" sz="2400" b="1" dirty="0"/>
              <a:t>daha düşük karbon </a:t>
            </a:r>
            <a:r>
              <a:rPr lang="tr-TR" altLang="tr-TR" sz="2400" b="1" dirty="0" err="1"/>
              <a:t>ayakizi</a:t>
            </a:r>
            <a:r>
              <a:rPr lang="tr-TR" altLang="tr-TR" sz="2400" dirty="0" err="1"/>
              <a:t>ne</a:t>
            </a:r>
            <a:r>
              <a:rPr lang="tr-TR" altLang="tr-TR" sz="2400" b="1" dirty="0"/>
              <a:t> </a:t>
            </a:r>
            <a:r>
              <a:rPr lang="tr-TR" altLang="tr-TR" sz="2400" dirty="0"/>
              <a:t>sahip </a:t>
            </a:r>
            <a:r>
              <a:rPr lang="tr-TR" altLang="tr-TR" sz="2400" i="1" u="sng" dirty="0"/>
              <a:t>(aynı gelir gruplarında durum bu). </a:t>
            </a:r>
          </a:p>
          <a:p>
            <a:pPr eaLnBrk="1" hangingPunct="1">
              <a:spcBef>
                <a:spcPct val="0"/>
              </a:spcBef>
            </a:pPr>
            <a:r>
              <a:rPr lang="tr-TR" altLang="tr-TR" sz="2400" b="1" dirty="0"/>
              <a:t>Batı</a:t>
            </a:r>
            <a:r>
              <a:rPr lang="tr-TR" altLang="tr-TR" sz="2400" dirty="0"/>
              <a:t>da gelir seviyesi yüksek kadınlar, gelişmekte olan ülkelerdeki yoksul erkeklerden daha yüksek karbon ayak izine sahip. </a:t>
            </a:r>
          </a:p>
          <a:p>
            <a:pPr eaLnBrk="1" hangingPunct="1">
              <a:spcBef>
                <a:spcPct val="0"/>
              </a:spcBef>
            </a:pPr>
            <a:r>
              <a:rPr lang="tr-TR" altLang="tr-TR" sz="2400" dirty="0"/>
              <a:t>Kadınların </a:t>
            </a:r>
            <a:r>
              <a:rPr lang="tr-TR" altLang="tr-TR" sz="2400" b="1" dirty="0"/>
              <a:t>araba sahipliliği </a:t>
            </a:r>
            <a:r>
              <a:rPr lang="tr-TR" altLang="tr-TR" sz="2400" dirty="0"/>
              <a:t>erkeklere nazaran daha düşük olduğu üzerine bazı araştırmalar var.</a:t>
            </a:r>
          </a:p>
          <a:p>
            <a:pPr eaLnBrk="1" hangingPunct="1">
              <a:spcBef>
                <a:spcPct val="0"/>
              </a:spcBef>
            </a:pPr>
            <a:r>
              <a:rPr lang="tr-TR" altLang="tr-TR" sz="2400" dirty="0"/>
              <a:t>İklim değişikliği 200 milyon insanın </a:t>
            </a:r>
            <a:r>
              <a:rPr lang="tr-TR" altLang="tr-TR" sz="2400" b="1" dirty="0"/>
              <a:t>göç</a:t>
            </a:r>
            <a:r>
              <a:rPr lang="tr-TR" altLang="tr-TR" sz="2400" dirty="0"/>
              <a:t> etmesine neden olacak. Burada </a:t>
            </a:r>
            <a:r>
              <a:rPr lang="tr-TR" altLang="tr-TR" sz="2400" b="1" dirty="0"/>
              <a:t>10 insandan 8’i kadın </a:t>
            </a:r>
            <a:r>
              <a:rPr lang="tr-TR" altLang="tr-TR" sz="2400" dirty="0"/>
              <a:t>(Temmuz 2019)</a:t>
            </a:r>
          </a:p>
          <a:p>
            <a:pPr eaLnBrk="1" hangingPunct="1">
              <a:spcBef>
                <a:spcPct val="0"/>
              </a:spcBef>
            </a:pPr>
            <a:r>
              <a:rPr lang="tr-TR" altLang="tr-TR" sz="2400" dirty="0"/>
              <a:t>Kadınları </a:t>
            </a:r>
            <a:r>
              <a:rPr lang="tr-TR" altLang="tr-TR" sz="2400" b="1" dirty="0"/>
              <a:t>çevre dostu ürünler</a:t>
            </a:r>
            <a:r>
              <a:rPr lang="tr-TR" altLang="tr-TR" sz="2400" dirty="0"/>
              <a:t>i tercihleri erkeklere göre daha fazla (daha yüksek fiyat ödeseler de)</a:t>
            </a:r>
          </a:p>
          <a:p>
            <a:endParaRPr lang="tr-TR" altLang="tr-TR" sz="1600" dirty="0"/>
          </a:p>
        </p:txBody>
      </p:sp>
      <p:sp>
        <p:nvSpPr>
          <p:cNvPr id="60420" name="3 İçerik Yer Tutucusu">
            <a:extLst>
              <a:ext uri="{FF2B5EF4-FFF2-40B4-BE49-F238E27FC236}">
                <a16:creationId xmlns:a16="http://schemas.microsoft.com/office/drawing/2014/main" id="{2FDA80FC-1910-4700-813D-8EDA38405DB4}"/>
              </a:ext>
            </a:extLst>
          </p:cNvPr>
          <p:cNvSpPr>
            <a:spLocks noGrp="1"/>
          </p:cNvSpPr>
          <p:nvPr>
            <p:ph sz="half" idx="2"/>
          </p:nvPr>
        </p:nvSpPr>
        <p:spPr>
          <a:xfrm>
            <a:off x="6340431" y="2649752"/>
            <a:ext cx="5410843" cy="4525963"/>
          </a:xfrm>
        </p:spPr>
        <p:txBody>
          <a:bodyPr>
            <a:normAutofit fontScale="92500" lnSpcReduction="10000"/>
          </a:bodyPr>
          <a:lstStyle/>
          <a:p>
            <a:pPr eaLnBrk="1" hangingPunct="1">
              <a:spcBef>
                <a:spcPct val="0"/>
              </a:spcBef>
            </a:pPr>
            <a:r>
              <a:rPr lang="tr-TR" altLang="tr-TR" sz="2600" dirty="0"/>
              <a:t>Kadınlar, iklim değişikliği ile mücadele için kişisel </a:t>
            </a:r>
            <a:r>
              <a:rPr lang="tr-TR" altLang="tr-TR" sz="2600" b="1" dirty="0"/>
              <a:t>hayatlarında değişiklik </a:t>
            </a:r>
            <a:r>
              <a:rPr lang="tr-TR" altLang="tr-TR" sz="2600" dirty="0"/>
              <a:t>yapmaya erkeklere oranla daha istekliler.  </a:t>
            </a:r>
          </a:p>
          <a:p>
            <a:pPr eaLnBrk="1" hangingPunct="1">
              <a:spcBef>
                <a:spcPct val="0"/>
              </a:spcBef>
            </a:pPr>
            <a:r>
              <a:rPr lang="tr-TR" altLang="tr-TR" sz="2600" dirty="0"/>
              <a:t>Kadınlar daha yüksek oranlarda </a:t>
            </a:r>
            <a:r>
              <a:rPr lang="tr-TR" altLang="tr-TR" sz="2600" b="1" dirty="0"/>
              <a:t>iklim teknolojileri</a:t>
            </a:r>
            <a:r>
              <a:rPr lang="tr-TR" altLang="tr-TR" sz="2600" dirty="0"/>
              <a:t>ni tercih etmeye ve riskli çözümlerden kaçınmaya eğilimliler.</a:t>
            </a:r>
          </a:p>
          <a:p>
            <a:pPr eaLnBrk="1" hangingPunct="1">
              <a:spcBef>
                <a:spcPct val="0"/>
              </a:spcBef>
            </a:pPr>
            <a:r>
              <a:rPr lang="tr-TR" altLang="tr-TR" sz="2600" dirty="0"/>
              <a:t>Erkekler </a:t>
            </a:r>
            <a:r>
              <a:rPr lang="tr-TR" altLang="tr-TR" sz="2600" b="1" dirty="0"/>
              <a:t>nükleer enerji</a:t>
            </a:r>
            <a:r>
              <a:rPr lang="tr-TR" altLang="tr-TR" sz="2600" dirty="0"/>
              <a:t>nin alternatif bir kaynak olabileceğini söylerken</a:t>
            </a:r>
          </a:p>
          <a:p>
            <a:pPr eaLnBrk="1" hangingPunct="1">
              <a:spcBef>
                <a:spcPct val="0"/>
              </a:spcBef>
              <a:buFont typeface="Arial" panose="020B0604020202020204" pitchFamily="34" charset="0"/>
              <a:buNone/>
            </a:pPr>
            <a:r>
              <a:rPr lang="tr-TR" altLang="tr-TR" sz="2600" dirty="0"/>
              <a:t>	kadınlar nükleer enerjiye destek vermeyen tavır izliyorlar.</a:t>
            </a:r>
          </a:p>
          <a:p>
            <a:pPr eaLnBrk="1" hangingPunct="1">
              <a:spcBef>
                <a:spcPct val="0"/>
              </a:spcBef>
            </a:pPr>
            <a:r>
              <a:rPr lang="tr-TR" altLang="tr-TR" sz="2600" b="1" dirty="0"/>
              <a:t>Çuvaldız </a:t>
            </a:r>
            <a:r>
              <a:rPr lang="tr-TR" altLang="tr-TR" sz="2600" dirty="0">
                <a:sym typeface="Wingdings" panose="05000000000000000000" pitchFamily="2" charset="2"/>
              </a:rPr>
              <a:t> </a:t>
            </a:r>
            <a:r>
              <a:rPr lang="tr-TR" altLang="tr-TR" sz="2600" dirty="0"/>
              <a:t>Kentteki kadın tüketicinin durumu ciddi.</a:t>
            </a:r>
          </a:p>
          <a:p>
            <a:endParaRPr lang="tr-TR" altLang="tr-TR" sz="2000" dirty="0"/>
          </a:p>
        </p:txBody>
      </p:sp>
      <p:sp>
        <p:nvSpPr>
          <p:cNvPr id="5" name="4 Yuvarlatılmış Dikdörtgen">
            <a:extLst>
              <a:ext uri="{FF2B5EF4-FFF2-40B4-BE49-F238E27FC236}">
                <a16:creationId xmlns:a16="http://schemas.microsoft.com/office/drawing/2014/main" id="{868807A3-15CD-4630-8BC0-81132234C7DE}"/>
              </a:ext>
            </a:extLst>
          </p:cNvPr>
          <p:cNvSpPr/>
          <p:nvPr/>
        </p:nvSpPr>
        <p:spPr>
          <a:xfrm>
            <a:off x="506627" y="1143000"/>
            <a:ext cx="10935729" cy="13036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2400" b="1" dirty="0">
                <a:solidFill>
                  <a:srgbClr val="7030A0"/>
                </a:solidFill>
              </a:rPr>
              <a:t>Erkek-kadın arasında tarihsel bilgi ve deneyim farklılıklarından, hayvansal gıda tüketiminden, özel araç sahibi olmaya kadar uzanan bir dizi tüketim alışkanlıklarında farklılıklar var</a:t>
            </a:r>
          </a:p>
        </p:txBody>
      </p:sp>
    </p:spTree>
    <p:extLst>
      <p:ext uri="{BB962C8B-B14F-4D97-AF65-F5344CB8AC3E}">
        <p14:creationId xmlns:p14="http://schemas.microsoft.com/office/powerpoint/2010/main" val="39119359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a:extLst>
              <a:ext uri="{FF2B5EF4-FFF2-40B4-BE49-F238E27FC236}">
                <a16:creationId xmlns:a16="http://schemas.microsoft.com/office/drawing/2014/main" id="{2F9DE4CB-B883-4B11-BE3A-63EE9581E706}"/>
              </a:ext>
            </a:extLst>
          </p:cNvPr>
          <p:cNvSpPr>
            <a:spLocks noGrp="1"/>
          </p:cNvSpPr>
          <p:nvPr>
            <p:ph type="title"/>
          </p:nvPr>
        </p:nvSpPr>
        <p:spPr>
          <a:xfrm>
            <a:off x="1952625" y="0"/>
            <a:ext cx="8229600" cy="1143000"/>
          </a:xfrm>
        </p:spPr>
        <p:txBody>
          <a:bodyPr rtlCol="0">
            <a:normAutofit fontScale="90000"/>
          </a:bodyPr>
          <a:lstStyle/>
          <a:p>
            <a:pPr algn="ctr">
              <a:defRPr/>
            </a:pPr>
            <a:br>
              <a:rPr lang="tr-TR" dirty="0"/>
            </a:br>
            <a:r>
              <a:rPr lang="tr-TR" sz="4000" b="1" dirty="0">
                <a:latin typeface="+mn-lt"/>
              </a:rPr>
              <a:t>Nedir bu cinsiyet ve iklim bağı? </a:t>
            </a:r>
            <a:br>
              <a:rPr lang="tr-TR" sz="4000" b="1" dirty="0">
                <a:latin typeface="+mn-lt"/>
              </a:rPr>
            </a:br>
            <a:endParaRPr lang="tr-TR" sz="4000" b="1" dirty="0">
              <a:latin typeface="+mn-lt"/>
            </a:endParaRPr>
          </a:p>
        </p:txBody>
      </p:sp>
      <p:sp>
        <p:nvSpPr>
          <p:cNvPr id="51203" name="2 İçerik Yer Tutucusu">
            <a:extLst>
              <a:ext uri="{FF2B5EF4-FFF2-40B4-BE49-F238E27FC236}">
                <a16:creationId xmlns:a16="http://schemas.microsoft.com/office/drawing/2014/main" id="{0E58CA55-6732-4088-BD5D-8685C78E8800}"/>
              </a:ext>
            </a:extLst>
          </p:cNvPr>
          <p:cNvSpPr>
            <a:spLocks noGrp="1"/>
          </p:cNvSpPr>
          <p:nvPr>
            <p:ph idx="1"/>
          </p:nvPr>
        </p:nvSpPr>
        <p:spPr>
          <a:xfrm>
            <a:off x="602166" y="652347"/>
            <a:ext cx="11128917" cy="5363604"/>
          </a:xfrm>
        </p:spPr>
        <p:txBody>
          <a:bodyPr>
            <a:normAutofit fontScale="25000" lnSpcReduction="20000"/>
          </a:bodyPr>
          <a:lstStyle/>
          <a:p>
            <a:pPr>
              <a:lnSpc>
                <a:spcPct val="120000"/>
              </a:lnSpc>
              <a:spcBef>
                <a:spcPts val="0"/>
              </a:spcBef>
            </a:pPr>
            <a:endParaRPr lang="tr-TR" altLang="tr-TR" sz="10600" dirty="0"/>
          </a:p>
          <a:p>
            <a:pPr>
              <a:lnSpc>
                <a:spcPct val="120000"/>
              </a:lnSpc>
              <a:spcBef>
                <a:spcPts val="0"/>
              </a:spcBef>
            </a:pPr>
            <a:r>
              <a:rPr lang="tr-TR" altLang="tr-TR" sz="10600" dirty="0"/>
              <a:t>Hayatlarını doğal kaynaklar üzerinden sürdürme oranları yüksek, yani iklime bağımlı sektörlerde çalışıyorlar.</a:t>
            </a:r>
          </a:p>
          <a:p>
            <a:pPr>
              <a:lnSpc>
                <a:spcPct val="120000"/>
              </a:lnSpc>
              <a:spcBef>
                <a:spcPts val="0"/>
              </a:spcBef>
            </a:pPr>
            <a:r>
              <a:rPr lang="tr-TR" altLang="tr-TR" sz="10600" dirty="0"/>
              <a:t>Kadınlar iklim değişikliği ile mücadelede, politika, bilim, görüşmeler, savunuculuk ve finansal çözümlerde eşit haklar talep ediyor. </a:t>
            </a:r>
          </a:p>
          <a:p>
            <a:pPr>
              <a:lnSpc>
                <a:spcPct val="120000"/>
              </a:lnSpc>
              <a:spcBef>
                <a:spcPts val="0"/>
              </a:spcBef>
            </a:pPr>
            <a:r>
              <a:rPr lang="tr-TR" altLang="tr-TR" sz="10600" dirty="0"/>
              <a:t>Kadınların yerine, sadece erkeklerden oluşan grupların konuştuğu ve karar aldığı o kadar çok yaşandı ki… </a:t>
            </a:r>
            <a:r>
              <a:rPr lang="tr-TR" altLang="tr-TR" sz="10600" dirty="0">
                <a:solidFill>
                  <a:srgbClr val="FF0000"/>
                </a:solidFill>
              </a:rPr>
              <a:t>Bu alandaki en temel eşitsizlik “temsiliyet”</a:t>
            </a:r>
            <a:r>
              <a:rPr lang="tr-TR" altLang="tr-TR" sz="10600" dirty="0"/>
              <a:t>. </a:t>
            </a:r>
            <a:r>
              <a:rPr lang="tr-TR" altLang="tr-TR" sz="10600" dirty="0">
                <a:solidFill>
                  <a:srgbClr val="0070C0"/>
                </a:solidFill>
              </a:rPr>
              <a:t>(</a:t>
            </a:r>
            <a:r>
              <a:rPr lang="tr-TR" sz="10600" dirty="0">
                <a:solidFill>
                  <a:srgbClr val="0070C0"/>
                </a:solidFill>
              </a:rPr>
              <a:t>Ülke heyetlerine kadınların katılımı toplamda %34’dü; bu yüzde 10 yıl önceki ile aynı </a:t>
            </a:r>
            <a:r>
              <a:rPr lang="tr-TR" sz="10600" dirty="0">
                <a:solidFill>
                  <a:srgbClr val="0070C0"/>
                </a:solidFill>
                <a:sym typeface="Wingdings" panose="05000000000000000000" pitchFamily="2" charset="2"/>
              </a:rPr>
              <a:t>. </a:t>
            </a:r>
            <a:r>
              <a:rPr lang="tr-TR" sz="10600" dirty="0">
                <a:solidFill>
                  <a:srgbClr val="0070C0"/>
                </a:solidFill>
              </a:rPr>
              <a:t>Heyet Başkanlarının beşte birinden azı (%19) kadındı/COP28, Dubai BAE, 2023</a:t>
            </a:r>
            <a:r>
              <a:rPr lang="tr-TR" altLang="tr-TR" sz="10600" dirty="0">
                <a:solidFill>
                  <a:srgbClr val="0070C0"/>
                </a:solidFill>
              </a:rPr>
              <a:t>)</a:t>
            </a:r>
          </a:p>
          <a:p>
            <a:pPr>
              <a:lnSpc>
                <a:spcPct val="120000"/>
              </a:lnSpc>
              <a:spcBef>
                <a:spcPts val="0"/>
              </a:spcBef>
            </a:pPr>
            <a:r>
              <a:rPr lang="tr-TR" altLang="tr-TR" sz="10600" dirty="0"/>
              <a:t>Aynı mücadeleyi aynı, hatta daha fazla ve duyarlı çabayla verirken neden eşit değiliz? </a:t>
            </a:r>
          </a:p>
          <a:p>
            <a:pPr>
              <a:lnSpc>
                <a:spcPct val="120000"/>
              </a:lnSpc>
              <a:spcBef>
                <a:spcPts val="0"/>
              </a:spcBef>
            </a:pPr>
            <a:r>
              <a:rPr lang="tr-TR" altLang="tr-TR" sz="10600" dirty="0"/>
              <a:t>Hem gezegeni yok edip hem de bizi yok saymaya devam edemezsiniz… (</a:t>
            </a:r>
            <a:r>
              <a:rPr lang="tr-TR" altLang="tr-TR" sz="10600" dirty="0" err="1"/>
              <a:t>Ekofeminizim</a:t>
            </a:r>
            <a:r>
              <a:rPr lang="tr-TR" altLang="tr-TR" sz="10600" dirty="0"/>
              <a:t>)</a:t>
            </a:r>
          </a:p>
          <a:p>
            <a:pPr>
              <a:lnSpc>
                <a:spcPct val="120000"/>
              </a:lnSpc>
              <a:spcBef>
                <a:spcPts val="0"/>
              </a:spcBef>
            </a:pPr>
            <a:endParaRPr lang="tr-TR" altLang="tr-T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3620D1-A1FE-2F70-4E7D-C8CF11AA99C6}"/>
              </a:ext>
            </a:extLst>
          </p:cNvPr>
          <p:cNvSpPr>
            <a:spLocks noGrp="1"/>
          </p:cNvSpPr>
          <p:nvPr>
            <p:ph type="title"/>
          </p:nvPr>
        </p:nvSpPr>
        <p:spPr>
          <a:xfrm>
            <a:off x="838201" y="500062"/>
            <a:ext cx="10515600" cy="1325563"/>
          </a:xfrm>
        </p:spPr>
        <p:txBody>
          <a:bodyPr>
            <a:noAutofit/>
          </a:bodyPr>
          <a:lstStyle/>
          <a:p>
            <a:pPr algn="ctr"/>
            <a:r>
              <a:rPr lang="tr-TR" sz="4000" b="1" dirty="0">
                <a:latin typeface="+mn-lt"/>
              </a:rPr>
              <a:t>Küre neden ısındı? </a:t>
            </a:r>
            <a:br>
              <a:rPr lang="tr-TR" sz="4000" b="1" dirty="0">
                <a:latin typeface="+mn-lt"/>
              </a:rPr>
            </a:br>
            <a:r>
              <a:rPr lang="tr-TR" sz="4000" b="1" dirty="0">
                <a:latin typeface="+mn-lt"/>
              </a:rPr>
              <a:t>Sera gazları salımları nereden geliyor?</a:t>
            </a:r>
            <a:br>
              <a:rPr lang="tr-TR" sz="4000" b="1" dirty="0">
                <a:latin typeface="+mn-lt"/>
              </a:rPr>
            </a:br>
            <a:r>
              <a:rPr lang="tr-TR" sz="2400" b="1" i="1" dirty="0">
                <a:latin typeface="+mn-lt"/>
              </a:rPr>
              <a:t>Temel sorun: İnsan faaliyetlerinde fosil yakıt kullanımı ve artışı</a:t>
            </a:r>
            <a:br>
              <a:rPr lang="tr-TR" sz="2400" b="1" i="1" dirty="0">
                <a:ea typeface="Calibri" panose="020F0502020204030204" pitchFamily="34" charset="0"/>
                <a:cs typeface="Calibri" panose="020F0502020204030204" pitchFamily="34" charset="0"/>
              </a:rPr>
            </a:br>
            <a:br>
              <a:rPr lang="tr-TR" sz="2400" b="1" i="1" dirty="0">
                <a:ea typeface="Calibri" panose="020F0502020204030204" pitchFamily="34" charset="0"/>
                <a:cs typeface="Calibri" panose="020F0502020204030204" pitchFamily="34" charset="0"/>
              </a:rPr>
            </a:br>
            <a:endParaRPr lang="tr-TR" sz="2400" dirty="0"/>
          </a:p>
        </p:txBody>
      </p:sp>
      <p:sp>
        <p:nvSpPr>
          <p:cNvPr id="3" name="İçerik Yer Tutucusu 2">
            <a:extLst>
              <a:ext uri="{FF2B5EF4-FFF2-40B4-BE49-F238E27FC236}">
                <a16:creationId xmlns:a16="http://schemas.microsoft.com/office/drawing/2014/main" id="{AD5B149C-41AF-4D19-AD3B-64E57379644E}"/>
              </a:ext>
            </a:extLst>
          </p:cNvPr>
          <p:cNvSpPr>
            <a:spLocks noGrp="1"/>
          </p:cNvSpPr>
          <p:nvPr>
            <p:ph idx="1"/>
          </p:nvPr>
        </p:nvSpPr>
        <p:spPr>
          <a:xfrm>
            <a:off x="838199" y="1825625"/>
            <a:ext cx="10748211" cy="4887996"/>
          </a:xfrm>
        </p:spPr>
        <p:txBody>
          <a:bodyPr>
            <a:normAutofit fontScale="47500" lnSpcReduction="20000"/>
          </a:bodyPr>
          <a:lstStyle/>
          <a:p>
            <a:pPr>
              <a:lnSpc>
                <a:spcPct val="120000"/>
              </a:lnSpc>
              <a:spcBef>
                <a:spcPts val="0"/>
              </a:spcBef>
            </a:pPr>
            <a:r>
              <a:rPr lang="tr-TR" sz="5100" b="1" i="0" dirty="0">
                <a:effectLst/>
              </a:rPr>
              <a:t>Kömür </a:t>
            </a:r>
            <a:r>
              <a:rPr lang="tr-TR" sz="5100" dirty="0"/>
              <a:t>- </a:t>
            </a:r>
            <a:r>
              <a:rPr lang="tr-TR" sz="5100" b="0" i="0" dirty="0">
                <a:effectLst/>
              </a:rPr>
              <a:t>Katmanlı tortul çökellerin arasında bulunan katı, koyu renkli, </a:t>
            </a:r>
            <a:r>
              <a:rPr lang="tr-TR" sz="5100" b="1" i="0" dirty="0">
                <a:effectLst/>
              </a:rPr>
              <a:t>karbon </a:t>
            </a:r>
            <a:r>
              <a:rPr lang="tr-TR" sz="5100" b="0" i="0" dirty="0">
                <a:effectLst/>
              </a:rPr>
              <a:t>ve </a:t>
            </a:r>
            <a:r>
              <a:rPr lang="tr-TR" sz="5100" b="1" i="0" dirty="0">
                <a:effectLst/>
              </a:rPr>
              <a:t>yanıcı gazlar</a:t>
            </a:r>
            <a:r>
              <a:rPr lang="tr-TR" sz="5100" b="0" i="0" dirty="0">
                <a:effectLst/>
              </a:rPr>
              <a:t> bakımından zengin kütle. </a:t>
            </a:r>
            <a:r>
              <a:rPr lang="tr-TR" sz="5100" dirty="0"/>
              <a:t>Kömür yüksek yapılı bir karbon etkisine sahip olduğu için yakıt ve enerji üzerinden önemli yer tutar. Termik santralde elektrik enerjisi üretiminde, konutlarda, sanayide, ulaştırmada, ısınma amaçlarıyla kullanılır. Kömür elektrik enerjisi üretimi, demir-çelik ve çimento imalatı, endüstriyel proseslerde buhar üretimi, ulaştırmada, konutlarda sanayide ısınma amaçlı kullanılır). </a:t>
            </a:r>
            <a:r>
              <a:rPr lang="tr-TR" sz="5100" b="1" dirty="0"/>
              <a:t>FOSİL YAKIT</a:t>
            </a:r>
          </a:p>
          <a:p>
            <a:pPr>
              <a:lnSpc>
                <a:spcPct val="120000"/>
              </a:lnSpc>
              <a:spcBef>
                <a:spcPts val="0"/>
              </a:spcBef>
            </a:pPr>
            <a:r>
              <a:rPr lang="tr-TR" sz="5100" b="1" i="0" dirty="0">
                <a:effectLst/>
              </a:rPr>
              <a:t>Petrol</a:t>
            </a:r>
            <a:r>
              <a:rPr lang="tr-TR" sz="5100" b="0" i="0" dirty="0">
                <a:effectLst/>
              </a:rPr>
              <a:t> -Yerküre içerisinde organik materyalin başkalaşımı ile oluşmuş ve gözenekli kayaçlar içerisinde depolanmış sıvı haldeki hidro</a:t>
            </a:r>
            <a:r>
              <a:rPr lang="tr-TR" sz="5100" b="1" i="0" dirty="0">
                <a:effectLst/>
              </a:rPr>
              <a:t>karbon</a:t>
            </a:r>
            <a:r>
              <a:rPr lang="tr-TR" sz="5100" b="0" i="0" dirty="0">
                <a:effectLst/>
              </a:rPr>
              <a:t>lar (</a:t>
            </a:r>
            <a:r>
              <a:rPr lang="tr-TR" sz="5100" dirty="0"/>
              <a:t>hidrojen ve karbon). </a:t>
            </a:r>
            <a:r>
              <a:rPr lang="tr-TR" sz="5100" b="0" i="0" dirty="0">
                <a:effectLst/>
              </a:rPr>
              <a:t>petrol adı verilir.</a:t>
            </a:r>
            <a:r>
              <a:rPr lang="tr-TR" sz="5100" dirty="0"/>
              <a:t> Yer altından çıkarılmış </a:t>
            </a:r>
            <a:r>
              <a:rPr lang="tr-TR" sz="5100" b="1" dirty="0"/>
              <a:t>doğal yanıcı mineral yağı</a:t>
            </a:r>
            <a:r>
              <a:rPr lang="tr-TR" sz="5100" dirty="0"/>
              <a:t>.</a:t>
            </a:r>
            <a:r>
              <a:rPr lang="tr-TR" sz="5100" b="1" dirty="0"/>
              <a:t> FOSİL YAKIT</a:t>
            </a:r>
            <a:endParaRPr lang="tr-TR" sz="5100" dirty="0"/>
          </a:p>
          <a:p>
            <a:pPr>
              <a:lnSpc>
                <a:spcPct val="120000"/>
              </a:lnSpc>
              <a:spcBef>
                <a:spcPts val="0"/>
              </a:spcBef>
            </a:pPr>
            <a:r>
              <a:rPr lang="tr-TR" sz="5100" b="1" i="0" dirty="0">
                <a:effectLst/>
              </a:rPr>
              <a:t>Doğalgaz - </a:t>
            </a:r>
            <a:r>
              <a:rPr lang="tr-TR" sz="5100" dirty="0"/>
              <a:t>Y</a:t>
            </a:r>
            <a:r>
              <a:rPr lang="tr-TR" sz="5100" b="0" i="0" dirty="0">
                <a:effectLst/>
              </a:rPr>
              <a:t>er kabuğunun içindeki fosil kaynaklı bir çeşit yanıcı gaz karışımıdır. </a:t>
            </a:r>
            <a:r>
              <a:rPr lang="tr-TR" sz="5100" b="1" i="0" dirty="0">
                <a:effectLst/>
              </a:rPr>
              <a:t>Bir petrol türevi</a:t>
            </a:r>
            <a:r>
              <a:rPr lang="tr-TR" sz="5100" b="0" i="0" dirty="0">
                <a:effectLst/>
              </a:rPr>
              <a:t>dir. Doğalgazın büyük bölümü, </a:t>
            </a:r>
            <a:r>
              <a:rPr lang="tr-TR" sz="5100" b="1" i="0" dirty="0">
                <a:effectLst/>
              </a:rPr>
              <a:t>metan gazı </a:t>
            </a:r>
            <a:r>
              <a:rPr lang="tr-TR" sz="5100" b="0" i="0" dirty="0">
                <a:effectLst/>
              </a:rPr>
              <a:t>adı verilen hidrokarbon bileşiğinden oluşur. </a:t>
            </a:r>
            <a:r>
              <a:rPr lang="tr-TR" sz="5100" b="1" dirty="0"/>
              <a:t>FOSİL YAKIT</a:t>
            </a:r>
          </a:p>
          <a:p>
            <a:endParaRPr lang="tr-TR" dirty="0"/>
          </a:p>
        </p:txBody>
      </p:sp>
    </p:spTree>
    <p:extLst>
      <p:ext uri="{BB962C8B-B14F-4D97-AF65-F5344CB8AC3E}">
        <p14:creationId xmlns:p14="http://schemas.microsoft.com/office/powerpoint/2010/main" val="42010886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a:extLst>
              <a:ext uri="{FF2B5EF4-FFF2-40B4-BE49-F238E27FC236}">
                <a16:creationId xmlns:a16="http://schemas.microsoft.com/office/drawing/2014/main" id="{816CAC00-8475-4697-9C3C-193AE6FC6179}"/>
              </a:ext>
            </a:extLst>
          </p:cNvPr>
          <p:cNvSpPr>
            <a:spLocks noGrp="1"/>
          </p:cNvSpPr>
          <p:nvPr>
            <p:ph type="title"/>
          </p:nvPr>
        </p:nvSpPr>
        <p:spPr>
          <a:xfrm>
            <a:off x="869091" y="383380"/>
            <a:ext cx="10453817" cy="1325563"/>
          </a:xfrm>
        </p:spPr>
        <p:txBody>
          <a:bodyPr>
            <a:normAutofit/>
          </a:bodyPr>
          <a:lstStyle/>
          <a:p>
            <a:pPr eaLnBrk="1" hangingPunct="1"/>
            <a:r>
              <a:rPr lang="tr-TR" altLang="tr-TR" sz="4000" b="1" dirty="0">
                <a:latin typeface="+mn-lt"/>
              </a:rPr>
              <a:t>İklim değişikliği insan hakları için bir tehdit ise…</a:t>
            </a:r>
          </a:p>
        </p:txBody>
      </p:sp>
      <p:sp>
        <p:nvSpPr>
          <p:cNvPr id="56323" name="2 İçerik Yer Tutucusu">
            <a:extLst>
              <a:ext uri="{FF2B5EF4-FFF2-40B4-BE49-F238E27FC236}">
                <a16:creationId xmlns:a16="http://schemas.microsoft.com/office/drawing/2014/main" id="{C618AC9B-7542-4433-B5BC-15A7AFA39467}"/>
              </a:ext>
            </a:extLst>
          </p:cNvPr>
          <p:cNvSpPr>
            <a:spLocks noGrp="1"/>
          </p:cNvSpPr>
          <p:nvPr>
            <p:ph sz="half" idx="1"/>
          </p:nvPr>
        </p:nvSpPr>
        <p:spPr>
          <a:xfrm>
            <a:off x="259492" y="1731878"/>
            <a:ext cx="5529906" cy="4351337"/>
          </a:xfrm>
        </p:spPr>
        <p:txBody>
          <a:bodyPr>
            <a:normAutofit lnSpcReduction="10000"/>
          </a:bodyPr>
          <a:lstStyle/>
          <a:p>
            <a:pPr algn="ctr" eaLnBrk="1" hangingPunct="1">
              <a:buFont typeface="Arial" panose="020B0604020202020204" pitchFamily="34" charset="0"/>
              <a:buNone/>
            </a:pPr>
            <a:r>
              <a:rPr lang="tr-TR" altLang="tr-TR" sz="3200" dirty="0"/>
              <a:t>Çünkü adil değil.</a:t>
            </a:r>
          </a:p>
          <a:p>
            <a:pPr algn="ctr" eaLnBrk="1" hangingPunct="1">
              <a:spcBef>
                <a:spcPct val="0"/>
              </a:spcBef>
              <a:buFont typeface="Arial" panose="020B0604020202020204" pitchFamily="34" charset="0"/>
              <a:buNone/>
            </a:pPr>
            <a:r>
              <a:rPr lang="tr-TR" altLang="tr-TR" sz="3200" dirty="0"/>
              <a:t>Zengin ülkeler yükselen deniz seviyeleri ve verimsizleşen çiftliklerle mücadele edebilirken, dünyanın çeşitli yerlerindeki fakir halkların hayatları öldürücü fırtınalar, açlık ve toprak kayıpları gibi sorunlar nedeniyle altüst oluyor…</a:t>
            </a:r>
          </a:p>
        </p:txBody>
      </p:sp>
      <p:sp>
        <p:nvSpPr>
          <p:cNvPr id="56324" name="3 İçerik Yer Tutucusu">
            <a:extLst>
              <a:ext uri="{FF2B5EF4-FFF2-40B4-BE49-F238E27FC236}">
                <a16:creationId xmlns:a16="http://schemas.microsoft.com/office/drawing/2014/main" id="{B7AAAC62-4DA7-4EC5-9543-135B23648A62}"/>
              </a:ext>
            </a:extLst>
          </p:cNvPr>
          <p:cNvSpPr>
            <a:spLocks noGrp="1"/>
          </p:cNvSpPr>
          <p:nvPr>
            <p:ph sz="half" idx="2"/>
          </p:nvPr>
        </p:nvSpPr>
        <p:spPr>
          <a:xfrm>
            <a:off x="5994831" y="1731878"/>
            <a:ext cx="5047477" cy="4797340"/>
          </a:xfrm>
        </p:spPr>
        <p:txBody>
          <a:bodyPr>
            <a:normAutofit lnSpcReduction="10000"/>
          </a:bodyPr>
          <a:lstStyle/>
          <a:p>
            <a:pPr algn="ctr" eaLnBrk="1" hangingPunct="1">
              <a:spcBef>
                <a:spcPct val="0"/>
              </a:spcBef>
              <a:buFont typeface="Arial" panose="020B0604020202020204" pitchFamily="34" charset="0"/>
              <a:buNone/>
            </a:pPr>
            <a:r>
              <a:rPr lang="tr-TR" altLang="tr-TR" dirty="0"/>
              <a:t>Meseleyi “</a:t>
            </a:r>
            <a:r>
              <a:rPr lang="tr-TR" altLang="tr-TR" b="1" dirty="0">
                <a:solidFill>
                  <a:srgbClr val="7030A0"/>
                </a:solidFill>
              </a:rPr>
              <a:t>kadının insan </a:t>
            </a:r>
            <a:r>
              <a:rPr lang="tr-TR" altLang="tr-TR" b="1" dirty="0" err="1">
                <a:solidFill>
                  <a:srgbClr val="7030A0"/>
                </a:solidFill>
              </a:rPr>
              <a:t>hakkı</a:t>
            </a:r>
            <a:r>
              <a:rPr lang="tr-TR" altLang="tr-TR" dirty="0" err="1"/>
              <a:t>”nı</a:t>
            </a:r>
            <a:r>
              <a:rPr lang="tr-TR" altLang="tr-TR" dirty="0"/>
              <a:t> arayışına oturtmak şart oldu</a:t>
            </a:r>
          </a:p>
          <a:p>
            <a:pPr algn="ctr" eaLnBrk="1" hangingPunct="1">
              <a:buFont typeface="Arial" panose="020B0604020202020204" pitchFamily="34" charset="0"/>
              <a:buNone/>
            </a:pPr>
            <a:r>
              <a:rPr lang="tr-TR" altLang="tr-TR" dirty="0"/>
              <a:t>	</a:t>
            </a:r>
          </a:p>
          <a:p>
            <a:pPr eaLnBrk="1" hangingPunct="1"/>
            <a:endParaRPr lang="tr-TR" altLang="tr-TR" dirty="0"/>
          </a:p>
        </p:txBody>
      </p:sp>
      <p:pic>
        <p:nvPicPr>
          <p:cNvPr id="56325" name="Picture 3" descr="C:\Users\pc\Desktop\images (1).png">
            <a:extLst>
              <a:ext uri="{FF2B5EF4-FFF2-40B4-BE49-F238E27FC236}">
                <a16:creationId xmlns:a16="http://schemas.microsoft.com/office/drawing/2014/main" id="{5A18F9D0-7679-4C1C-8D20-2C71D41AA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606" y="2808073"/>
            <a:ext cx="295592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57346" name="1 Başlık">
            <a:extLst>
              <a:ext uri="{FF2B5EF4-FFF2-40B4-BE49-F238E27FC236}">
                <a16:creationId xmlns:a16="http://schemas.microsoft.com/office/drawing/2014/main" id="{C8D4AA18-B5BE-4473-A444-9D1ED529CDFD}"/>
              </a:ext>
            </a:extLst>
          </p:cNvPr>
          <p:cNvSpPr>
            <a:spLocks noGrp="1"/>
          </p:cNvSpPr>
          <p:nvPr>
            <p:ph type="title"/>
          </p:nvPr>
        </p:nvSpPr>
        <p:spPr>
          <a:xfrm>
            <a:off x="2024063" y="142875"/>
            <a:ext cx="8229600" cy="1143000"/>
          </a:xfrm>
        </p:spPr>
        <p:txBody>
          <a:bodyPr/>
          <a:lstStyle/>
          <a:p>
            <a:pPr algn="ctr" eaLnBrk="1" hangingPunct="1"/>
            <a:r>
              <a:rPr lang="tr-TR" altLang="tr-TR" sz="3200" b="1" dirty="0">
                <a:solidFill>
                  <a:srgbClr val="7030A0"/>
                </a:solidFill>
                <a:latin typeface="+mn-lt"/>
              </a:rPr>
              <a:t>İklim adaleti - kadının insan hakkı</a:t>
            </a:r>
            <a:br>
              <a:rPr lang="tr-TR" altLang="tr-TR" sz="3200" b="1" dirty="0">
                <a:solidFill>
                  <a:srgbClr val="7030A0"/>
                </a:solidFill>
                <a:latin typeface="+mn-lt"/>
              </a:rPr>
            </a:br>
            <a:r>
              <a:rPr lang="tr-TR" altLang="tr-TR" sz="2400" b="1" i="1" dirty="0">
                <a:solidFill>
                  <a:srgbClr val="7030A0"/>
                </a:solidFill>
                <a:latin typeface="+mn-lt"/>
              </a:rPr>
              <a:t>sosyal, siyasal, ekonomik, ekolojik</a:t>
            </a:r>
          </a:p>
        </p:txBody>
      </p:sp>
      <p:sp>
        <p:nvSpPr>
          <p:cNvPr id="5" name="4 Dikdörtgen">
            <a:extLst>
              <a:ext uri="{FF2B5EF4-FFF2-40B4-BE49-F238E27FC236}">
                <a16:creationId xmlns:a16="http://schemas.microsoft.com/office/drawing/2014/main" id="{18C41268-83A9-48C3-BD67-CC93B67D1A6F}"/>
              </a:ext>
            </a:extLst>
          </p:cNvPr>
          <p:cNvSpPr/>
          <p:nvPr/>
        </p:nvSpPr>
        <p:spPr>
          <a:xfrm>
            <a:off x="1738314" y="1357313"/>
            <a:ext cx="3305175" cy="15684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000" b="1" dirty="0">
                <a:solidFill>
                  <a:schemeClr val="tx1"/>
                </a:solidFill>
              </a:rPr>
              <a:t>Şiddete karşı haklar  </a:t>
            </a:r>
          </a:p>
          <a:p>
            <a:pPr algn="ctr">
              <a:defRPr/>
            </a:pPr>
            <a:r>
              <a:rPr lang="tr-TR" sz="2000" i="1" dirty="0">
                <a:solidFill>
                  <a:schemeClr val="tx1"/>
                </a:solidFill>
              </a:rPr>
              <a:t>Yaşama hakkı? </a:t>
            </a:r>
          </a:p>
          <a:p>
            <a:pPr algn="ctr">
              <a:defRPr/>
            </a:pPr>
            <a:r>
              <a:rPr lang="tr-TR" sz="2000" i="1" dirty="0">
                <a:solidFill>
                  <a:schemeClr val="tx1"/>
                </a:solidFill>
              </a:rPr>
              <a:t>Yaşam alanı hakkı?</a:t>
            </a:r>
          </a:p>
        </p:txBody>
      </p:sp>
      <p:sp>
        <p:nvSpPr>
          <p:cNvPr id="6" name="5 Oval">
            <a:extLst>
              <a:ext uri="{FF2B5EF4-FFF2-40B4-BE49-F238E27FC236}">
                <a16:creationId xmlns:a16="http://schemas.microsoft.com/office/drawing/2014/main" id="{E89BCD21-6291-4A4F-A099-ACAEA511A654}"/>
              </a:ext>
            </a:extLst>
          </p:cNvPr>
          <p:cNvSpPr/>
          <p:nvPr/>
        </p:nvSpPr>
        <p:spPr>
          <a:xfrm>
            <a:off x="6953251" y="4786313"/>
            <a:ext cx="3338513" cy="156051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1400" b="1" dirty="0">
              <a:solidFill>
                <a:srgbClr val="7030A0"/>
              </a:solidFill>
            </a:endParaRPr>
          </a:p>
          <a:p>
            <a:pPr algn="ctr">
              <a:defRPr/>
            </a:pPr>
            <a:endParaRPr lang="tr-TR" sz="3200" b="1" dirty="0">
              <a:solidFill>
                <a:schemeClr val="tx1"/>
              </a:solidFill>
            </a:endParaRPr>
          </a:p>
          <a:p>
            <a:pPr algn="ctr">
              <a:defRPr/>
            </a:pPr>
            <a:r>
              <a:rPr lang="tr-TR" sz="2000" b="1" dirty="0">
                <a:solidFill>
                  <a:schemeClr val="tx1"/>
                </a:solidFill>
              </a:rPr>
              <a:t>Doğurganlık hakları</a:t>
            </a:r>
          </a:p>
          <a:p>
            <a:pPr algn="ctr">
              <a:defRPr/>
            </a:pPr>
            <a:r>
              <a:rPr lang="tr-TR" sz="2000" i="1" dirty="0">
                <a:solidFill>
                  <a:schemeClr val="tx1"/>
                </a:solidFill>
              </a:rPr>
              <a:t>Dünyayı insan nüfusu mahvetti?</a:t>
            </a:r>
          </a:p>
          <a:p>
            <a:pPr algn="ctr">
              <a:defRPr/>
            </a:pPr>
            <a:endParaRPr lang="tr-TR" sz="4000" b="1" dirty="0">
              <a:solidFill>
                <a:schemeClr val="tx1"/>
              </a:solidFill>
            </a:endParaRPr>
          </a:p>
        </p:txBody>
      </p:sp>
      <p:sp>
        <p:nvSpPr>
          <p:cNvPr id="7" name="6 Yuvarlatılmış Dikdörtgen">
            <a:extLst>
              <a:ext uri="{FF2B5EF4-FFF2-40B4-BE49-F238E27FC236}">
                <a16:creationId xmlns:a16="http://schemas.microsoft.com/office/drawing/2014/main" id="{3FAE7BEB-7E4A-490F-BD5A-A3B0AF99C606}"/>
              </a:ext>
            </a:extLst>
          </p:cNvPr>
          <p:cNvSpPr/>
          <p:nvPr/>
        </p:nvSpPr>
        <p:spPr>
          <a:xfrm>
            <a:off x="8096250" y="1643063"/>
            <a:ext cx="1900238" cy="22082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tr-TR" sz="1400" b="1" dirty="0">
              <a:solidFill>
                <a:srgbClr val="00B050"/>
              </a:solidFill>
            </a:endParaRPr>
          </a:p>
          <a:p>
            <a:pPr algn="ctr">
              <a:defRPr/>
            </a:pPr>
            <a:r>
              <a:rPr lang="tr-TR" sz="2000" b="1" dirty="0">
                <a:solidFill>
                  <a:schemeClr val="tx1"/>
                </a:solidFill>
              </a:rPr>
              <a:t>Medeni haklar </a:t>
            </a:r>
          </a:p>
          <a:p>
            <a:pPr algn="ctr">
              <a:defRPr/>
            </a:pPr>
            <a:r>
              <a:rPr lang="tr-TR" sz="2000" i="1" dirty="0">
                <a:solidFill>
                  <a:schemeClr val="tx1"/>
                </a:solidFill>
              </a:rPr>
              <a:t>Eğitim, sağlık…</a:t>
            </a:r>
          </a:p>
          <a:p>
            <a:pPr algn="ctr">
              <a:defRPr/>
            </a:pPr>
            <a:endParaRPr lang="tr-TR" sz="2000" dirty="0"/>
          </a:p>
        </p:txBody>
      </p:sp>
      <p:sp>
        <p:nvSpPr>
          <p:cNvPr id="8" name="7 İkizkenar Üçgen">
            <a:extLst>
              <a:ext uri="{FF2B5EF4-FFF2-40B4-BE49-F238E27FC236}">
                <a16:creationId xmlns:a16="http://schemas.microsoft.com/office/drawing/2014/main" id="{80C63E2A-418E-477D-80D3-0692999FB817}"/>
              </a:ext>
            </a:extLst>
          </p:cNvPr>
          <p:cNvSpPr/>
          <p:nvPr/>
        </p:nvSpPr>
        <p:spPr>
          <a:xfrm>
            <a:off x="2166939" y="3571875"/>
            <a:ext cx="2955925" cy="2470150"/>
          </a:xfrm>
          <a:prstGeom prst="triangl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000" b="1" dirty="0">
                <a:solidFill>
                  <a:schemeClr val="tx1"/>
                </a:solidFill>
              </a:rPr>
              <a:t>Ekonomik haklar</a:t>
            </a:r>
          </a:p>
          <a:p>
            <a:pPr algn="ctr">
              <a:defRPr/>
            </a:pPr>
            <a:r>
              <a:rPr lang="tr-TR" sz="2000" i="1" dirty="0">
                <a:solidFill>
                  <a:schemeClr val="tx1"/>
                </a:solidFill>
              </a:rPr>
              <a:t>Tarım,enerji, sanayi…</a:t>
            </a:r>
          </a:p>
          <a:p>
            <a:pPr algn="ctr">
              <a:defRPr/>
            </a:pPr>
            <a:endParaRPr lang="tr-TR" sz="2000" dirty="0"/>
          </a:p>
        </p:txBody>
      </p:sp>
      <p:sp>
        <p:nvSpPr>
          <p:cNvPr id="9" name="8 Oval">
            <a:extLst>
              <a:ext uri="{FF2B5EF4-FFF2-40B4-BE49-F238E27FC236}">
                <a16:creationId xmlns:a16="http://schemas.microsoft.com/office/drawing/2014/main" id="{B511BA7D-292A-4971-A21E-43D651E3E6F2}"/>
              </a:ext>
            </a:extLst>
          </p:cNvPr>
          <p:cNvSpPr/>
          <p:nvPr/>
        </p:nvSpPr>
        <p:spPr>
          <a:xfrm>
            <a:off x="4810126" y="2500313"/>
            <a:ext cx="2938463" cy="23685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dirty="0"/>
          </a:p>
          <a:p>
            <a:pPr algn="ctr">
              <a:defRPr/>
            </a:pPr>
            <a:r>
              <a:rPr lang="tr-TR" sz="2000" b="1" dirty="0"/>
              <a:t>Siyasal haklar</a:t>
            </a:r>
          </a:p>
          <a:p>
            <a:pPr algn="ctr">
              <a:defRPr/>
            </a:pPr>
            <a:r>
              <a:rPr lang="tr-TR" sz="2000" i="1" dirty="0"/>
              <a:t>Seçen, Seçilen kadınlarla iklim siyaseti</a:t>
            </a:r>
          </a:p>
          <a:p>
            <a:pPr algn="ctr">
              <a:defRPr/>
            </a:pPr>
            <a:endParaRPr lang="tr-TR" sz="2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a:extLst>
              <a:ext uri="{FF2B5EF4-FFF2-40B4-BE49-F238E27FC236}">
                <a16:creationId xmlns:a16="http://schemas.microsoft.com/office/drawing/2014/main" id="{ACA3F015-9294-4D95-8BA0-93395FEF4A0D}"/>
              </a:ext>
            </a:extLst>
          </p:cNvPr>
          <p:cNvSpPr>
            <a:spLocks noGrp="1"/>
          </p:cNvSpPr>
          <p:nvPr>
            <p:ph type="title"/>
          </p:nvPr>
        </p:nvSpPr>
        <p:spPr>
          <a:xfrm>
            <a:off x="1439110" y="234779"/>
            <a:ext cx="9477632" cy="1143000"/>
          </a:xfrm>
        </p:spPr>
        <p:txBody>
          <a:bodyPr/>
          <a:lstStyle/>
          <a:p>
            <a:pPr algn="ctr"/>
            <a:r>
              <a:rPr lang="tr-TR" altLang="tr-TR" sz="3200" b="1" dirty="0">
                <a:latin typeface="+mn-lt"/>
              </a:rPr>
              <a:t>İklim Krizi’nde Tartışılmayan Tek Konu: Nüfus</a:t>
            </a:r>
            <a:br>
              <a:rPr lang="tr-TR" altLang="tr-TR" sz="3200" b="1" dirty="0">
                <a:solidFill>
                  <a:srgbClr val="7030A0"/>
                </a:solidFill>
                <a:latin typeface="+mn-lt"/>
              </a:rPr>
            </a:br>
            <a:r>
              <a:rPr lang="tr-TR" altLang="tr-TR" sz="2800" dirty="0">
                <a:solidFill>
                  <a:srgbClr val="FF0000"/>
                </a:solidFill>
                <a:latin typeface="+mn-lt"/>
              </a:rPr>
              <a:t>Aşırı nüfus hakkında yazmak/konuşmamak istememek!</a:t>
            </a:r>
            <a:endParaRPr lang="tr-TR" altLang="tr-TR" sz="3200" dirty="0">
              <a:solidFill>
                <a:srgbClr val="FF0000"/>
              </a:solidFill>
              <a:latin typeface="+mn-lt"/>
            </a:endParaRPr>
          </a:p>
        </p:txBody>
      </p:sp>
      <p:sp>
        <p:nvSpPr>
          <p:cNvPr id="58371" name="2 İçerik Yer Tutucusu">
            <a:extLst>
              <a:ext uri="{FF2B5EF4-FFF2-40B4-BE49-F238E27FC236}">
                <a16:creationId xmlns:a16="http://schemas.microsoft.com/office/drawing/2014/main" id="{5BC333DC-77E7-4305-9C60-21478E2ACF7C}"/>
              </a:ext>
            </a:extLst>
          </p:cNvPr>
          <p:cNvSpPr>
            <a:spLocks noGrp="1"/>
          </p:cNvSpPr>
          <p:nvPr>
            <p:ph idx="1"/>
          </p:nvPr>
        </p:nvSpPr>
        <p:spPr>
          <a:xfrm>
            <a:off x="634313" y="1545367"/>
            <a:ext cx="10923373" cy="5077854"/>
          </a:xfrm>
        </p:spPr>
        <p:txBody>
          <a:bodyPr>
            <a:normAutofit fontScale="92500"/>
          </a:bodyPr>
          <a:lstStyle/>
          <a:p>
            <a:pPr>
              <a:lnSpc>
                <a:spcPct val="110000"/>
              </a:lnSpc>
              <a:spcBef>
                <a:spcPct val="0"/>
              </a:spcBef>
            </a:pPr>
            <a:r>
              <a:rPr lang="tr-TR" altLang="tr-TR" dirty="0"/>
              <a:t>Neden? Nüfusların yaşam tarzı ile tüketim emisyonları arasındaki dengesizliğin varoluşu</a:t>
            </a:r>
          </a:p>
          <a:p>
            <a:pPr>
              <a:lnSpc>
                <a:spcPct val="110000"/>
              </a:lnSpc>
              <a:spcBef>
                <a:spcPct val="0"/>
              </a:spcBef>
            </a:pPr>
            <a:r>
              <a:rPr lang="tr-TR" altLang="tr-TR" dirty="0"/>
              <a:t>Neden? Demograflar hala tartışıyor. </a:t>
            </a:r>
            <a:r>
              <a:rPr lang="tr-TR" altLang="tr-TR" dirty="0" err="1"/>
              <a:t>Malthus’un</a:t>
            </a:r>
            <a:r>
              <a:rPr lang="tr-TR" altLang="tr-TR" dirty="0"/>
              <a:t> “azalan verim kanunu” (18. YY), nüfus artış hızı gerekli besin kapasitesinden çok daha yüksektir </a:t>
            </a:r>
            <a:r>
              <a:rPr lang="tr-TR" altLang="tr-TR" b="1" dirty="0">
                <a:solidFill>
                  <a:srgbClr val="FF0000"/>
                </a:solidFill>
              </a:rPr>
              <a:t>ve kriz kaçınılmazdır. </a:t>
            </a:r>
          </a:p>
          <a:p>
            <a:pPr>
              <a:lnSpc>
                <a:spcPct val="110000"/>
              </a:lnSpc>
              <a:spcBef>
                <a:spcPct val="0"/>
              </a:spcBef>
            </a:pPr>
            <a:r>
              <a:rPr lang="tr-TR" altLang="tr-TR" dirty="0"/>
              <a:t>Teknolojik gelişmeler besin kaynakları ve azalan verim kanunu üzerine etkisi olumludur! Tarımsal üretimin çoğalması yönünde atılan önemli adımlar var!</a:t>
            </a:r>
          </a:p>
          <a:p>
            <a:pPr>
              <a:lnSpc>
                <a:spcPct val="110000"/>
              </a:lnSpc>
              <a:spcBef>
                <a:spcPct val="0"/>
              </a:spcBef>
            </a:pPr>
            <a:r>
              <a:rPr lang="tr-TR" altLang="tr-TR" dirty="0"/>
              <a:t>İnsan ömrünün uzamasına yol açan tıbbi gelişmeler bu resmin neresinde?</a:t>
            </a:r>
          </a:p>
          <a:p>
            <a:pPr>
              <a:lnSpc>
                <a:spcPct val="110000"/>
              </a:lnSpc>
              <a:spcBef>
                <a:spcPct val="0"/>
              </a:spcBef>
            </a:pPr>
            <a:r>
              <a:rPr lang="tr-TR" altLang="tr-TR" dirty="0"/>
              <a:t>Günümüzün uluslararası sistemi, </a:t>
            </a:r>
            <a:r>
              <a:rPr lang="tr-TR" altLang="tr-TR" dirty="0" err="1"/>
              <a:t>Malthus’u</a:t>
            </a:r>
            <a:r>
              <a:rPr lang="tr-TR" altLang="tr-TR" dirty="0"/>
              <a:t> kısmen haklı çıkarır.</a:t>
            </a:r>
          </a:p>
          <a:p>
            <a:pPr>
              <a:lnSpc>
                <a:spcPct val="110000"/>
              </a:lnSpc>
              <a:spcBef>
                <a:spcPct val="0"/>
              </a:spcBef>
            </a:pPr>
            <a:r>
              <a:rPr lang="tr-TR" altLang="tr-TR" dirty="0"/>
              <a:t>İklim krizini yavaşlatmak için yapılabilecek en iyi eylem bir sayı eksik çocuk sahibi olmak!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72A611-7464-4409-AE55-CFAC334F15F7}"/>
              </a:ext>
            </a:extLst>
          </p:cNvPr>
          <p:cNvSpPr>
            <a:spLocks noGrp="1"/>
          </p:cNvSpPr>
          <p:nvPr>
            <p:ph type="title"/>
          </p:nvPr>
        </p:nvSpPr>
        <p:spPr>
          <a:xfrm>
            <a:off x="927409" y="0"/>
            <a:ext cx="10515600" cy="1325563"/>
          </a:xfrm>
        </p:spPr>
        <p:txBody>
          <a:bodyPr>
            <a:normAutofit/>
          </a:bodyPr>
          <a:lstStyle/>
          <a:p>
            <a:pPr algn="ctr"/>
            <a:r>
              <a:rPr lang="tr-TR" sz="3600" b="1" dirty="0">
                <a:latin typeface="+mn-lt"/>
              </a:rPr>
              <a:t>Dünyadan güncel bazı bilgiler</a:t>
            </a:r>
          </a:p>
        </p:txBody>
      </p:sp>
      <p:sp>
        <p:nvSpPr>
          <p:cNvPr id="3" name="İçerik Yer Tutucusu 2">
            <a:extLst>
              <a:ext uri="{FF2B5EF4-FFF2-40B4-BE49-F238E27FC236}">
                <a16:creationId xmlns:a16="http://schemas.microsoft.com/office/drawing/2014/main" id="{477B0124-AE86-2E33-4D20-396819DA9D15}"/>
              </a:ext>
            </a:extLst>
          </p:cNvPr>
          <p:cNvSpPr>
            <a:spLocks noGrp="1"/>
          </p:cNvSpPr>
          <p:nvPr>
            <p:ph idx="1"/>
          </p:nvPr>
        </p:nvSpPr>
        <p:spPr>
          <a:xfrm>
            <a:off x="748991" y="1021615"/>
            <a:ext cx="10515600" cy="4351338"/>
          </a:xfrm>
        </p:spPr>
        <p:txBody>
          <a:bodyPr>
            <a:noAutofit/>
          </a:bodyPr>
          <a:lstStyle/>
          <a:p>
            <a:pPr>
              <a:lnSpc>
                <a:spcPct val="100000"/>
              </a:lnSpc>
              <a:spcBef>
                <a:spcPts val="0"/>
              </a:spcBef>
            </a:pPr>
            <a:r>
              <a:rPr lang="tr-TR" sz="3300" dirty="0"/>
              <a:t>Aralık 2023’de (COP 28 DUBAI/BAE) UN WOMEN tarafından yeni bir feminist iklim adaleti yaklaşımı çağrısında bulunuldu («feminist iklim adaleti çerçevesi»)</a:t>
            </a:r>
          </a:p>
          <a:p>
            <a:pPr>
              <a:lnSpc>
                <a:spcPct val="100000"/>
              </a:lnSpc>
              <a:spcBef>
                <a:spcPts val="0"/>
              </a:spcBef>
            </a:pPr>
            <a:endParaRPr lang="tr-TR" sz="3300" dirty="0"/>
          </a:p>
          <a:p>
            <a:pPr>
              <a:lnSpc>
                <a:spcPct val="100000"/>
              </a:lnSpc>
              <a:spcBef>
                <a:spcPts val="0"/>
              </a:spcBef>
            </a:pPr>
            <a:r>
              <a:rPr lang="tr-TR" sz="3300" dirty="0" err="1"/>
              <a:t>COP’larda</a:t>
            </a:r>
            <a:r>
              <a:rPr lang="tr-TR" sz="3300" dirty="0"/>
              <a:t> kadın resmi delegeler: % 30-35 bandında, kadınların başkanlık ettikleri delegasyonların oranı % 20, diğer paydaşlarla birlikte çok kadın olabilir ama…</a:t>
            </a:r>
          </a:p>
          <a:p>
            <a:pPr>
              <a:lnSpc>
                <a:spcPct val="100000"/>
              </a:lnSpc>
              <a:spcBef>
                <a:spcPts val="0"/>
              </a:spcBef>
            </a:pPr>
            <a:endParaRPr lang="tr-TR" sz="3300" dirty="0"/>
          </a:p>
          <a:p>
            <a:pPr>
              <a:lnSpc>
                <a:spcPct val="100000"/>
              </a:lnSpc>
              <a:spcBef>
                <a:spcPts val="0"/>
              </a:spcBef>
            </a:pPr>
            <a:r>
              <a:rPr lang="tr-TR" sz="3300" dirty="0"/>
              <a:t>İklim değişikliği 2050 yılında dünyada 158 milyondan daha fazla kadın ve kız çocuğunu yoksulluğa, 236 milyon civarında kadını açlığa sürükleyecek. </a:t>
            </a:r>
          </a:p>
        </p:txBody>
      </p:sp>
    </p:spTree>
    <p:extLst>
      <p:ext uri="{BB962C8B-B14F-4D97-AF65-F5344CB8AC3E}">
        <p14:creationId xmlns:p14="http://schemas.microsoft.com/office/powerpoint/2010/main" val="17561545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a:extLst>
              <a:ext uri="{FF2B5EF4-FFF2-40B4-BE49-F238E27FC236}">
                <a16:creationId xmlns:a16="http://schemas.microsoft.com/office/drawing/2014/main" id="{021DA91F-46D8-40FD-A7CE-06E1DCB04662}"/>
              </a:ext>
            </a:extLst>
          </p:cNvPr>
          <p:cNvSpPr>
            <a:spLocks noGrp="1"/>
          </p:cNvSpPr>
          <p:nvPr>
            <p:ph type="title"/>
          </p:nvPr>
        </p:nvSpPr>
        <p:spPr>
          <a:xfrm>
            <a:off x="195276" y="219075"/>
            <a:ext cx="7886700" cy="1325563"/>
          </a:xfrm>
        </p:spPr>
        <p:txBody>
          <a:bodyPr>
            <a:normAutofit fontScale="90000"/>
          </a:bodyPr>
          <a:lstStyle/>
          <a:p>
            <a:pPr eaLnBrk="1" hangingPunct="1"/>
            <a:br>
              <a:rPr lang="tr-TR" altLang="tr-TR" sz="3100" b="1" dirty="0">
                <a:latin typeface="+mn-lt"/>
              </a:rPr>
            </a:br>
            <a:r>
              <a:rPr lang="tr-TR" altLang="tr-TR" sz="3600" b="1" dirty="0">
                <a:latin typeface="+mn-lt"/>
              </a:rPr>
              <a:t>Ulus-üstü </a:t>
            </a:r>
            <a:r>
              <a:rPr lang="tr-TR" altLang="tr-TR" sz="3600" b="1" dirty="0" err="1">
                <a:latin typeface="+mn-lt"/>
              </a:rPr>
              <a:t>ağbağları</a:t>
            </a:r>
            <a:r>
              <a:rPr lang="tr-TR" altLang="tr-TR" sz="3600" b="1" dirty="0">
                <a:latin typeface="+mn-lt"/>
              </a:rPr>
              <a:t> çoğalıyor, </a:t>
            </a:r>
            <a:br>
              <a:rPr lang="tr-TR" altLang="tr-TR" sz="3600" b="1" dirty="0">
                <a:latin typeface="+mn-lt"/>
              </a:rPr>
            </a:br>
            <a:r>
              <a:rPr lang="tr-TR" altLang="tr-TR" sz="3600" b="1" dirty="0">
                <a:latin typeface="+mn-lt"/>
              </a:rPr>
              <a:t>resmi kurumsal yapılanmalar güçleniyor</a:t>
            </a:r>
            <a:br>
              <a:rPr lang="tr-TR" altLang="tr-TR" b="1" dirty="0">
                <a:latin typeface="+mn-lt"/>
              </a:rPr>
            </a:br>
            <a:r>
              <a:rPr lang="tr-TR" altLang="tr-TR" sz="2400" i="1" dirty="0">
                <a:latin typeface="+mn-lt"/>
              </a:rPr>
              <a:t>Kadınlar örgütleniyor</a:t>
            </a:r>
            <a:endParaRPr lang="tr-TR" altLang="tr-TR" sz="4000" i="1" dirty="0">
              <a:latin typeface="+mn-lt"/>
            </a:endParaRPr>
          </a:p>
        </p:txBody>
      </p:sp>
      <p:sp>
        <p:nvSpPr>
          <p:cNvPr id="67587" name="2 İçerik Yer Tutucusu">
            <a:extLst>
              <a:ext uri="{FF2B5EF4-FFF2-40B4-BE49-F238E27FC236}">
                <a16:creationId xmlns:a16="http://schemas.microsoft.com/office/drawing/2014/main" id="{EE957ABD-AD66-4110-A798-C6F3F99741D8}"/>
              </a:ext>
            </a:extLst>
          </p:cNvPr>
          <p:cNvSpPr>
            <a:spLocks noGrp="1"/>
          </p:cNvSpPr>
          <p:nvPr>
            <p:ph idx="1"/>
          </p:nvPr>
        </p:nvSpPr>
        <p:spPr>
          <a:xfrm>
            <a:off x="195276" y="2005012"/>
            <a:ext cx="10931654" cy="4351338"/>
          </a:xfrm>
        </p:spPr>
        <p:txBody>
          <a:bodyPr>
            <a:normAutofit fontScale="25000" lnSpcReduction="20000"/>
          </a:bodyPr>
          <a:lstStyle/>
          <a:p>
            <a:pPr eaLnBrk="1" hangingPunct="1">
              <a:lnSpc>
                <a:spcPct val="120000"/>
              </a:lnSpc>
              <a:spcBef>
                <a:spcPct val="0"/>
              </a:spcBef>
            </a:pPr>
            <a:r>
              <a:rPr lang="tr-TR" altLang="tr-TR" sz="8000" dirty="0"/>
              <a:t>C40 Women4Climate </a:t>
            </a:r>
            <a:r>
              <a:rPr lang="tr-TR" altLang="tr-TR" sz="8000" dirty="0" err="1"/>
              <a:t>Initiative</a:t>
            </a:r>
            <a:r>
              <a:rPr lang="tr-TR" altLang="tr-TR" sz="8000" dirty="0"/>
              <a:t> (A </a:t>
            </a:r>
            <a:r>
              <a:rPr lang="tr-TR" altLang="tr-TR" sz="8000" dirty="0" err="1"/>
              <a:t>major</a:t>
            </a:r>
            <a:r>
              <a:rPr lang="tr-TR" altLang="tr-TR" sz="8000" dirty="0"/>
              <a:t> </a:t>
            </a:r>
            <a:r>
              <a:rPr lang="tr-TR" altLang="tr-TR" sz="8000" dirty="0" err="1"/>
              <a:t>new</a:t>
            </a:r>
            <a:r>
              <a:rPr lang="tr-TR" altLang="tr-TR" sz="8000" dirty="0"/>
              <a:t> </a:t>
            </a:r>
            <a:r>
              <a:rPr lang="tr-TR" altLang="tr-TR" sz="8000" dirty="0" err="1"/>
              <a:t>effort</a:t>
            </a:r>
            <a:r>
              <a:rPr lang="tr-TR" altLang="tr-TR" sz="8000" dirty="0"/>
              <a:t> </a:t>
            </a:r>
            <a:r>
              <a:rPr lang="tr-TR" altLang="tr-TR" sz="8000" dirty="0" err="1"/>
              <a:t>by</a:t>
            </a:r>
            <a:r>
              <a:rPr lang="tr-TR" altLang="tr-TR" sz="8000" dirty="0"/>
              <a:t> </a:t>
            </a:r>
            <a:r>
              <a:rPr lang="tr-TR" altLang="tr-TR" sz="8000" dirty="0" err="1"/>
              <a:t>the</a:t>
            </a:r>
            <a:r>
              <a:rPr lang="tr-TR" altLang="tr-TR" sz="8000" dirty="0"/>
              <a:t> C40 </a:t>
            </a:r>
            <a:r>
              <a:rPr lang="tr-TR" altLang="tr-TR" sz="8000" dirty="0" err="1"/>
              <a:t>Cities</a:t>
            </a:r>
            <a:r>
              <a:rPr lang="tr-TR" altLang="tr-TR" sz="8000" dirty="0"/>
              <a:t> network)</a:t>
            </a:r>
          </a:p>
          <a:p>
            <a:pPr eaLnBrk="1" hangingPunct="1">
              <a:lnSpc>
                <a:spcPct val="120000"/>
              </a:lnSpc>
              <a:spcBef>
                <a:spcPct val="0"/>
              </a:spcBef>
            </a:pPr>
            <a:r>
              <a:rPr lang="tr-TR" altLang="tr-TR" sz="8000" dirty="0"/>
              <a:t>WEDO - Kadınlar Çevre ve Kalkınma Örgütü (</a:t>
            </a:r>
            <a:r>
              <a:rPr lang="tr-TR" altLang="tr-TR" sz="8000" dirty="0" err="1"/>
              <a:t>Women's</a:t>
            </a:r>
            <a:r>
              <a:rPr lang="tr-TR" altLang="tr-TR" sz="8000" dirty="0"/>
              <a:t> Environment </a:t>
            </a:r>
            <a:r>
              <a:rPr lang="tr-TR" altLang="tr-TR" sz="8000" dirty="0" err="1"/>
              <a:t>and</a:t>
            </a:r>
            <a:r>
              <a:rPr lang="tr-TR" altLang="tr-TR" sz="8000" dirty="0"/>
              <a:t> Development </a:t>
            </a:r>
            <a:r>
              <a:rPr lang="tr-TR" altLang="tr-TR" sz="8000" dirty="0" err="1"/>
              <a:t>Organization</a:t>
            </a:r>
            <a:r>
              <a:rPr lang="tr-TR" altLang="tr-TR" sz="8000" dirty="0"/>
              <a:t>) </a:t>
            </a:r>
          </a:p>
          <a:p>
            <a:pPr eaLnBrk="1" hangingPunct="1">
              <a:lnSpc>
                <a:spcPct val="120000"/>
              </a:lnSpc>
              <a:spcBef>
                <a:spcPct val="0"/>
              </a:spcBef>
            </a:pPr>
            <a:r>
              <a:rPr lang="tr-TR" altLang="tr-TR" sz="8000" dirty="0"/>
              <a:t>GGCA - Küresel Toplumsal Cinsiyet ve İklim Değişikliği İttifakı (Global </a:t>
            </a:r>
            <a:r>
              <a:rPr lang="tr-TR" altLang="tr-TR" sz="8000" dirty="0" err="1"/>
              <a:t>Gender</a:t>
            </a:r>
            <a:r>
              <a:rPr lang="tr-TR" altLang="tr-TR" sz="8000" dirty="0"/>
              <a:t> </a:t>
            </a:r>
            <a:r>
              <a:rPr lang="tr-TR" altLang="tr-TR" sz="8000" dirty="0" err="1"/>
              <a:t>and</a:t>
            </a:r>
            <a:r>
              <a:rPr lang="tr-TR" altLang="tr-TR" sz="8000" dirty="0"/>
              <a:t> </a:t>
            </a:r>
            <a:r>
              <a:rPr lang="tr-TR" altLang="tr-TR" sz="8000" dirty="0" err="1"/>
              <a:t>Climate</a:t>
            </a:r>
            <a:r>
              <a:rPr lang="tr-TR" altLang="tr-TR" sz="8000" dirty="0"/>
              <a:t> </a:t>
            </a:r>
            <a:r>
              <a:rPr lang="tr-TR" altLang="tr-TR" sz="8000" dirty="0" err="1"/>
              <a:t>Alliance</a:t>
            </a:r>
            <a:r>
              <a:rPr lang="tr-TR" altLang="tr-TR" sz="8000" dirty="0"/>
              <a:t>)</a:t>
            </a:r>
          </a:p>
          <a:p>
            <a:pPr eaLnBrk="1" hangingPunct="1">
              <a:lnSpc>
                <a:spcPct val="120000"/>
              </a:lnSpc>
              <a:spcBef>
                <a:spcPct val="0"/>
              </a:spcBef>
            </a:pPr>
            <a:r>
              <a:rPr lang="tr-TR" altLang="tr-TR" sz="8000" dirty="0"/>
              <a:t>WOCAN - Tarım ve Doğal Kaynak Yönetiminde Değişim için Kadın </a:t>
            </a:r>
            <a:r>
              <a:rPr lang="en-US" altLang="tr-TR" sz="8000" dirty="0" err="1"/>
              <a:t>Örgütü</a:t>
            </a:r>
            <a:r>
              <a:rPr lang="en-US" altLang="tr-TR" sz="8000" dirty="0"/>
              <a:t> </a:t>
            </a:r>
            <a:endParaRPr lang="tr-TR" altLang="tr-TR" sz="8000" dirty="0"/>
          </a:p>
          <a:p>
            <a:pPr eaLnBrk="1" hangingPunct="1">
              <a:lnSpc>
                <a:spcPct val="120000"/>
              </a:lnSpc>
              <a:spcBef>
                <a:spcPct val="0"/>
              </a:spcBef>
              <a:buFont typeface="Arial" panose="020B0604020202020204" pitchFamily="34" charset="0"/>
              <a:buNone/>
            </a:pPr>
            <a:r>
              <a:rPr lang="tr-TR" altLang="tr-TR" sz="8000" dirty="0"/>
              <a:t>	</a:t>
            </a:r>
            <a:r>
              <a:rPr lang="en-US" altLang="tr-TR" sz="8000" dirty="0"/>
              <a:t>(Women Organizing for Change in Agriculture and Natural Resource Management</a:t>
            </a:r>
            <a:r>
              <a:rPr lang="tr-TR" altLang="tr-TR" sz="8000" dirty="0"/>
              <a:t>)</a:t>
            </a:r>
            <a:endParaRPr lang="en-US" altLang="tr-TR" sz="8000" dirty="0"/>
          </a:p>
          <a:p>
            <a:pPr eaLnBrk="1" hangingPunct="1">
              <a:lnSpc>
                <a:spcPct val="120000"/>
              </a:lnSpc>
              <a:spcBef>
                <a:spcPct val="0"/>
              </a:spcBef>
            </a:pPr>
            <a:r>
              <a:rPr lang="tr-TR" altLang="tr-TR" sz="8000" dirty="0" err="1"/>
              <a:t>GenderCC</a:t>
            </a:r>
            <a:r>
              <a:rPr lang="tr-TR" altLang="tr-TR" sz="8000" dirty="0"/>
              <a:t> - Kadınlar için İklim Adaleti Ağı (</a:t>
            </a:r>
            <a:r>
              <a:rPr lang="tr-TR" altLang="tr-TR" sz="8000" dirty="0" err="1"/>
              <a:t>GenderCC-Women</a:t>
            </a:r>
            <a:r>
              <a:rPr lang="tr-TR" altLang="tr-TR" sz="8000" dirty="0"/>
              <a:t> </a:t>
            </a:r>
            <a:r>
              <a:rPr lang="tr-TR" altLang="tr-TR" sz="8000" dirty="0" err="1"/>
              <a:t>for</a:t>
            </a:r>
            <a:r>
              <a:rPr lang="tr-TR" altLang="tr-TR" sz="8000" dirty="0"/>
              <a:t> </a:t>
            </a:r>
            <a:r>
              <a:rPr lang="tr-TR" altLang="tr-TR" sz="8000" dirty="0" err="1"/>
              <a:t>Climate</a:t>
            </a:r>
            <a:r>
              <a:rPr lang="tr-TR" altLang="tr-TR" sz="8000" dirty="0"/>
              <a:t> </a:t>
            </a:r>
            <a:r>
              <a:rPr lang="tr-TR" altLang="tr-TR" sz="8000" dirty="0" err="1"/>
              <a:t>Justice</a:t>
            </a:r>
            <a:r>
              <a:rPr lang="tr-TR" altLang="tr-TR" sz="8000" dirty="0"/>
              <a:t>) </a:t>
            </a:r>
          </a:p>
          <a:p>
            <a:pPr eaLnBrk="1" hangingPunct="1">
              <a:lnSpc>
                <a:spcPct val="120000"/>
              </a:lnSpc>
              <a:spcBef>
                <a:spcPct val="0"/>
              </a:spcBef>
            </a:pPr>
            <a:r>
              <a:rPr lang="tr-TR" altLang="tr-TR" sz="8000" b="1" dirty="0"/>
              <a:t>WECAN - Kadınların Yeryüzü ve İklim Eylemi Ağı (</a:t>
            </a:r>
            <a:r>
              <a:rPr lang="tr-TR" altLang="tr-TR" sz="8000" b="1" dirty="0" err="1"/>
              <a:t>Women’s</a:t>
            </a:r>
            <a:r>
              <a:rPr lang="tr-TR" altLang="tr-TR" sz="8000" b="1" dirty="0"/>
              <a:t> Earth </a:t>
            </a:r>
            <a:r>
              <a:rPr lang="tr-TR" altLang="tr-TR" sz="8000" b="1" dirty="0" err="1"/>
              <a:t>and</a:t>
            </a:r>
            <a:r>
              <a:rPr lang="tr-TR" altLang="tr-TR" sz="8000" b="1" dirty="0"/>
              <a:t> </a:t>
            </a:r>
            <a:r>
              <a:rPr lang="tr-TR" altLang="tr-TR" sz="8000" b="1" dirty="0" err="1"/>
              <a:t>Climate</a:t>
            </a:r>
            <a:r>
              <a:rPr lang="tr-TR" altLang="tr-TR" sz="8000" b="1" dirty="0"/>
              <a:t> Action Network/)</a:t>
            </a:r>
          </a:p>
          <a:p>
            <a:pPr eaLnBrk="1" hangingPunct="1">
              <a:lnSpc>
                <a:spcPct val="120000"/>
              </a:lnSpc>
              <a:spcBef>
                <a:spcPct val="0"/>
              </a:spcBef>
            </a:pPr>
            <a:r>
              <a:rPr lang="tr-TR" altLang="tr-TR" sz="8000" dirty="0"/>
              <a:t>WGC - Kadınlar ve Toplumsal Cinsiyet Sahası (</a:t>
            </a:r>
            <a:r>
              <a:rPr lang="tr-TR" altLang="tr-TR" sz="8000" dirty="0" err="1"/>
              <a:t>Women</a:t>
            </a:r>
            <a:r>
              <a:rPr lang="tr-TR" altLang="tr-TR" sz="8000" dirty="0"/>
              <a:t> </a:t>
            </a:r>
            <a:r>
              <a:rPr lang="tr-TR" altLang="tr-TR" sz="8000" dirty="0" err="1"/>
              <a:t>and</a:t>
            </a:r>
            <a:r>
              <a:rPr lang="tr-TR" altLang="tr-TR" sz="8000" dirty="0"/>
              <a:t> </a:t>
            </a:r>
            <a:r>
              <a:rPr lang="tr-TR" altLang="tr-TR" sz="8000" dirty="0" err="1"/>
              <a:t>Gender</a:t>
            </a:r>
            <a:r>
              <a:rPr lang="tr-TR" altLang="tr-TR" sz="8000" dirty="0"/>
              <a:t> </a:t>
            </a:r>
            <a:r>
              <a:rPr lang="tr-TR" altLang="tr-TR" sz="8000" dirty="0" err="1"/>
              <a:t>Constituency</a:t>
            </a:r>
            <a:r>
              <a:rPr lang="tr-TR" altLang="tr-TR" sz="8000" dirty="0"/>
              <a:t>)</a:t>
            </a:r>
          </a:p>
          <a:p>
            <a:pPr eaLnBrk="1" hangingPunct="1">
              <a:lnSpc>
                <a:spcPct val="120000"/>
              </a:lnSpc>
              <a:spcBef>
                <a:spcPct val="0"/>
              </a:spcBef>
            </a:pPr>
            <a:r>
              <a:rPr lang="tr-TR" altLang="tr-TR" sz="8000" dirty="0"/>
              <a:t>WMG - Kadın Majör Grubu (</a:t>
            </a:r>
            <a:r>
              <a:rPr lang="tr-TR" altLang="tr-TR" sz="8000" dirty="0" err="1"/>
              <a:t>Women</a:t>
            </a:r>
            <a:r>
              <a:rPr lang="tr-TR" altLang="tr-TR" sz="8000" dirty="0"/>
              <a:t> </a:t>
            </a:r>
            <a:r>
              <a:rPr lang="tr-TR" altLang="tr-TR" sz="8000" dirty="0" err="1"/>
              <a:t>Major</a:t>
            </a:r>
            <a:r>
              <a:rPr lang="tr-TR" altLang="tr-TR" sz="8000" dirty="0"/>
              <a:t> </a:t>
            </a:r>
            <a:r>
              <a:rPr lang="tr-TR" altLang="tr-TR" sz="8000" dirty="0" err="1"/>
              <a:t>Group</a:t>
            </a:r>
            <a:r>
              <a:rPr lang="tr-TR" altLang="tr-TR" sz="8000" dirty="0"/>
              <a:t>)</a:t>
            </a:r>
          </a:p>
          <a:p>
            <a:pPr eaLnBrk="1" hangingPunct="1">
              <a:lnSpc>
                <a:spcPct val="120000"/>
              </a:lnSpc>
              <a:spcBef>
                <a:spcPct val="0"/>
              </a:spcBef>
            </a:pPr>
            <a:r>
              <a:rPr lang="tr-TR" altLang="tr-TR" sz="8000" dirty="0"/>
              <a:t>İklim Adaleti için Kadınlardan Dünyaya Çağrı (</a:t>
            </a:r>
            <a:r>
              <a:rPr lang="tr-TR" altLang="tr-TR" sz="8000" dirty="0" err="1"/>
              <a:t>Women’s</a:t>
            </a:r>
            <a:r>
              <a:rPr lang="tr-TR" altLang="tr-TR" sz="8000" dirty="0"/>
              <a:t> Global Call </a:t>
            </a:r>
            <a:r>
              <a:rPr lang="tr-TR" altLang="tr-TR" sz="8000" dirty="0" err="1"/>
              <a:t>for</a:t>
            </a:r>
            <a:r>
              <a:rPr lang="tr-TR" altLang="tr-TR" sz="8000" dirty="0"/>
              <a:t> </a:t>
            </a:r>
            <a:r>
              <a:rPr lang="tr-TR" altLang="tr-TR" sz="8000" dirty="0" err="1"/>
              <a:t>Climate</a:t>
            </a:r>
            <a:r>
              <a:rPr lang="tr-TR" altLang="tr-TR" sz="8000" dirty="0"/>
              <a:t> </a:t>
            </a:r>
            <a:r>
              <a:rPr lang="tr-TR" altLang="tr-TR" sz="8000" dirty="0" err="1"/>
              <a:t>Justice</a:t>
            </a:r>
            <a:r>
              <a:rPr lang="tr-TR" altLang="tr-TR" sz="8000" dirty="0"/>
              <a:t>) </a:t>
            </a:r>
          </a:p>
          <a:p>
            <a:pPr eaLnBrk="1" hangingPunct="1">
              <a:lnSpc>
                <a:spcPct val="120000"/>
              </a:lnSpc>
              <a:spcBef>
                <a:spcPct val="0"/>
              </a:spcBef>
            </a:pPr>
            <a:r>
              <a:rPr lang="tr-TR" altLang="tr-TR" sz="8000" b="1" dirty="0"/>
              <a:t>WEDO-</a:t>
            </a:r>
            <a:r>
              <a:rPr lang="tr-TR" altLang="tr-TR" sz="8000" b="1" dirty="0" err="1"/>
              <a:t>Women’s</a:t>
            </a:r>
            <a:r>
              <a:rPr lang="tr-TR" altLang="tr-TR" sz="8000" b="1" dirty="0"/>
              <a:t> Environment </a:t>
            </a:r>
            <a:r>
              <a:rPr lang="tr-TR" altLang="tr-TR" sz="8000" b="1" dirty="0" err="1"/>
              <a:t>and</a:t>
            </a:r>
            <a:r>
              <a:rPr lang="tr-TR" altLang="tr-TR" sz="8000" b="1" dirty="0"/>
              <a:t> Development </a:t>
            </a:r>
            <a:r>
              <a:rPr lang="tr-TR" altLang="tr-TR" sz="8000" b="1" dirty="0" err="1"/>
              <a:t>Organisation</a:t>
            </a:r>
            <a:endParaRPr lang="tr-TR" altLang="tr-TR" sz="8000" b="1" dirty="0"/>
          </a:p>
          <a:p>
            <a:pPr eaLnBrk="1" hangingPunct="1">
              <a:lnSpc>
                <a:spcPct val="120000"/>
              </a:lnSpc>
              <a:spcBef>
                <a:spcPct val="0"/>
              </a:spcBef>
            </a:pPr>
            <a:r>
              <a:rPr lang="en-US" altLang="tr-TR" sz="8000" dirty="0"/>
              <a:t>WECF</a:t>
            </a:r>
            <a:r>
              <a:rPr lang="tr-TR" altLang="tr-TR" sz="8000" dirty="0"/>
              <a:t> -</a:t>
            </a:r>
            <a:r>
              <a:rPr lang="en-US" altLang="tr-TR" sz="8000" dirty="0" err="1"/>
              <a:t>WomenEngage</a:t>
            </a:r>
            <a:r>
              <a:rPr lang="en-US" altLang="tr-TR" sz="8000" dirty="0"/>
              <a:t> for a Common Future</a:t>
            </a:r>
            <a:endParaRPr lang="tr-TR" altLang="tr-TR" sz="8000" dirty="0"/>
          </a:p>
          <a:p>
            <a:pPr eaLnBrk="1" hangingPunct="1">
              <a:lnSpc>
                <a:spcPct val="120000"/>
              </a:lnSpc>
              <a:spcBef>
                <a:spcPct val="0"/>
              </a:spcBef>
            </a:pPr>
            <a:r>
              <a:rPr lang="tr-TR" altLang="tr-TR" sz="8000" b="1" dirty="0"/>
              <a:t>UN </a:t>
            </a:r>
            <a:r>
              <a:rPr lang="tr-TR" altLang="tr-TR" sz="8000" b="1" dirty="0" err="1"/>
              <a:t>Women</a:t>
            </a:r>
            <a:r>
              <a:rPr lang="tr-TR" altLang="tr-TR" sz="8000" b="1" dirty="0"/>
              <a:t> </a:t>
            </a:r>
            <a:r>
              <a:rPr lang="tr-TR" altLang="tr-TR" sz="8000" i="1" dirty="0"/>
              <a:t>ve </a:t>
            </a:r>
            <a:r>
              <a:rPr lang="tr-TR" altLang="tr-TR" sz="8000" dirty="0"/>
              <a:t>UN, UNEP, UNDP, IUCN/Kadın Örgütleri</a:t>
            </a:r>
          </a:p>
          <a:p>
            <a:pPr eaLnBrk="1" hangingPunct="1">
              <a:lnSpc>
                <a:spcPct val="120000"/>
              </a:lnSpc>
              <a:spcBef>
                <a:spcPct val="0"/>
              </a:spcBef>
            </a:pPr>
            <a:r>
              <a:rPr lang="en-US" altLang="tr-TR" sz="8000" b="1" dirty="0">
                <a:solidFill>
                  <a:schemeClr val="accent2">
                    <a:lumMod val="50000"/>
                  </a:schemeClr>
                </a:solidFill>
              </a:rPr>
              <a:t>National Gender and Climate Change Focal Points</a:t>
            </a:r>
            <a:r>
              <a:rPr lang="tr-TR" altLang="tr-TR" sz="8000" b="1" dirty="0">
                <a:solidFill>
                  <a:schemeClr val="accent2">
                    <a:lumMod val="50000"/>
                  </a:schemeClr>
                </a:solidFill>
              </a:rPr>
              <a:t>/</a:t>
            </a:r>
            <a:r>
              <a:rPr lang="en-US" altLang="tr-TR" sz="8000" b="1" dirty="0">
                <a:solidFill>
                  <a:schemeClr val="accent2">
                    <a:lumMod val="50000"/>
                  </a:schemeClr>
                </a:solidFill>
              </a:rPr>
              <a:t>NGCCFP</a:t>
            </a:r>
            <a:r>
              <a:rPr lang="tr-TR" altLang="tr-TR" sz="8000" b="1" dirty="0">
                <a:solidFill>
                  <a:schemeClr val="accent2">
                    <a:lumMod val="50000"/>
                  </a:schemeClr>
                </a:solidFill>
              </a:rPr>
              <a:t>  </a:t>
            </a:r>
            <a:endParaRPr lang="tr-TR" altLang="tr-TR" sz="1100" dirty="0">
              <a:solidFill>
                <a:schemeClr val="accent2">
                  <a:lumMod val="50000"/>
                </a:schemeClr>
              </a:solidFill>
            </a:endParaRPr>
          </a:p>
        </p:txBody>
      </p:sp>
      <p:sp>
        <p:nvSpPr>
          <p:cNvPr id="4" name="3 Oval">
            <a:extLst>
              <a:ext uri="{FF2B5EF4-FFF2-40B4-BE49-F238E27FC236}">
                <a16:creationId xmlns:a16="http://schemas.microsoft.com/office/drawing/2014/main" id="{584F1BD8-B8B1-4591-BA62-3730C56FC175}"/>
              </a:ext>
            </a:extLst>
          </p:cNvPr>
          <p:cNvSpPr/>
          <p:nvPr/>
        </p:nvSpPr>
        <p:spPr>
          <a:xfrm>
            <a:off x="8298005" y="270882"/>
            <a:ext cx="3286125" cy="178593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b="1" dirty="0">
                <a:solidFill>
                  <a:schemeClr val="accent2">
                    <a:lumMod val="50000"/>
                  </a:schemeClr>
                </a:solidFill>
              </a:rPr>
              <a:t>Kadın ve cinsiyet atölyeleri </a:t>
            </a:r>
            <a:r>
              <a:rPr lang="tr-TR" b="1" dirty="0" err="1">
                <a:solidFill>
                  <a:schemeClr val="accent2">
                    <a:lumMod val="50000"/>
                  </a:schemeClr>
                </a:solidFill>
              </a:rPr>
              <a:t>UNFCCC’de</a:t>
            </a:r>
            <a:r>
              <a:rPr lang="tr-TR" b="1" dirty="0">
                <a:solidFill>
                  <a:schemeClr val="accent2">
                    <a:lumMod val="50000"/>
                  </a:schemeClr>
                </a:solidFill>
              </a:rPr>
              <a:t> en hızlı ve sonuç odaklı ilerleyen ve en çok ilgi gören atölyeler </a:t>
            </a:r>
          </a:p>
        </p:txBody>
      </p:sp>
      <p:sp>
        <p:nvSpPr>
          <p:cNvPr id="2" name="Ok: Sağ 1">
            <a:extLst>
              <a:ext uri="{FF2B5EF4-FFF2-40B4-BE49-F238E27FC236}">
                <a16:creationId xmlns:a16="http://schemas.microsoft.com/office/drawing/2014/main" id="{BF1029CA-7BCD-5862-B6EA-FCF72054FBE6}"/>
              </a:ext>
            </a:extLst>
          </p:cNvPr>
          <p:cNvSpPr/>
          <p:nvPr/>
        </p:nvSpPr>
        <p:spPr>
          <a:xfrm>
            <a:off x="6814891" y="5977210"/>
            <a:ext cx="890601" cy="379140"/>
          </a:xfrm>
          <a:prstGeom prst="rightArrow">
            <a:avLst>
              <a:gd name="adj1" fmla="val 64629"/>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şağı Ok">
            <a:extLst>
              <a:ext uri="{FF2B5EF4-FFF2-40B4-BE49-F238E27FC236}">
                <a16:creationId xmlns:a16="http://schemas.microsoft.com/office/drawing/2014/main" id="{C880F9B3-1585-4FBF-ACE7-40C8EF63B95B}"/>
              </a:ext>
            </a:extLst>
          </p:cNvPr>
          <p:cNvSpPr/>
          <p:nvPr/>
        </p:nvSpPr>
        <p:spPr>
          <a:xfrm rot="19908870">
            <a:off x="264202" y="508753"/>
            <a:ext cx="4286250" cy="2214562"/>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tr-TR" dirty="0">
              <a:solidFill>
                <a:srgbClr val="7030A0"/>
              </a:solidFill>
            </a:endParaRPr>
          </a:p>
          <a:p>
            <a:pPr algn="ctr">
              <a:defRPr/>
            </a:pPr>
            <a:endParaRPr lang="tr-TR" dirty="0">
              <a:solidFill>
                <a:srgbClr val="7030A0"/>
              </a:solidFill>
            </a:endParaRPr>
          </a:p>
          <a:p>
            <a:pPr algn="ctr">
              <a:defRPr/>
            </a:pPr>
            <a:r>
              <a:rPr lang="tr-TR" b="1" dirty="0">
                <a:solidFill>
                  <a:srgbClr val="7030A0"/>
                </a:solidFill>
              </a:rPr>
              <a:t>İklim Yürüyüşü (Climate </a:t>
            </a:r>
            <a:r>
              <a:rPr lang="tr-TR" b="1" dirty="0" err="1">
                <a:solidFill>
                  <a:srgbClr val="7030A0"/>
                </a:solidFill>
              </a:rPr>
              <a:t>March</a:t>
            </a:r>
            <a:r>
              <a:rPr lang="tr-TR" b="1" dirty="0">
                <a:solidFill>
                  <a:srgbClr val="7030A0"/>
                </a:solidFill>
              </a:rPr>
              <a:t>) önderleri ve katılımcıları çoğunlukla kadın</a:t>
            </a:r>
          </a:p>
          <a:p>
            <a:pPr algn="ctr">
              <a:defRPr/>
            </a:pPr>
            <a:endParaRPr lang="tr-TR" b="1" dirty="0">
              <a:solidFill>
                <a:srgbClr val="7030A0"/>
              </a:solidFill>
            </a:endParaRPr>
          </a:p>
        </p:txBody>
      </p:sp>
      <p:pic>
        <p:nvPicPr>
          <p:cNvPr id="3" name="Resim 2">
            <a:extLst>
              <a:ext uri="{FF2B5EF4-FFF2-40B4-BE49-F238E27FC236}">
                <a16:creationId xmlns:a16="http://schemas.microsoft.com/office/drawing/2014/main" id="{995DE8F1-AECE-D120-01D2-EFEAB998C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136" y="892097"/>
            <a:ext cx="5073805" cy="5073805"/>
          </a:xfrm>
          <a:prstGeom prst="rect">
            <a:avLst/>
          </a:prstGeom>
        </p:spPr>
      </p:pic>
      <p:pic>
        <p:nvPicPr>
          <p:cNvPr id="8" name="İçerik Yer Tutucusu 7">
            <a:extLst>
              <a:ext uri="{FF2B5EF4-FFF2-40B4-BE49-F238E27FC236}">
                <a16:creationId xmlns:a16="http://schemas.microsoft.com/office/drawing/2014/main" id="{EEFD54D9-3060-ABBC-684B-53DAD8CC43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975" y="2757739"/>
            <a:ext cx="5631280" cy="3754187"/>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16F5A1-AE17-6448-C8EF-8167567A8873}"/>
              </a:ext>
            </a:extLst>
          </p:cNvPr>
          <p:cNvSpPr>
            <a:spLocks noGrp="1"/>
          </p:cNvSpPr>
          <p:nvPr>
            <p:ph type="title"/>
          </p:nvPr>
        </p:nvSpPr>
        <p:spPr>
          <a:xfrm>
            <a:off x="334537" y="365125"/>
            <a:ext cx="11530361" cy="1325563"/>
          </a:xfrm>
        </p:spPr>
        <p:txBody>
          <a:bodyPr>
            <a:noAutofit/>
          </a:bodyPr>
          <a:lstStyle/>
          <a:p>
            <a:pPr algn="ctr">
              <a:lnSpc>
                <a:spcPct val="100000"/>
              </a:lnSpc>
            </a:pPr>
            <a:r>
              <a:rPr lang="tr-TR" sz="3200" b="1" kern="100" dirty="0">
                <a:effectLst/>
                <a:latin typeface="+mn-lt"/>
                <a:ea typeface="Calibri" panose="020F0502020204030204" pitchFamily="34" charset="0"/>
                <a:cs typeface="Times New Roman" panose="02020603050405020304" pitchFamily="18" charset="0"/>
              </a:rPr>
              <a:t>T Cinsiyet ve İklim Değişikliği </a:t>
            </a:r>
            <a:r>
              <a:rPr lang="tr-TR" sz="3200" b="1" kern="100" dirty="0">
                <a:latin typeface="+mn-lt"/>
                <a:ea typeface="Calibri" panose="020F0502020204030204" pitchFamily="34" charset="0"/>
                <a:cs typeface="Times New Roman" panose="02020603050405020304" pitchFamily="18" charset="0"/>
              </a:rPr>
              <a:t>Ulusal </a:t>
            </a:r>
            <a:r>
              <a:rPr lang="tr-TR" sz="3200" b="1" kern="100" dirty="0">
                <a:effectLst/>
                <a:latin typeface="+mn-lt"/>
                <a:ea typeface="Calibri" panose="020F0502020204030204" pitchFamily="34" charset="0"/>
                <a:cs typeface="Times New Roman" panose="02020603050405020304" pitchFamily="18" charset="0"/>
              </a:rPr>
              <a:t>Odak Noktaları</a:t>
            </a:r>
            <a:r>
              <a:rPr lang="tr-TR" sz="3200" kern="100" dirty="0">
                <a:effectLst/>
                <a:latin typeface="+mn-lt"/>
                <a:ea typeface="Calibri" panose="020F0502020204030204" pitchFamily="34" charset="0"/>
                <a:cs typeface="Times New Roman" panose="02020603050405020304" pitchFamily="18" charset="0"/>
              </a:rPr>
              <a:t> </a:t>
            </a:r>
            <a:br>
              <a:rPr lang="tr-TR" sz="3200" kern="100" dirty="0">
                <a:effectLst/>
                <a:latin typeface="+mn-lt"/>
                <a:ea typeface="Calibri" panose="020F0502020204030204" pitchFamily="34" charset="0"/>
                <a:cs typeface="Times New Roman" panose="02020603050405020304" pitchFamily="18" charset="0"/>
              </a:rPr>
            </a:br>
            <a:r>
              <a:rPr lang="tr-TR" sz="2400" kern="100" dirty="0">
                <a:effectLst/>
                <a:latin typeface="+mn-lt"/>
                <a:ea typeface="Calibri" panose="020F0502020204030204" pitchFamily="34" charset="0"/>
                <a:cs typeface="Times New Roman" panose="02020603050405020304" pitchFamily="18" charset="0"/>
              </a:rPr>
              <a:t>(BMİDÇS Sekreteryası)</a:t>
            </a:r>
            <a:br>
              <a:rPr lang="tr-TR" sz="3200" kern="100" dirty="0">
                <a:effectLst/>
                <a:latin typeface="+mn-lt"/>
                <a:ea typeface="Calibri" panose="020F0502020204030204" pitchFamily="34" charset="0"/>
                <a:cs typeface="Times New Roman" panose="02020603050405020304" pitchFamily="18" charset="0"/>
              </a:rPr>
            </a:br>
            <a:r>
              <a:rPr lang="tr-TR" sz="2000" i="1" kern="100" dirty="0" err="1">
                <a:effectLst/>
                <a:latin typeface="+mn-lt"/>
                <a:ea typeface="Calibri" panose="020F0502020204030204" pitchFamily="34" charset="0"/>
                <a:cs typeface="Times New Roman" panose="02020603050405020304" pitchFamily="18" charset="0"/>
              </a:rPr>
              <a:t>National</a:t>
            </a:r>
            <a:r>
              <a:rPr lang="tr-TR" sz="2000" i="1" kern="100" dirty="0">
                <a:effectLst/>
                <a:latin typeface="+mn-lt"/>
                <a:ea typeface="Calibri" panose="020F0502020204030204" pitchFamily="34" charset="0"/>
                <a:cs typeface="Times New Roman" panose="02020603050405020304" pitchFamily="18" charset="0"/>
              </a:rPr>
              <a:t> </a:t>
            </a:r>
            <a:r>
              <a:rPr lang="tr-TR" sz="2000" i="1" kern="100" dirty="0" err="1">
                <a:effectLst/>
                <a:latin typeface="+mn-lt"/>
                <a:ea typeface="Calibri" panose="020F0502020204030204" pitchFamily="34" charset="0"/>
                <a:cs typeface="Times New Roman" panose="02020603050405020304" pitchFamily="18" charset="0"/>
              </a:rPr>
              <a:t>Gender</a:t>
            </a:r>
            <a:r>
              <a:rPr lang="tr-TR" sz="2000" i="1" kern="100" dirty="0">
                <a:effectLst/>
                <a:latin typeface="+mn-lt"/>
                <a:ea typeface="Calibri" panose="020F0502020204030204" pitchFamily="34" charset="0"/>
                <a:cs typeface="Times New Roman" panose="02020603050405020304" pitchFamily="18" charset="0"/>
              </a:rPr>
              <a:t> &amp; </a:t>
            </a:r>
            <a:r>
              <a:rPr lang="tr-TR" sz="2000" i="1" kern="100" dirty="0" err="1">
                <a:effectLst/>
                <a:latin typeface="+mn-lt"/>
                <a:ea typeface="Calibri" panose="020F0502020204030204" pitchFamily="34" charset="0"/>
                <a:cs typeface="Times New Roman" panose="02020603050405020304" pitchFamily="18" charset="0"/>
              </a:rPr>
              <a:t>Climate</a:t>
            </a:r>
            <a:r>
              <a:rPr lang="tr-TR" sz="2000" i="1" kern="100" dirty="0">
                <a:effectLst/>
                <a:latin typeface="+mn-lt"/>
                <a:ea typeface="Calibri" panose="020F0502020204030204" pitchFamily="34" charset="0"/>
                <a:cs typeface="Times New Roman" panose="02020603050405020304" pitchFamily="18" charset="0"/>
              </a:rPr>
              <a:t> </a:t>
            </a:r>
            <a:r>
              <a:rPr lang="tr-TR" sz="2000" i="1" kern="100" dirty="0" err="1">
                <a:effectLst/>
                <a:latin typeface="+mn-lt"/>
                <a:ea typeface="Calibri" panose="020F0502020204030204" pitchFamily="34" charset="0"/>
                <a:cs typeface="Times New Roman" panose="02020603050405020304" pitchFamily="18" charset="0"/>
              </a:rPr>
              <a:t>Change</a:t>
            </a:r>
            <a:r>
              <a:rPr lang="tr-TR" sz="2000" i="1" kern="100" dirty="0">
                <a:effectLst/>
                <a:latin typeface="+mn-lt"/>
                <a:ea typeface="Calibri" panose="020F0502020204030204" pitchFamily="34" charset="0"/>
                <a:cs typeface="Times New Roman" panose="02020603050405020304" pitchFamily="18" charset="0"/>
              </a:rPr>
              <a:t> </a:t>
            </a:r>
            <a:r>
              <a:rPr lang="tr-TR" sz="2000" i="1" kern="100" dirty="0" err="1">
                <a:effectLst/>
                <a:latin typeface="+mn-lt"/>
                <a:ea typeface="Calibri" panose="020F0502020204030204" pitchFamily="34" charset="0"/>
                <a:cs typeface="Times New Roman" panose="02020603050405020304" pitchFamily="18" charset="0"/>
              </a:rPr>
              <a:t>Focal</a:t>
            </a:r>
            <a:r>
              <a:rPr lang="tr-TR" sz="2000" i="1" kern="100" dirty="0">
                <a:effectLst/>
                <a:latin typeface="+mn-lt"/>
                <a:ea typeface="Calibri" panose="020F0502020204030204" pitchFamily="34" charset="0"/>
                <a:cs typeface="Times New Roman" panose="02020603050405020304" pitchFamily="18" charset="0"/>
              </a:rPr>
              <a:t> </a:t>
            </a:r>
            <a:r>
              <a:rPr lang="tr-TR" sz="2000" i="1" kern="100" dirty="0" err="1">
                <a:effectLst/>
                <a:latin typeface="+mn-lt"/>
                <a:ea typeface="Calibri" panose="020F0502020204030204" pitchFamily="34" charset="0"/>
                <a:cs typeface="Times New Roman" panose="02020603050405020304" pitchFamily="18" charset="0"/>
              </a:rPr>
              <a:t>Points</a:t>
            </a:r>
            <a:r>
              <a:rPr lang="tr-TR" sz="2000" i="1" kern="100" dirty="0">
                <a:effectLst/>
                <a:latin typeface="+mn-lt"/>
                <a:ea typeface="Calibri" panose="020F0502020204030204" pitchFamily="34" charset="0"/>
                <a:cs typeface="Times New Roman" panose="02020603050405020304" pitchFamily="18" charset="0"/>
              </a:rPr>
              <a:t> (UNFCCC Secretariat)</a:t>
            </a:r>
            <a:br>
              <a:rPr lang="tr-TR" sz="3200" kern="100" dirty="0">
                <a:effectLst/>
                <a:latin typeface="+mn-lt"/>
                <a:ea typeface="Calibri" panose="020F0502020204030204" pitchFamily="34" charset="0"/>
                <a:cs typeface="Times New Roman" panose="02020603050405020304" pitchFamily="18" charset="0"/>
              </a:rPr>
            </a:br>
            <a:endParaRPr lang="tr-TR" sz="3200" dirty="0">
              <a:latin typeface="+mn-lt"/>
            </a:endParaRPr>
          </a:p>
        </p:txBody>
      </p:sp>
      <p:sp>
        <p:nvSpPr>
          <p:cNvPr id="3" name="İçerik Yer Tutucusu 2">
            <a:extLst>
              <a:ext uri="{FF2B5EF4-FFF2-40B4-BE49-F238E27FC236}">
                <a16:creationId xmlns:a16="http://schemas.microsoft.com/office/drawing/2014/main" id="{36192F50-03F0-B040-84DC-36CC490D3D40}"/>
              </a:ext>
            </a:extLst>
          </p:cNvPr>
          <p:cNvSpPr>
            <a:spLocks noGrp="1"/>
          </p:cNvSpPr>
          <p:nvPr>
            <p:ph idx="1"/>
          </p:nvPr>
        </p:nvSpPr>
        <p:spPr>
          <a:xfrm>
            <a:off x="559420" y="1583163"/>
            <a:ext cx="11073160" cy="4909712"/>
          </a:xfrm>
        </p:spPr>
        <p:txBody>
          <a:bodyPr>
            <a:normAutofit fontScale="85000" lnSpcReduction="20000"/>
          </a:bodyPr>
          <a:lstStyle/>
          <a:p>
            <a:pPr marL="0" indent="0">
              <a:lnSpc>
                <a:spcPct val="100000"/>
              </a:lnSpc>
              <a:spcBef>
                <a:spcPts val="0"/>
              </a:spcBef>
              <a:buNone/>
            </a:pPr>
            <a:endParaRPr lang="tr-TR" sz="2400" kern="100" dirty="0">
              <a:effectLst/>
              <a:ea typeface="Calibri" panose="020F0502020204030204" pitchFamily="34" charset="0"/>
              <a:cs typeface="Times New Roman" panose="02020603050405020304" pitchFamily="18" charset="0"/>
            </a:endParaRPr>
          </a:p>
          <a:p>
            <a:pPr marL="0" indent="0">
              <a:lnSpc>
                <a:spcPct val="110000"/>
              </a:lnSpc>
              <a:spcBef>
                <a:spcPts val="0"/>
              </a:spcBef>
              <a:buNone/>
            </a:pPr>
            <a:r>
              <a:rPr lang="tr-TR" sz="2600" kern="100" dirty="0">
                <a:ea typeface="Calibri" panose="020F0502020204030204" pitchFamily="34" charset="0"/>
                <a:cs typeface="Times New Roman" panose="02020603050405020304" pitchFamily="18" charset="0"/>
              </a:rPr>
              <a:t>UNFCCC BMİDÇS Sekreteryası ci</a:t>
            </a:r>
            <a:r>
              <a:rPr lang="tr-TR" sz="2600" kern="100" dirty="0">
                <a:effectLst/>
                <a:ea typeface="Calibri" panose="020F0502020204030204" pitchFamily="34" charset="0"/>
                <a:cs typeface="Times New Roman" panose="02020603050405020304" pitchFamily="18" charset="0"/>
              </a:rPr>
              <a:t>nsiyet ve iklim değişikliği kararı 3/CP.25, paragraf 11: "Tarafları iklim müzakereleri, uygulama ve izleme için ulusal bir cinsiyet ve iklim değişikliği odak noktası atamaya ve destek sağlamaya teşvik eder". Sonuç olarak, sekretaryası ilgili ayrıntıları ve BMİDÇS kapsamında belirlenen Cinsiyet Odak Noktalarının listesini burada sunmaktadır. </a:t>
            </a:r>
          </a:p>
          <a:p>
            <a:pPr marL="0" indent="0">
              <a:lnSpc>
                <a:spcPct val="110000"/>
              </a:lnSpc>
              <a:spcBef>
                <a:spcPts val="0"/>
              </a:spcBef>
              <a:buNone/>
            </a:pPr>
            <a:endParaRPr lang="tr-TR" sz="2600" kern="100" dirty="0">
              <a:ea typeface="Calibri" panose="020F0502020204030204" pitchFamily="34" charset="0"/>
              <a:cs typeface="Times New Roman" panose="02020603050405020304" pitchFamily="18" charset="0"/>
            </a:endParaRPr>
          </a:p>
          <a:p>
            <a:pPr marL="0" indent="0">
              <a:lnSpc>
                <a:spcPct val="110000"/>
              </a:lnSpc>
              <a:spcBef>
                <a:spcPts val="0"/>
              </a:spcBef>
              <a:buNone/>
            </a:pPr>
            <a:r>
              <a:rPr lang="tr-TR" sz="2600" kern="100" dirty="0">
                <a:ea typeface="Calibri" panose="020F0502020204030204" pitchFamily="34" charset="0"/>
                <a:cs typeface="Times New Roman" panose="02020603050405020304" pitchFamily="18" charset="0"/>
              </a:rPr>
              <a:t>TURKEY - </a:t>
            </a:r>
            <a:r>
              <a:rPr lang="tr-TR" sz="2600" kern="100" dirty="0">
                <a:effectLst/>
                <a:ea typeface="Calibri" panose="020F0502020204030204" pitchFamily="34" charset="0"/>
                <a:cs typeface="Times New Roman" panose="02020603050405020304" pitchFamily="18" charset="0"/>
              </a:rPr>
              <a:t>Tuğba İçmeli, Ayşin </a:t>
            </a:r>
            <a:r>
              <a:rPr lang="tr-TR" sz="2600" kern="100" dirty="0" err="1">
                <a:effectLst/>
                <a:ea typeface="Calibri" panose="020F0502020204030204" pitchFamily="34" charset="0"/>
                <a:cs typeface="Times New Roman" panose="02020603050405020304" pitchFamily="18" charset="0"/>
              </a:rPr>
              <a:t>Turpancı</a:t>
            </a:r>
            <a:r>
              <a:rPr lang="tr-TR" sz="2600" kern="100" dirty="0">
                <a:effectLst/>
                <a:ea typeface="Calibri" panose="020F0502020204030204" pitchFamily="34" charset="0"/>
                <a:cs typeface="Times New Roman" panose="02020603050405020304" pitchFamily="18" charset="0"/>
              </a:rPr>
              <a:t> </a:t>
            </a:r>
            <a:r>
              <a:rPr lang="tr-TR" sz="2600" kern="100" dirty="0">
                <a:ea typeface="Calibri" panose="020F0502020204030204" pitchFamily="34" charset="0"/>
                <a:cs typeface="Times New Roman" panose="02020603050405020304" pitchFamily="18" charset="0"/>
              </a:rPr>
              <a:t>Çevre ve Şehircilik Bakanlığı</a:t>
            </a:r>
          </a:p>
          <a:p>
            <a:pPr marL="0" indent="0">
              <a:lnSpc>
                <a:spcPct val="110000"/>
              </a:lnSpc>
              <a:spcBef>
                <a:spcPts val="0"/>
              </a:spcBef>
              <a:buNone/>
            </a:pPr>
            <a:r>
              <a:rPr lang="tr-TR" sz="2600" kern="100" dirty="0">
                <a:solidFill>
                  <a:srgbClr val="0070C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https://unfccc.int/topics/gender/resources/list-of-gender-focal-points-under-the-unfccc</a:t>
            </a:r>
            <a:endParaRPr lang="tr-TR" sz="2600" kern="100" dirty="0">
              <a:solidFill>
                <a:srgbClr val="0070C0"/>
              </a:solidFill>
              <a:effectLst/>
              <a:ea typeface="Calibri" panose="020F0502020204030204" pitchFamily="34" charset="0"/>
              <a:cs typeface="Times New Roman" panose="02020603050405020304" pitchFamily="18" charset="0"/>
            </a:endParaRPr>
          </a:p>
          <a:p>
            <a:pPr marL="0" indent="0">
              <a:lnSpc>
                <a:spcPct val="110000"/>
              </a:lnSpc>
              <a:spcBef>
                <a:spcPts val="0"/>
              </a:spcBef>
              <a:buNone/>
            </a:pPr>
            <a:r>
              <a:rPr lang="tr-TR" sz="2600" kern="100" dirty="0">
                <a:effectLst/>
                <a:highlight>
                  <a:srgbClr val="FFFFFF"/>
                </a:highlight>
                <a:ea typeface="Calibri" panose="020F0502020204030204" pitchFamily="34" charset="0"/>
                <a:cs typeface="Calibri" panose="020F0502020204030204" pitchFamily="34" charset="0"/>
              </a:rPr>
              <a:t>Tuğba İçmeli – Bakanlıkta çalışmıyor.</a:t>
            </a:r>
          </a:p>
          <a:p>
            <a:pPr marL="0" indent="0">
              <a:lnSpc>
                <a:spcPct val="110000"/>
              </a:lnSpc>
              <a:spcBef>
                <a:spcPts val="0"/>
              </a:spcBef>
              <a:buNone/>
            </a:pPr>
            <a:r>
              <a:rPr lang="tr-TR" sz="2600" kern="100" dirty="0">
                <a:effectLst/>
                <a:highlight>
                  <a:srgbClr val="FFFFFF"/>
                </a:highlight>
                <a:ea typeface="Calibri" panose="020F0502020204030204" pitchFamily="34" charset="0"/>
                <a:cs typeface="Calibri" panose="020F0502020204030204" pitchFamily="34" charset="0"/>
              </a:rPr>
              <a:t>Ayşin </a:t>
            </a:r>
            <a:r>
              <a:rPr lang="tr-TR" sz="2600" kern="100" dirty="0" err="1">
                <a:effectLst/>
                <a:highlight>
                  <a:srgbClr val="FFFFFF"/>
                </a:highlight>
                <a:ea typeface="Calibri" panose="020F0502020204030204" pitchFamily="34" charset="0"/>
                <a:cs typeface="Calibri" panose="020F0502020204030204" pitchFamily="34" charset="0"/>
              </a:rPr>
              <a:t>Turpancı</a:t>
            </a:r>
            <a:r>
              <a:rPr lang="tr-TR" sz="2600" kern="100" dirty="0">
                <a:effectLst/>
                <a:highlight>
                  <a:srgbClr val="FFFFFF"/>
                </a:highlight>
                <a:ea typeface="Calibri" panose="020F0502020204030204" pitchFamily="34" charset="0"/>
                <a:cs typeface="Calibri" panose="020F0502020204030204" pitchFamily="34" charset="0"/>
              </a:rPr>
              <a:t>, Çevre Hukukçusu</a:t>
            </a:r>
            <a:r>
              <a:rPr lang="tr-TR" sz="2600" kern="100" dirty="0">
                <a:highlight>
                  <a:srgbClr val="FFFFFF"/>
                </a:highlight>
                <a:ea typeface="Calibri" panose="020F0502020204030204" pitchFamily="34" charset="0"/>
                <a:cs typeface="Times New Roman" panose="02020603050405020304" pitchFamily="18" charset="0"/>
              </a:rPr>
              <a:t>, </a:t>
            </a:r>
            <a:r>
              <a:rPr lang="tr-TR" sz="2600" kern="1800" dirty="0">
                <a:effectLst/>
                <a:highlight>
                  <a:srgbClr val="FFFFFF"/>
                </a:highlight>
                <a:ea typeface="Times New Roman" panose="02020603050405020304" pitchFamily="18" charset="0"/>
                <a:cs typeface="Calibri" panose="020F0502020204030204" pitchFamily="34" charset="0"/>
              </a:rPr>
              <a:t>İklim Değişikliği Başkanlığı</a:t>
            </a:r>
            <a:r>
              <a:rPr lang="tr-TR" sz="2600" kern="100" dirty="0">
                <a:highlight>
                  <a:srgbClr val="FFFFFF"/>
                </a:highlight>
                <a:ea typeface="Times New Roman" panose="02020603050405020304" pitchFamily="18" charset="0"/>
                <a:cs typeface="Times New Roman" panose="02020603050405020304" pitchFamily="18" charset="0"/>
              </a:rPr>
              <a:t>, </a:t>
            </a:r>
            <a:r>
              <a:rPr lang="tr-TR" sz="2600" kern="1800" dirty="0">
                <a:effectLst/>
                <a:highlight>
                  <a:srgbClr val="FFFFFF"/>
                </a:highlight>
                <a:ea typeface="Times New Roman" panose="02020603050405020304" pitchFamily="18" charset="0"/>
                <a:cs typeface="Calibri" panose="020F0502020204030204" pitchFamily="34" charset="0"/>
              </a:rPr>
              <a:t>İklim Müzakereleri ve Uluslararası Politikalar Dairesi Başkanlığı, Daire Başkanı, </a:t>
            </a:r>
            <a:r>
              <a:rPr lang="tr-TR" sz="2600" kern="0" dirty="0">
                <a:effectLst/>
                <a:ea typeface="Times New Roman" panose="02020603050405020304" pitchFamily="18" charset="0"/>
                <a:cs typeface="Calibri" panose="020F0502020204030204" pitchFamily="34" charset="0"/>
              </a:rPr>
              <a:t>Çevre, Şehircilik ve İklim Değişikliği Bakanlığı </a:t>
            </a:r>
          </a:p>
          <a:p>
            <a:pPr marL="0" indent="0">
              <a:lnSpc>
                <a:spcPct val="110000"/>
              </a:lnSpc>
              <a:spcBef>
                <a:spcPts val="0"/>
              </a:spcBef>
              <a:buNone/>
            </a:pPr>
            <a:endParaRPr lang="tr-TR" sz="2600" b="1" kern="0" dirty="0">
              <a:ea typeface="Times New Roman" panose="02020603050405020304" pitchFamily="18" charset="0"/>
              <a:cs typeface="Calibri" panose="020F0502020204030204" pitchFamily="34" charset="0"/>
            </a:endParaRPr>
          </a:p>
          <a:p>
            <a:pPr marL="0" indent="0">
              <a:lnSpc>
                <a:spcPct val="110000"/>
              </a:lnSpc>
              <a:spcBef>
                <a:spcPts val="0"/>
              </a:spcBef>
              <a:buNone/>
            </a:pPr>
            <a:r>
              <a:rPr lang="tr-TR" sz="2600" u="sng" kern="0" dirty="0" err="1">
                <a:ea typeface="Times New Roman" panose="02020603050405020304" pitchFamily="18" charset="0"/>
                <a:cs typeface="Calibri" panose="020F0502020204030204" pitchFamily="34" charset="0"/>
              </a:rPr>
              <a:t>ÇŞİDB’nda</a:t>
            </a:r>
            <a:r>
              <a:rPr lang="tr-TR" sz="2600" u="sng" kern="0" dirty="0">
                <a:ea typeface="Times New Roman" panose="02020603050405020304" pitchFamily="18" charset="0"/>
                <a:cs typeface="Calibri" panose="020F0502020204030204" pitchFamily="34" charset="0"/>
              </a:rPr>
              <a:t> diğer üst düzey kadın muhataplar</a:t>
            </a:r>
          </a:p>
          <a:p>
            <a:pPr marL="0" indent="0">
              <a:lnSpc>
                <a:spcPct val="110000"/>
              </a:lnSpc>
              <a:spcBef>
                <a:spcPts val="0"/>
              </a:spcBef>
              <a:buNone/>
            </a:pPr>
            <a:r>
              <a:rPr lang="tr-TR" sz="2600" kern="0" dirty="0">
                <a:ea typeface="Times New Roman" panose="02020603050405020304" pitchFamily="18" charset="0"/>
                <a:cs typeface="Calibri" panose="020F0502020204030204" pitchFamily="34" charset="0"/>
              </a:rPr>
              <a:t>Tuğba </a:t>
            </a:r>
            <a:r>
              <a:rPr lang="tr-TR" sz="2600" kern="0" dirty="0" err="1">
                <a:ea typeface="Times New Roman" panose="02020603050405020304" pitchFamily="18" charset="0"/>
                <a:cs typeface="Calibri" panose="020F0502020204030204" pitchFamily="34" charset="0"/>
              </a:rPr>
              <a:t>Dinçbaş</a:t>
            </a:r>
            <a:r>
              <a:rPr lang="tr-TR" sz="2600" kern="0" dirty="0">
                <a:ea typeface="Times New Roman" panose="02020603050405020304" pitchFamily="18" charset="0"/>
                <a:cs typeface="Calibri" panose="020F0502020204030204" pitchFamily="34" charset="0"/>
              </a:rPr>
              <a:t>, Başkan Yardımcısı, İklim Başkanlığı, </a:t>
            </a:r>
          </a:p>
          <a:p>
            <a:pPr marL="0" indent="0">
              <a:lnSpc>
                <a:spcPct val="110000"/>
              </a:lnSpc>
              <a:spcBef>
                <a:spcPts val="0"/>
              </a:spcBef>
              <a:buNone/>
            </a:pPr>
            <a:r>
              <a:rPr lang="tr-TR" sz="2600" dirty="0">
                <a:highlight>
                  <a:srgbClr val="FFFFFF"/>
                </a:highlight>
              </a:rPr>
              <a:t>Fatma </a:t>
            </a:r>
            <a:r>
              <a:rPr lang="tr-TR" sz="2600" dirty="0" err="1">
                <a:highlight>
                  <a:srgbClr val="FFFFFF"/>
                </a:highlight>
              </a:rPr>
              <a:t>Varank</a:t>
            </a:r>
            <a:r>
              <a:rPr lang="tr-TR" sz="2600" dirty="0">
                <a:highlight>
                  <a:srgbClr val="FFFFFF"/>
                </a:highlight>
              </a:rPr>
              <a:t>, Bakan Yardımcısı, </a:t>
            </a:r>
            <a:r>
              <a:rPr lang="tr-TR" sz="2600" i="0" dirty="0">
                <a:effectLst/>
                <a:highlight>
                  <a:srgbClr val="FFFFFF"/>
                </a:highlight>
              </a:rPr>
              <a:t>BMİDÇS, İklim Değişikliği </a:t>
            </a:r>
            <a:r>
              <a:rPr lang="tr-TR" sz="2600" i="0" dirty="0" err="1">
                <a:effectLst/>
                <a:highlight>
                  <a:srgbClr val="FFFFFF"/>
                </a:highlight>
              </a:rPr>
              <a:t>Başmüzakerecisi</a:t>
            </a:r>
            <a:endParaRPr lang="tr-TR" sz="2600" kern="1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endParaRPr lang="tr-TR" kern="100" dirty="0">
              <a:ea typeface="Calibri" panose="020F0502020204030204" pitchFamily="34" charset="0"/>
              <a:cs typeface="Times New Roman" panose="02020603050405020304" pitchFamily="18" charset="0"/>
            </a:endParaRPr>
          </a:p>
          <a:p>
            <a:pPr marL="0" indent="0">
              <a:lnSpc>
                <a:spcPct val="100000"/>
              </a:lnSpc>
              <a:spcBef>
                <a:spcPts val="0"/>
              </a:spcBef>
              <a:buNone/>
            </a:pPr>
            <a:endParaRPr lang="tr-TR" kern="100" dirty="0">
              <a:ea typeface="Calibri" panose="020F0502020204030204" pitchFamily="34" charset="0"/>
              <a:cs typeface="Times New Roman" panose="02020603050405020304" pitchFamily="18" charset="0"/>
            </a:endParaRPr>
          </a:p>
          <a:p>
            <a:pPr marL="0" indent="0">
              <a:lnSpc>
                <a:spcPct val="100000"/>
              </a:lnSpc>
              <a:spcBef>
                <a:spcPts val="0"/>
              </a:spcBef>
              <a:buNone/>
            </a:pPr>
            <a:endParaRPr lang="tr-TR" kern="1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endParaRPr lang="tr-TR" kern="1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endParaRPr lang="tr-TR" sz="4000" dirty="0"/>
          </a:p>
        </p:txBody>
      </p:sp>
    </p:spTree>
    <p:extLst>
      <p:ext uri="{BB962C8B-B14F-4D97-AF65-F5344CB8AC3E}">
        <p14:creationId xmlns:p14="http://schemas.microsoft.com/office/powerpoint/2010/main" val="2403037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B9A787-3F68-7128-0C4C-502D64221002}"/>
              </a:ext>
            </a:extLst>
          </p:cNvPr>
          <p:cNvSpPr>
            <a:spLocks noGrp="1"/>
          </p:cNvSpPr>
          <p:nvPr>
            <p:ph type="title"/>
          </p:nvPr>
        </p:nvSpPr>
        <p:spPr>
          <a:xfrm>
            <a:off x="413897" y="365125"/>
            <a:ext cx="10939903" cy="1325563"/>
          </a:xfrm>
        </p:spPr>
        <p:txBody>
          <a:bodyPr>
            <a:noAutofit/>
          </a:bodyPr>
          <a:lstStyle/>
          <a:p>
            <a:pPr>
              <a:lnSpc>
                <a:spcPct val="100000"/>
              </a:lnSpc>
            </a:pPr>
            <a:r>
              <a:rPr lang="tr-TR" sz="3200" b="1" dirty="0">
                <a:latin typeface="+mn-lt"/>
              </a:rPr>
              <a:t>Ulusal Katkı Beyanlarında </a:t>
            </a:r>
            <a:br>
              <a:rPr lang="tr-TR" sz="3200" b="1" dirty="0">
                <a:latin typeface="+mn-lt"/>
              </a:rPr>
            </a:br>
            <a:r>
              <a:rPr lang="tr-TR" sz="3200" b="1" dirty="0">
                <a:latin typeface="+mn-lt"/>
              </a:rPr>
              <a:t>Cinsiyet Eşitliği ve </a:t>
            </a:r>
            <a:br>
              <a:rPr lang="tr-TR" sz="3200" b="1" dirty="0">
                <a:latin typeface="+mn-lt"/>
              </a:rPr>
            </a:br>
            <a:r>
              <a:rPr lang="tr-TR" sz="3200" b="1" dirty="0">
                <a:latin typeface="+mn-lt"/>
              </a:rPr>
              <a:t>Kadının Güçlenmesi</a:t>
            </a:r>
            <a:br>
              <a:rPr lang="tr-TR" sz="2800" dirty="0">
                <a:latin typeface="+mn-lt"/>
              </a:rPr>
            </a:br>
            <a:r>
              <a:rPr lang="tr-TR" sz="2400" i="1" dirty="0">
                <a:latin typeface="+mn-lt"/>
              </a:rPr>
              <a:t>Paris A taahhütleri (NDC, UNFCCC)</a:t>
            </a:r>
            <a:endParaRPr lang="tr-TR" sz="2800" i="1" dirty="0">
              <a:latin typeface="+mn-lt"/>
            </a:endParaRPr>
          </a:p>
        </p:txBody>
      </p:sp>
      <p:sp>
        <p:nvSpPr>
          <p:cNvPr id="3" name="İçerik Yer Tutucusu 2">
            <a:extLst>
              <a:ext uri="{FF2B5EF4-FFF2-40B4-BE49-F238E27FC236}">
                <a16:creationId xmlns:a16="http://schemas.microsoft.com/office/drawing/2014/main" id="{B0A24BD6-531E-5BAA-5586-A67E5C865500}"/>
              </a:ext>
            </a:extLst>
          </p:cNvPr>
          <p:cNvSpPr>
            <a:spLocks noGrp="1"/>
          </p:cNvSpPr>
          <p:nvPr>
            <p:ph sz="half" idx="1"/>
          </p:nvPr>
        </p:nvSpPr>
        <p:spPr>
          <a:xfrm>
            <a:off x="413897" y="2141536"/>
            <a:ext cx="5986903" cy="4493179"/>
          </a:xfrm>
        </p:spPr>
        <p:txBody>
          <a:bodyPr>
            <a:normAutofit/>
          </a:bodyPr>
          <a:lstStyle/>
          <a:p>
            <a:pPr marL="0" indent="0" algn="just">
              <a:lnSpc>
                <a:spcPct val="120000"/>
              </a:lnSpc>
              <a:spcBef>
                <a:spcPts val="0"/>
              </a:spcBef>
              <a:buNone/>
            </a:pPr>
            <a:r>
              <a:rPr lang="tr-TR" sz="1800" b="1" kern="100" dirty="0">
                <a:ea typeface="Times New Roman" panose="02020603050405020304" pitchFamily="18" charset="0"/>
                <a:cs typeface="Calibri" panose="020F0502020204030204" pitchFamily="34" charset="0"/>
              </a:rPr>
              <a:t>T.C. Güncellenmiş Birinci Ulusal Katkı Beyanı (Nisan 2023) </a:t>
            </a:r>
          </a:p>
          <a:p>
            <a:pPr algn="just">
              <a:lnSpc>
                <a:spcPct val="120000"/>
              </a:lnSpc>
              <a:spcBef>
                <a:spcPts val="0"/>
              </a:spcBef>
            </a:pPr>
            <a:r>
              <a:rPr lang="tr-TR" sz="1800" dirty="0">
                <a:effectLst/>
                <a:ea typeface="Calibri" panose="020F0502020204030204" pitchFamily="34" charset="0"/>
                <a:cs typeface="Calibri" panose="020F0502020204030204" pitchFamily="34" charset="0"/>
              </a:rPr>
              <a:t>Beyanda sektörel etkilenebilirlik ve risk değerlendirmelerine ekonomik ve ekolojik açıdan daha çok yer verilmiştir. </a:t>
            </a:r>
            <a:endParaRPr lang="tr-TR" sz="1800" dirty="0">
              <a:effectLst/>
              <a:ea typeface="Calibri" panose="020F0502020204030204" pitchFamily="34" charset="0"/>
              <a:cs typeface="Arial" panose="020B0604020202020204" pitchFamily="34" charset="0"/>
            </a:endParaRPr>
          </a:p>
          <a:p>
            <a:pPr algn="just">
              <a:lnSpc>
                <a:spcPct val="120000"/>
              </a:lnSpc>
              <a:spcBef>
                <a:spcPts val="0"/>
              </a:spcBef>
            </a:pPr>
            <a:r>
              <a:rPr lang="tr-TR" sz="1800" dirty="0">
                <a:effectLst/>
                <a:ea typeface="Calibri" panose="020F0502020204030204" pitchFamily="34" charset="0"/>
                <a:cs typeface="Calibri" panose="020F0502020204030204" pitchFamily="34" charset="0"/>
              </a:rPr>
              <a:t>ÇŞİDB, İklim Değişikliği Başkanlığı “Ulusal Toplumsal Cinsiyet ve İklim Değişikliği Ulusal Odak Noktası (</a:t>
            </a:r>
            <a:r>
              <a:rPr lang="tr-TR" sz="1800" kern="0" dirty="0">
                <a:effectLst/>
                <a:ea typeface="Calibri" panose="020F0502020204030204" pitchFamily="34" charset="0"/>
              </a:rPr>
              <a:t>Birleşmiş Milletler İklim Değişikliği Çerçeve Sözleşmesi’ni uygulama ve izleme taahhütleri gereği oluşturulan atama prosedürleri</a:t>
            </a:r>
            <a:r>
              <a:rPr lang="tr-TR" sz="1800" dirty="0">
                <a:effectLst/>
                <a:ea typeface="Calibri" panose="020F0502020204030204" pitchFamily="34" charset="0"/>
                <a:cs typeface="Calibri" panose="020F0502020204030204" pitchFamily="34" charset="0"/>
              </a:rPr>
              <a:t>).</a:t>
            </a:r>
          </a:p>
          <a:p>
            <a:pPr algn="just">
              <a:lnSpc>
                <a:spcPct val="120000"/>
              </a:lnSpc>
              <a:spcBef>
                <a:spcPts val="0"/>
              </a:spcBef>
            </a:pPr>
            <a:r>
              <a:rPr lang="tr-TR" sz="1800" dirty="0">
                <a:effectLst/>
                <a:ea typeface="Calibri" panose="020F0502020204030204" pitchFamily="34" charset="0"/>
                <a:cs typeface="Calibri" panose="020F0502020204030204" pitchFamily="34" charset="0"/>
              </a:rPr>
              <a:t>İklim Değişikliği Başkanlığı orta ve üst düzey yönetim pozisyonlarında %50 oranında toplumsal cinsiyet eşitliği dengesine sahip.</a:t>
            </a:r>
          </a:p>
          <a:p>
            <a:pPr algn="just">
              <a:lnSpc>
                <a:spcPct val="120000"/>
              </a:lnSpc>
              <a:spcBef>
                <a:spcPts val="0"/>
              </a:spcBef>
            </a:pPr>
            <a:r>
              <a:rPr lang="tr-TR" sz="1800" kern="0" dirty="0">
                <a:ea typeface="Calibri" panose="020F0502020204030204" pitchFamily="34" charset="0"/>
              </a:rPr>
              <a:t>S</a:t>
            </a:r>
            <a:r>
              <a:rPr lang="tr-TR" sz="1800" kern="0" dirty="0">
                <a:effectLst/>
                <a:ea typeface="Calibri" panose="020F0502020204030204" pitchFamily="34" charset="0"/>
              </a:rPr>
              <a:t>osyal kalkınma ve iklim değişikliği konuları kırsal kalkınma sektörü politikaları içinde dile getiriliyor, doğrudan kadın vurgulanmıyor. </a:t>
            </a:r>
            <a:endParaRPr lang="tr-TR" sz="1800" dirty="0"/>
          </a:p>
          <a:p>
            <a:pPr>
              <a:lnSpc>
                <a:spcPct val="120000"/>
              </a:lnSpc>
              <a:spcBef>
                <a:spcPts val="0"/>
              </a:spcBef>
            </a:pPr>
            <a:endParaRPr lang="tr-TR" sz="1600" dirty="0"/>
          </a:p>
        </p:txBody>
      </p:sp>
      <p:pic>
        <p:nvPicPr>
          <p:cNvPr id="5" name="Resim 4">
            <a:extLst>
              <a:ext uri="{FF2B5EF4-FFF2-40B4-BE49-F238E27FC236}">
                <a16:creationId xmlns:a16="http://schemas.microsoft.com/office/drawing/2014/main" id="{26F7CA13-C4F6-5F0D-0788-18891247EB8A}"/>
              </a:ext>
            </a:extLst>
          </p:cNvPr>
          <p:cNvPicPr>
            <a:picLocks noChangeAspect="1"/>
          </p:cNvPicPr>
          <p:nvPr/>
        </p:nvPicPr>
        <p:blipFill>
          <a:blip r:embed="rId2"/>
          <a:stretch>
            <a:fillRect/>
          </a:stretch>
        </p:blipFill>
        <p:spPr>
          <a:xfrm rot="21406837">
            <a:off x="7337239" y="265740"/>
            <a:ext cx="3397875" cy="4406729"/>
          </a:xfrm>
          <a:prstGeom prst="rect">
            <a:avLst/>
          </a:prstGeom>
        </p:spPr>
      </p:pic>
      <p:sp>
        <p:nvSpPr>
          <p:cNvPr id="7" name="Metin kutusu 6">
            <a:extLst>
              <a:ext uri="{FF2B5EF4-FFF2-40B4-BE49-F238E27FC236}">
                <a16:creationId xmlns:a16="http://schemas.microsoft.com/office/drawing/2014/main" id="{0228B0F6-9EAC-A369-3D1C-5B09FA8DA8CA}"/>
              </a:ext>
            </a:extLst>
          </p:cNvPr>
          <p:cNvSpPr txBox="1"/>
          <p:nvPr/>
        </p:nvSpPr>
        <p:spPr>
          <a:xfrm>
            <a:off x="6890673" y="4923215"/>
            <a:ext cx="4885658" cy="1569660"/>
          </a:xfrm>
          <a:prstGeom prst="rect">
            <a:avLst/>
          </a:prstGeom>
          <a:noFill/>
        </p:spPr>
        <p:txBody>
          <a:bodyPr wrap="square">
            <a:spAutoFit/>
          </a:bodyPr>
          <a:lstStyle/>
          <a:p>
            <a:pPr marL="0" indent="0">
              <a:buNone/>
            </a:pPr>
            <a:r>
              <a:rPr lang="tr-TR"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https://wedo.org/brief-gender-equality-and-womens-empowerment-in-updated-and-new-nationally-determined-contributions-ndcs/</a:t>
            </a:r>
            <a:r>
              <a:rPr lang="tr-TR"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tr-TR" sz="1600" dirty="0">
                <a:latin typeface="Calibri" panose="020F0502020204030204" pitchFamily="34" charset="0"/>
                <a:ea typeface="Calibri" panose="020F0502020204030204" pitchFamily="34" charset="0"/>
                <a:cs typeface="Times New Roman" panose="02020603050405020304" pitchFamily="18" charset="0"/>
              </a:rPr>
              <a:t>2022</a:t>
            </a:r>
          </a:p>
          <a:p>
            <a:pPr marL="0" indent="0">
              <a:buNone/>
            </a:pPr>
            <a:r>
              <a:rPr lang="tr-TR" sz="1600" dirty="0"/>
              <a:t>«</a:t>
            </a:r>
            <a:r>
              <a:rPr lang="en-US" sz="1600" dirty="0"/>
              <a:t>BRIEF: Gender Equality and Women’s Empowerment in Updated and New Nationally Determined Contributions (NDCs)</a:t>
            </a:r>
            <a:r>
              <a:rPr lang="tr-TR" sz="1600" dirty="0"/>
              <a:t>», WEDO, Aralık 2020</a:t>
            </a:r>
          </a:p>
        </p:txBody>
      </p:sp>
    </p:spTree>
    <p:extLst>
      <p:ext uri="{BB962C8B-B14F-4D97-AF65-F5344CB8AC3E}">
        <p14:creationId xmlns:p14="http://schemas.microsoft.com/office/powerpoint/2010/main" val="14353483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2AB64823-29C5-C507-E08E-02DCD8418BE9}"/>
              </a:ext>
            </a:extLst>
          </p:cNvPr>
          <p:cNvSpPr>
            <a:spLocks noGrp="1"/>
          </p:cNvSpPr>
          <p:nvPr>
            <p:ph type="subTitle" idx="1"/>
          </p:nvPr>
        </p:nvSpPr>
        <p:spPr>
          <a:xfrm>
            <a:off x="1566530" y="1539321"/>
            <a:ext cx="8757684" cy="3574939"/>
          </a:xfrm>
        </p:spPr>
        <p:txBody>
          <a:bodyPr>
            <a:normAutofit/>
          </a:bodyPr>
          <a:lstStyle/>
          <a:p>
            <a:pPr>
              <a:lnSpc>
                <a:spcPct val="100000"/>
              </a:lnSpc>
            </a:pPr>
            <a:r>
              <a:rPr lang="tr-TR" altLang="tr-TR" sz="4400" dirty="0"/>
              <a:t>Türkiye’de iklim değişikliği ile mücadele çalışmalarının/verilerinin cinsiyet temelinde ayrışmasında ilk mutlu </a:t>
            </a:r>
            <a:r>
              <a:rPr lang="tr-TR" altLang="tr-TR" sz="4400" dirty="0">
                <a:sym typeface="Wingdings" panose="05000000000000000000" pitchFamily="2" charset="2"/>
              </a:rPr>
              <a:t> </a:t>
            </a:r>
            <a:r>
              <a:rPr lang="tr-TR" altLang="tr-TR" sz="4400" dirty="0"/>
              <a:t>adımlar…</a:t>
            </a:r>
            <a:endParaRPr lang="tr-TR" sz="4400" dirty="0"/>
          </a:p>
        </p:txBody>
      </p:sp>
    </p:spTree>
    <p:extLst>
      <p:ext uri="{BB962C8B-B14F-4D97-AF65-F5344CB8AC3E}">
        <p14:creationId xmlns:p14="http://schemas.microsoft.com/office/powerpoint/2010/main" val="20618796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F402B3-FF0F-9EC7-080C-681D7C582E40}"/>
              </a:ext>
            </a:extLst>
          </p:cNvPr>
          <p:cNvSpPr>
            <a:spLocks noGrp="1"/>
          </p:cNvSpPr>
          <p:nvPr>
            <p:ph type="title"/>
          </p:nvPr>
        </p:nvSpPr>
        <p:spPr>
          <a:xfrm>
            <a:off x="838200" y="-325991"/>
            <a:ext cx="10515600" cy="1325563"/>
          </a:xfrm>
        </p:spPr>
        <p:txBody>
          <a:bodyPr>
            <a:noAutofit/>
          </a:bodyPr>
          <a:lstStyle/>
          <a:p>
            <a:pPr>
              <a:lnSpc>
                <a:spcPct val="100000"/>
              </a:lnSpc>
            </a:pPr>
            <a:br>
              <a:rPr lang="tr-TR" sz="2800" b="1" dirty="0">
                <a:latin typeface="+mn-lt"/>
              </a:rPr>
            </a:br>
            <a:r>
              <a:rPr lang="tr-TR" sz="3600" b="1" dirty="0">
                <a:latin typeface="+mn-lt"/>
              </a:rPr>
              <a:t>Akademik zeminde </a:t>
            </a:r>
            <a:r>
              <a:rPr lang="tr-TR" sz="3600" dirty="0">
                <a:latin typeface="+mn-lt"/>
              </a:rPr>
              <a:t>1</a:t>
            </a:r>
            <a:endParaRPr lang="tr-TR" sz="2800" dirty="0">
              <a:latin typeface="+mn-lt"/>
            </a:endParaRPr>
          </a:p>
        </p:txBody>
      </p:sp>
      <p:sp>
        <p:nvSpPr>
          <p:cNvPr id="3" name="İçerik Yer Tutucusu 2">
            <a:extLst>
              <a:ext uri="{FF2B5EF4-FFF2-40B4-BE49-F238E27FC236}">
                <a16:creationId xmlns:a16="http://schemas.microsoft.com/office/drawing/2014/main" id="{719D2D30-12FC-A9AF-3651-36CB3095CA52}"/>
              </a:ext>
            </a:extLst>
          </p:cNvPr>
          <p:cNvSpPr>
            <a:spLocks noGrp="1"/>
          </p:cNvSpPr>
          <p:nvPr>
            <p:ph idx="1"/>
          </p:nvPr>
        </p:nvSpPr>
        <p:spPr>
          <a:xfrm>
            <a:off x="659219" y="1379059"/>
            <a:ext cx="10909004" cy="4351338"/>
          </a:xfrm>
        </p:spPr>
        <p:txBody>
          <a:bodyPr>
            <a:noAutofit/>
          </a:bodyPr>
          <a:lstStyle/>
          <a:p>
            <a:pPr>
              <a:lnSpc>
                <a:spcPct val="120000"/>
              </a:lnSpc>
              <a:spcBef>
                <a:spcPts val="0"/>
              </a:spcBef>
            </a:pPr>
            <a:r>
              <a:rPr lang="tr-TR" sz="1900" dirty="0"/>
              <a:t>Talu, N. (2016). İklim değişikliği ve toplumsal cinsiyet politika belirleme süreçleri. Yasama Dergisi, 33, 68-87.</a:t>
            </a:r>
          </a:p>
          <a:p>
            <a:pPr>
              <a:lnSpc>
                <a:spcPct val="120000"/>
              </a:lnSpc>
              <a:spcBef>
                <a:spcPts val="0"/>
              </a:spcBef>
            </a:pPr>
            <a:r>
              <a:rPr lang="tr-TR" sz="1900" dirty="0"/>
              <a:t>Kovancı, E. (2017). Kronik: Kadınların sürdürülebilir gelişme için örgütlenme deneyimlerinden ve toplumsal cinsiyet analizinden iklim değişikliğini anlamak. Ankara Üniversitesi SBF Dergisi, 72(2), 493-503. </a:t>
            </a:r>
          </a:p>
          <a:p>
            <a:pPr>
              <a:lnSpc>
                <a:spcPct val="120000"/>
              </a:lnSpc>
              <a:spcBef>
                <a:spcPts val="0"/>
              </a:spcBef>
            </a:pPr>
            <a:r>
              <a:rPr lang="tr-TR" sz="1900" dirty="0"/>
              <a:t>Kadınların İklim Değişikliği ile ilgili Algılarının Belirlenmesi, (</a:t>
            </a:r>
            <a:r>
              <a:rPr lang="tr-TR" sz="1900" dirty="0" err="1"/>
              <a:t>Determination</a:t>
            </a:r>
            <a:r>
              <a:rPr lang="tr-TR" sz="1900" dirty="0"/>
              <a:t> of </a:t>
            </a:r>
            <a:r>
              <a:rPr lang="tr-TR" sz="1900" dirty="0" err="1"/>
              <a:t>Women's</a:t>
            </a:r>
            <a:r>
              <a:rPr lang="tr-TR" sz="1900" dirty="0"/>
              <a:t> </a:t>
            </a:r>
            <a:r>
              <a:rPr lang="tr-TR" sz="1900" dirty="0" err="1"/>
              <a:t>Perceptions</a:t>
            </a:r>
            <a:r>
              <a:rPr lang="tr-TR" sz="1900" dirty="0"/>
              <a:t> </a:t>
            </a:r>
            <a:r>
              <a:rPr lang="tr-TR" sz="1900" dirty="0" err="1"/>
              <a:t>Related</a:t>
            </a:r>
            <a:r>
              <a:rPr lang="tr-TR" sz="1900" dirty="0"/>
              <a:t> </a:t>
            </a:r>
            <a:r>
              <a:rPr lang="tr-TR" sz="1900" dirty="0" err="1"/>
              <a:t>to</a:t>
            </a:r>
            <a:r>
              <a:rPr lang="tr-TR" sz="1900" dirty="0"/>
              <a:t> </a:t>
            </a:r>
            <a:r>
              <a:rPr lang="tr-TR" sz="1900" dirty="0" err="1"/>
              <a:t>Climate</a:t>
            </a:r>
            <a:r>
              <a:rPr lang="tr-TR" sz="1900" dirty="0"/>
              <a:t> </a:t>
            </a:r>
            <a:r>
              <a:rPr lang="tr-TR" sz="1900" dirty="0" err="1"/>
              <a:t>Change</a:t>
            </a:r>
            <a:r>
              <a:rPr lang="tr-TR" sz="1900" dirty="0"/>
              <a:t>), Araş. Gör. Olcay </a:t>
            </a:r>
            <a:r>
              <a:rPr lang="tr-TR" sz="1900" dirty="0" err="1"/>
              <a:t>Besnili</a:t>
            </a:r>
            <a:r>
              <a:rPr lang="tr-TR" sz="1900" dirty="0"/>
              <a:t> Memiş, Atatürk Üniversitesi, İİBF, Çalışma Ekonomisi ve Endüstri İlişkileri Bölümü, Erzurum, Temmuz 2019 </a:t>
            </a:r>
            <a:r>
              <a:rPr lang="tr-TR" sz="1900" dirty="0">
                <a:hlinkClick r:id="rId2">
                  <a:extLst>
                    <a:ext uri="{A12FA001-AC4F-418D-AE19-62706E023703}">
                      <ahyp:hlinkClr xmlns:ahyp="http://schemas.microsoft.com/office/drawing/2018/hyperlinkcolor" val="tx"/>
                    </a:ext>
                  </a:extLst>
                </a:hlinkClick>
              </a:rPr>
              <a:t>olcay.besnili@atauni.edu.tr</a:t>
            </a:r>
            <a:endParaRPr lang="tr-TR" sz="1900" dirty="0"/>
          </a:p>
          <a:p>
            <a:pPr>
              <a:lnSpc>
                <a:spcPct val="120000"/>
              </a:lnSpc>
              <a:spcBef>
                <a:spcPts val="0"/>
              </a:spcBef>
            </a:pPr>
            <a:r>
              <a:rPr lang="tr-TR" altLang="tr-TR" sz="1900" dirty="0"/>
              <a:t>Adnan Menderes Üniversitesi - İklim Değişikliğinin Cinsiyetler Üzerine Olan Etkisinin Halk Sağlığı Açısından İncelenmesi, </a:t>
            </a:r>
            <a:r>
              <a:rPr lang="tr-TR" sz="1900" dirty="0"/>
              <a:t>E D Evci Kiraz, </a:t>
            </a:r>
            <a:r>
              <a:rPr lang="tr-TR" altLang="tr-TR" sz="1900" dirty="0"/>
              <a:t> (Hemşirelik Bilimi Dergisi, 2019)</a:t>
            </a:r>
          </a:p>
          <a:p>
            <a:pPr>
              <a:lnSpc>
                <a:spcPct val="120000"/>
              </a:lnSpc>
              <a:spcBef>
                <a:spcPts val="0"/>
              </a:spcBef>
            </a:pPr>
            <a:r>
              <a:rPr lang="tr-TR" sz="1900" dirty="0" err="1"/>
              <a:t>Tatgın</a:t>
            </a:r>
            <a:r>
              <a:rPr lang="tr-TR" sz="1900" dirty="0"/>
              <a:t>, E. (2019). İklim Adaleti Kapsamında Toplumsal Cinsiyet Tartışması. Kent ve Çevre Araştırmaları Dergisi, 1(1), 104-118.</a:t>
            </a:r>
          </a:p>
          <a:p>
            <a:pPr>
              <a:lnSpc>
                <a:spcPct val="120000"/>
              </a:lnSpc>
              <a:spcBef>
                <a:spcPts val="0"/>
              </a:spcBef>
            </a:pPr>
            <a:r>
              <a:rPr lang="tr-TR" sz="1900" dirty="0"/>
              <a:t>Külcür, R. (2020). İklim Değişikliği Politikalarının ve Akademik Makalelerin Toplumsal Cinsiyet Perspektifi Açısından Sorgulanması. Akdeniz Kadın Çalışmaları ve Toplumsal Cinsiyet Dergisi, 3(2), 287-312. </a:t>
            </a:r>
          </a:p>
          <a:p>
            <a:pPr>
              <a:lnSpc>
                <a:spcPct val="120000"/>
              </a:lnSpc>
              <a:spcBef>
                <a:spcPts val="0"/>
              </a:spcBef>
            </a:pPr>
            <a:endParaRPr lang="tr-TR" sz="1900" dirty="0"/>
          </a:p>
          <a:p>
            <a:pPr>
              <a:lnSpc>
                <a:spcPct val="120000"/>
              </a:lnSpc>
              <a:spcBef>
                <a:spcPts val="0"/>
              </a:spcBef>
            </a:pPr>
            <a:endParaRPr lang="tr-TR" sz="1900" kern="100" dirty="0">
              <a:effectLst/>
              <a:ea typeface="Calibri" panose="020F0502020204030204" pitchFamily="34" charset="0"/>
              <a:cs typeface="Times New Roman" panose="02020603050405020304" pitchFamily="18" charset="0"/>
            </a:endParaRPr>
          </a:p>
          <a:p>
            <a:pPr>
              <a:lnSpc>
                <a:spcPct val="120000"/>
              </a:lnSpc>
              <a:spcBef>
                <a:spcPts val="0"/>
              </a:spcBef>
            </a:pPr>
            <a:endParaRPr lang="tr-TR" sz="1900" dirty="0"/>
          </a:p>
        </p:txBody>
      </p:sp>
    </p:spTree>
    <p:extLst>
      <p:ext uri="{BB962C8B-B14F-4D97-AF65-F5344CB8AC3E}">
        <p14:creationId xmlns:p14="http://schemas.microsoft.com/office/powerpoint/2010/main" val="99152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0ED48E-1870-4C1C-9D27-B2509712C887}"/>
              </a:ext>
            </a:extLst>
          </p:cNvPr>
          <p:cNvSpPr>
            <a:spLocks noGrp="1"/>
          </p:cNvSpPr>
          <p:nvPr>
            <p:ph type="title"/>
          </p:nvPr>
        </p:nvSpPr>
        <p:spPr>
          <a:xfrm>
            <a:off x="800100" y="153227"/>
            <a:ext cx="10515600" cy="1325563"/>
          </a:xfrm>
        </p:spPr>
        <p:txBody>
          <a:bodyPr>
            <a:normAutofit/>
          </a:bodyPr>
          <a:lstStyle/>
          <a:p>
            <a:pPr algn="ctr">
              <a:lnSpc>
                <a:spcPct val="100000"/>
              </a:lnSpc>
            </a:pPr>
            <a:r>
              <a:rPr lang="tr-TR" sz="4000" b="1" dirty="0">
                <a:latin typeface="+mn-lt"/>
                <a:cs typeface="Arial" panose="020B0604020202020204" pitchFamily="34" charset="0"/>
              </a:rPr>
              <a:t>Meseleyi iyi anlamamız lazım, ilk algı </a:t>
            </a:r>
          </a:p>
        </p:txBody>
      </p:sp>
      <p:sp>
        <p:nvSpPr>
          <p:cNvPr id="3" name="İçerik Yer Tutucusu 2">
            <a:extLst>
              <a:ext uri="{FF2B5EF4-FFF2-40B4-BE49-F238E27FC236}">
                <a16:creationId xmlns:a16="http://schemas.microsoft.com/office/drawing/2014/main" id="{E9761470-9122-41E2-BBB0-36B3E733B6A2}"/>
              </a:ext>
            </a:extLst>
          </p:cNvPr>
          <p:cNvSpPr>
            <a:spLocks noGrp="1"/>
          </p:cNvSpPr>
          <p:nvPr>
            <p:ph sz="half" idx="1"/>
          </p:nvPr>
        </p:nvSpPr>
        <p:spPr>
          <a:xfrm>
            <a:off x="876300" y="1253331"/>
            <a:ext cx="10439400" cy="4351338"/>
          </a:xfrm>
        </p:spPr>
        <p:txBody>
          <a:bodyPr>
            <a:normAutofit fontScale="25000" lnSpcReduction="20000"/>
          </a:bodyPr>
          <a:lstStyle/>
          <a:p>
            <a:pPr marL="0" indent="0" algn="ctr">
              <a:lnSpc>
                <a:spcPct val="120000"/>
              </a:lnSpc>
              <a:spcBef>
                <a:spcPts val="0"/>
              </a:spcBef>
              <a:buNone/>
            </a:pPr>
            <a:r>
              <a:rPr lang="tr-TR" sz="14400" dirty="0">
                <a:cs typeface="Arial" panose="020B0604020202020204" pitchFamily="34" charset="0"/>
              </a:rPr>
              <a:t>Küresel ısınma deyince </a:t>
            </a:r>
            <a:r>
              <a:rPr lang="tr-TR" sz="14400" dirty="0">
                <a:solidFill>
                  <a:srgbClr val="FF0000"/>
                </a:solidFill>
                <a:cs typeface="Arial" panose="020B0604020202020204" pitchFamily="34" charset="0"/>
              </a:rPr>
              <a:t>sıcaklığı</a:t>
            </a:r>
            <a:r>
              <a:rPr lang="tr-TR" sz="14400" dirty="0">
                <a:cs typeface="Arial" panose="020B0604020202020204" pitchFamily="34" charset="0"/>
              </a:rPr>
              <a:t> algılıyoruz.</a:t>
            </a:r>
          </a:p>
          <a:p>
            <a:pPr marL="0" indent="0" algn="ctr">
              <a:lnSpc>
                <a:spcPct val="120000"/>
              </a:lnSpc>
              <a:spcBef>
                <a:spcPts val="0"/>
              </a:spcBef>
              <a:buNone/>
            </a:pPr>
            <a:r>
              <a:rPr lang="tr-TR" sz="11200" dirty="0">
                <a:solidFill>
                  <a:srgbClr val="FF0000"/>
                </a:solidFill>
                <a:cs typeface="Arial" panose="020B0604020202020204" pitchFamily="34" charset="0"/>
              </a:rPr>
              <a:t>Dubai’deki sel (Nisan 2024, 3. hafta) iklim krizi karşısındaki dirençsizliğin ortaya çıkmasına en güncel örnek)</a:t>
            </a:r>
          </a:p>
          <a:p>
            <a:pPr marL="0" indent="0" algn="ctr">
              <a:lnSpc>
                <a:spcPct val="120000"/>
              </a:lnSpc>
              <a:spcBef>
                <a:spcPts val="0"/>
              </a:spcBef>
              <a:buNone/>
            </a:pPr>
            <a:endParaRPr lang="tr-TR" sz="14400" dirty="0">
              <a:cs typeface="Arial" panose="020B0604020202020204" pitchFamily="34" charset="0"/>
            </a:endParaRPr>
          </a:p>
          <a:p>
            <a:pPr marL="0" indent="0" algn="ctr">
              <a:lnSpc>
                <a:spcPct val="120000"/>
              </a:lnSpc>
              <a:spcBef>
                <a:spcPts val="0"/>
              </a:spcBef>
              <a:buNone/>
            </a:pPr>
            <a:r>
              <a:rPr lang="tr-TR" sz="14400" dirty="0">
                <a:cs typeface="Arial" panose="020B0604020202020204" pitchFamily="34" charset="0"/>
              </a:rPr>
              <a:t>Geleneksel kabul gören </a:t>
            </a:r>
            <a:r>
              <a:rPr lang="tr-TR" sz="14400" dirty="0">
                <a:solidFill>
                  <a:srgbClr val="FF0000"/>
                </a:solidFill>
                <a:cs typeface="Arial" panose="020B0604020202020204" pitchFamily="34" charset="0"/>
              </a:rPr>
              <a:t>bilindik sektör enerji sektörü, bilindik kod </a:t>
            </a:r>
            <a:r>
              <a:rPr lang="tr-TR" sz="14400" dirty="0">
                <a:cs typeface="Arial" panose="020B0604020202020204" pitchFamily="34" charset="0"/>
              </a:rPr>
              <a:t>sera gazı emisyonu </a:t>
            </a:r>
            <a:r>
              <a:rPr lang="tr-TR" sz="14400" dirty="0">
                <a:solidFill>
                  <a:srgbClr val="FF0000"/>
                </a:solidFill>
                <a:cs typeface="Arial" panose="020B0604020202020204" pitchFamily="34" charset="0"/>
              </a:rPr>
              <a:t>azaltımı</a:t>
            </a:r>
          </a:p>
          <a:p>
            <a:pPr marL="0" indent="0" algn="ctr">
              <a:lnSpc>
                <a:spcPct val="120000"/>
              </a:lnSpc>
              <a:spcBef>
                <a:spcPts val="0"/>
              </a:spcBef>
              <a:buNone/>
            </a:pPr>
            <a:endParaRPr lang="tr-TR" sz="14400" u="sng" dirty="0">
              <a:cs typeface="Arial" panose="020B0604020202020204" pitchFamily="34" charset="0"/>
            </a:endParaRPr>
          </a:p>
          <a:p>
            <a:pPr marL="0" indent="0" algn="ctr">
              <a:lnSpc>
                <a:spcPct val="120000"/>
              </a:lnSpc>
              <a:spcBef>
                <a:spcPts val="0"/>
              </a:spcBef>
              <a:buNone/>
            </a:pPr>
            <a:r>
              <a:rPr lang="tr-TR" sz="14400" dirty="0">
                <a:solidFill>
                  <a:srgbClr val="FF0000"/>
                </a:solidFill>
                <a:cs typeface="Arial" panose="020B0604020202020204" pitchFamily="34" charset="0"/>
              </a:rPr>
              <a:t>İklim değişikliği ile hava durumu</a:t>
            </a:r>
            <a:r>
              <a:rPr lang="tr-TR" sz="14400" dirty="0">
                <a:cs typeface="Arial" panose="020B0604020202020204" pitchFamily="34" charset="0"/>
              </a:rPr>
              <a:t>nu karıştırmamak... iklim modelleri hava tahmin modelleri değildir. yarın yağış var şemsiye almak lazım bilgisini vermez</a:t>
            </a:r>
          </a:p>
          <a:p>
            <a:endParaRPr lang="tr-TR" dirty="0"/>
          </a:p>
        </p:txBody>
      </p:sp>
    </p:spTree>
    <p:extLst>
      <p:ext uri="{BB962C8B-B14F-4D97-AF65-F5344CB8AC3E}">
        <p14:creationId xmlns:p14="http://schemas.microsoft.com/office/powerpoint/2010/main" val="3930422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009CB2-C376-A1FF-2953-93866FA30D34}"/>
              </a:ext>
            </a:extLst>
          </p:cNvPr>
          <p:cNvSpPr>
            <a:spLocks noGrp="1"/>
          </p:cNvSpPr>
          <p:nvPr>
            <p:ph type="title"/>
          </p:nvPr>
        </p:nvSpPr>
        <p:spPr>
          <a:xfrm>
            <a:off x="912628" y="18255"/>
            <a:ext cx="10515600" cy="1325563"/>
          </a:xfrm>
        </p:spPr>
        <p:txBody>
          <a:bodyPr>
            <a:normAutofit/>
          </a:bodyPr>
          <a:lstStyle/>
          <a:p>
            <a:r>
              <a:rPr lang="tr-TR" sz="3600" b="1" dirty="0">
                <a:latin typeface="+mn-lt"/>
              </a:rPr>
              <a:t>Akademik zeminde </a:t>
            </a:r>
            <a:r>
              <a:rPr lang="tr-TR" sz="3600" dirty="0">
                <a:latin typeface="+mn-lt"/>
              </a:rPr>
              <a:t>2</a:t>
            </a:r>
            <a:endParaRPr lang="tr-TR" sz="3600" dirty="0"/>
          </a:p>
        </p:txBody>
      </p:sp>
      <p:sp>
        <p:nvSpPr>
          <p:cNvPr id="3" name="İçerik Yer Tutucusu 2">
            <a:extLst>
              <a:ext uri="{FF2B5EF4-FFF2-40B4-BE49-F238E27FC236}">
                <a16:creationId xmlns:a16="http://schemas.microsoft.com/office/drawing/2014/main" id="{6AFC837C-D129-9EBE-A477-D5C3B813B987}"/>
              </a:ext>
            </a:extLst>
          </p:cNvPr>
          <p:cNvSpPr>
            <a:spLocks noGrp="1"/>
          </p:cNvSpPr>
          <p:nvPr>
            <p:ph idx="1"/>
          </p:nvPr>
        </p:nvSpPr>
        <p:spPr>
          <a:xfrm>
            <a:off x="838200" y="1253331"/>
            <a:ext cx="10515600" cy="4351338"/>
          </a:xfrm>
        </p:spPr>
        <p:txBody>
          <a:bodyPr>
            <a:normAutofit fontScale="25000" lnSpcReduction="20000"/>
          </a:bodyPr>
          <a:lstStyle/>
          <a:p>
            <a:pPr>
              <a:lnSpc>
                <a:spcPct val="120000"/>
              </a:lnSpc>
              <a:spcBef>
                <a:spcPts val="0"/>
              </a:spcBef>
            </a:pPr>
            <a:r>
              <a:rPr lang="tr-TR" sz="8800" dirty="0"/>
              <a:t>Külcür, R. (2022). Toplumsal Cinsiyetin Çevresel Adalet ve İklim Değişikliği Bağlamında Türkçe Literatürdeki Görünürlüğü. İstanbul Üniversitesi Kadın Araştırmaları Dergisi, 24, 31-54. </a:t>
            </a:r>
          </a:p>
          <a:p>
            <a:pPr>
              <a:lnSpc>
                <a:spcPct val="120000"/>
              </a:lnSpc>
              <a:spcBef>
                <a:spcPts val="0"/>
              </a:spcBef>
            </a:pPr>
            <a:r>
              <a:rPr lang="tr-TR" sz="8800" dirty="0"/>
              <a:t>İklim Değişikliğinin Kadın Boyutuna Sosyal Hizmet Perspektifinden Bakış, Hacettepe Ü, Sosyal Bilimler Enstitüsü Sosyal Hizmet Anabilim Dalı, Ankara, 2022</a:t>
            </a:r>
          </a:p>
          <a:p>
            <a:pPr>
              <a:lnSpc>
                <a:spcPct val="120000"/>
              </a:lnSpc>
              <a:spcBef>
                <a:spcPts val="0"/>
              </a:spcBef>
            </a:pPr>
            <a:r>
              <a:rPr lang="tr-TR" sz="8800" kern="100" dirty="0">
                <a:effectLst/>
                <a:ea typeface="Calibri" panose="020F0502020204030204" pitchFamily="34" charset="0"/>
                <a:cs typeface="Times New Roman" panose="02020603050405020304" pitchFamily="18" charset="0"/>
              </a:rPr>
              <a:t>Toplumsal Cinsiyet Ve İklim Değişikliği: Küresel Güneyde İklim Değişikliğinin Kadınlar Üzerindeki Etkisi, Dr. </a:t>
            </a:r>
            <a:r>
              <a:rPr lang="tr-TR" sz="8800" kern="100" dirty="0" err="1">
                <a:effectLst/>
                <a:ea typeface="Calibri" panose="020F0502020204030204" pitchFamily="34" charset="0"/>
                <a:cs typeface="Times New Roman" panose="02020603050405020304" pitchFamily="18" charset="0"/>
              </a:rPr>
              <a:t>Miyase</a:t>
            </a:r>
            <a:r>
              <a:rPr lang="tr-TR" sz="8800" kern="100" dirty="0">
                <a:effectLst/>
                <a:ea typeface="Calibri" panose="020F0502020204030204" pitchFamily="34" charset="0"/>
                <a:cs typeface="Times New Roman" panose="02020603050405020304" pitchFamily="18" charset="0"/>
              </a:rPr>
              <a:t> Okur, Milli Eğitim Bakanlığı, Ahmet Keleşoğlu Fen Lisesi, Coğrafya Öğretmeni </a:t>
            </a:r>
          </a:p>
          <a:p>
            <a:pPr>
              <a:lnSpc>
                <a:spcPct val="120000"/>
              </a:lnSpc>
              <a:spcBef>
                <a:spcPts val="0"/>
              </a:spcBef>
            </a:pPr>
            <a:r>
              <a:rPr lang="tr-TR" sz="8800" i="0" spc="-10" dirty="0">
                <a:effectLst/>
                <a:ea typeface="Times New Roman" panose="02020603050405020304" pitchFamily="18" charset="0"/>
              </a:rPr>
              <a:t>İklim Tehlike ve Risklerinden Kadınların Etkilenebilirlik Düzeylerinin Belirlenmesine Yönelik Türkiye Örneğinde Etki Zinciri Analizi, Kadın Araştırmaları Dergisi, 2023</a:t>
            </a:r>
          </a:p>
          <a:p>
            <a:pPr>
              <a:lnSpc>
                <a:spcPct val="120000"/>
              </a:lnSpc>
              <a:spcBef>
                <a:spcPts val="0"/>
              </a:spcBef>
            </a:pPr>
            <a:r>
              <a:rPr lang="tr-TR" altLang="tr-TR" sz="8800" dirty="0"/>
              <a:t>Liseli gençler İklim Farkındalık Projesi/2019, Ömer Halisdemir Üniversitesi, Niğde, İklim ve genç kız verisi çıkarıyor. Anne eğitim düzeyi baz alınarak yapılan araştırmada genç kız öğrenciler açık ara fark yarattı </a:t>
            </a:r>
            <a:r>
              <a:rPr lang="tr-TR" sz="8800" spc="-10" dirty="0">
                <a:ea typeface="Times New Roman" panose="02020603050405020304" pitchFamily="18" charset="0"/>
              </a:rPr>
              <a:t>…Güncel: Kırsalda kadınlar ve iklim projesi 2024</a:t>
            </a:r>
          </a:p>
          <a:p>
            <a:pPr>
              <a:lnSpc>
                <a:spcPct val="120000"/>
              </a:lnSpc>
              <a:spcBef>
                <a:spcPts val="0"/>
              </a:spcBef>
            </a:pPr>
            <a:r>
              <a:rPr lang="tr-TR" sz="11200" b="1" spc="-10" dirty="0">
                <a:ea typeface="Times New Roman" panose="02020603050405020304" pitchFamily="18" charset="0"/>
              </a:rPr>
              <a:t>Ve Bugün…Sakarya Üniversitesi…</a:t>
            </a:r>
            <a:r>
              <a:rPr lang="tr-TR" sz="11200" b="1" spc="-10" dirty="0">
                <a:ea typeface="Times New Roman" panose="02020603050405020304" pitchFamily="18" charset="0"/>
                <a:sym typeface="Wingdings" panose="05000000000000000000" pitchFamily="2" charset="2"/>
              </a:rPr>
              <a:t></a:t>
            </a:r>
            <a:endParaRPr lang="tr-TR" sz="11200" b="1" spc="-10" dirty="0">
              <a:ea typeface="Times New Roman" panose="02020603050405020304" pitchFamily="18" charset="0"/>
            </a:endParaRPr>
          </a:p>
          <a:p>
            <a:pPr>
              <a:lnSpc>
                <a:spcPct val="120000"/>
              </a:lnSpc>
              <a:spcBef>
                <a:spcPts val="0"/>
              </a:spcBef>
            </a:pPr>
            <a:endParaRPr lang="tr-TR" sz="8800" spc="-10" dirty="0">
              <a:ea typeface="Times New Roman" panose="02020603050405020304" pitchFamily="18" charset="0"/>
            </a:endParaRPr>
          </a:p>
          <a:p>
            <a:pPr>
              <a:lnSpc>
                <a:spcPct val="120000"/>
              </a:lnSpc>
              <a:spcBef>
                <a:spcPts val="0"/>
              </a:spcBef>
            </a:pPr>
            <a:endParaRPr lang="tr-TR" sz="8800" i="1" dirty="0">
              <a:effectLst/>
              <a:ea typeface="Times New Roman" panose="02020603050405020304" pitchFamily="18" charset="0"/>
            </a:endParaRPr>
          </a:p>
          <a:p>
            <a:endParaRPr lang="tr-TR" dirty="0"/>
          </a:p>
        </p:txBody>
      </p:sp>
    </p:spTree>
    <p:extLst>
      <p:ext uri="{BB962C8B-B14F-4D97-AF65-F5344CB8AC3E}">
        <p14:creationId xmlns:p14="http://schemas.microsoft.com/office/powerpoint/2010/main" val="31806684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502F04-84CF-56CD-A37E-89A969F877B2}"/>
              </a:ext>
            </a:extLst>
          </p:cNvPr>
          <p:cNvSpPr>
            <a:spLocks noGrp="1"/>
          </p:cNvSpPr>
          <p:nvPr>
            <p:ph type="title"/>
          </p:nvPr>
        </p:nvSpPr>
        <p:spPr/>
        <p:txBody>
          <a:bodyPr>
            <a:normAutofit/>
          </a:bodyPr>
          <a:lstStyle/>
          <a:p>
            <a:r>
              <a:rPr lang="tr-TR" sz="3600" b="1" dirty="0">
                <a:latin typeface="+mn-lt"/>
              </a:rPr>
              <a:t>Sivil Toplumda</a:t>
            </a:r>
          </a:p>
        </p:txBody>
      </p:sp>
      <p:sp>
        <p:nvSpPr>
          <p:cNvPr id="3" name="İçerik Yer Tutucusu 2">
            <a:extLst>
              <a:ext uri="{FF2B5EF4-FFF2-40B4-BE49-F238E27FC236}">
                <a16:creationId xmlns:a16="http://schemas.microsoft.com/office/drawing/2014/main" id="{36C0EB6A-5C78-E26D-F475-87D474E6C67D}"/>
              </a:ext>
            </a:extLst>
          </p:cNvPr>
          <p:cNvSpPr>
            <a:spLocks noGrp="1"/>
          </p:cNvSpPr>
          <p:nvPr>
            <p:ph idx="1"/>
          </p:nvPr>
        </p:nvSpPr>
        <p:spPr>
          <a:xfrm>
            <a:off x="295698" y="1690688"/>
            <a:ext cx="7412665" cy="4351338"/>
          </a:xfrm>
        </p:spPr>
        <p:txBody>
          <a:bodyPr>
            <a:normAutofit fontScale="92500" lnSpcReduction="10000"/>
          </a:bodyPr>
          <a:lstStyle/>
          <a:p>
            <a:pPr>
              <a:lnSpc>
                <a:spcPct val="110000"/>
              </a:lnSpc>
              <a:spcBef>
                <a:spcPct val="0"/>
              </a:spcBef>
            </a:pPr>
            <a:r>
              <a:rPr lang="tr-TR" sz="3600" dirty="0">
                <a:effectLst/>
                <a:ea typeface="Times New Roman" panose="02020603050405020304" pitchFamily="18" charset="0"/>
              </a:rPr>
              <a:t>«</a:t>
            </a:r>
            <a:r>
              <a:rPr lang="en-US" sz="3600" dirty="0">
                <a:effectLst/>
                <a:ea typeface="Times New Roman" panose="02020603050405020304" pitchFamily="18" charset="0"/>
              </a:rPr>
              <a:t>Türkiye’de İklim </a:t>
            </a:r>
            <a:r>
              <a:rPr lang="en-US" sz="3600" dirty="0" err="1">
                <a:effectLst/>
                <a:ea typeface="Times New Roman" panose="02020603050405020304" pitchFamily="18" charset="0"/>
              </a:rPr>
              <a:t>Değişikliği</a:t>
            </a:r>
            <a:r>
              <a:rPr lang="en-US" sz="3600" dirty="0">
                <a:effectLst/>
                <a:ea typeface="Times New Roman" panose="02020603050405020304" pitchFamily="18" charset="0"/>
              </a:rPr>
              <a:t> </a:t>
            </a:r>
            <a:r>
              <a:rPr lang="en-US" sz="3600" dirty="0" err="1">
                <a:effectLst/>
                <a:ea typeface="Times New Roman" panose="02020603050405020304" pitchFamily="18" charset="0"/>
              </a:rPr>
              <a:t>Mücadelesinde</a:t>
            </a:r>
            <a:r>
              <a:rPr lang="en-US" sz="3600" dirty="0">
                <a:effectLst/>
                <a:ea typeface="Times New Roman" panose="02020603050405020304" pitchFamily="18" charset="0"/>
              </a:rPr>
              <a:t> </a:t>
            </a:r>
            <a:r>
              <a:rPr lang="en-US" sz="3600" dirty="0" err="1">
                <a:effectLst/>
                <a:ea typeface="Times New Roman" panose="02020603050405020304" pitchFamily="18" charset="0"/>
              </a:rPr>
              <a:t>Kayıp</a:t>
            </a:r>
            <a:r>
              <a:rPr lang="en-US" sz="3600" dirty="0">
                <a:effectLst/>
                <a:ea typeface="Times New Roman" panose="02020603050405020304" pitchFamily="18" charset="0"/>
              </a:rPr>
              <a:t> </a:t>
            </a:r>
            <a:r>
              <a:rPr lang="en-US" sz="3600" dirty="0" err="1">
                <a:effectLst/>
                <a:ea typeface="Times New Roman" panose="02020603050405020304" pitchFamily="18" charset="0"/>
              </a:rPr>
              <a:t>Bileşen</a:t>
            </a:r>
            <a:r>
              <a:rPr lang="en-US" sz="3600" dirty="0">
                <a:effectLst/>
                <a:ea typeface="Times New Roman" panose="02020603050405020304" pitchFamily="18" charset="0"/>
              </a:rPr>
              <a:t>: </a:t>
            </a:r>
            <a:r>
              <a:rPr lang="en-US" sz="3600" dirty="0" err="1">
                <a:effectLst/>
                <a:ea typeface="Times New Roman" panose="02020603050405020304" pitchFamily="18" charset="0"/>
              </a:rPr>
              <a:t>Kadın</a:t>
            </a:r>
            <a:r>
              <a:rPr lang="tr-TR" sz="3600" dirty="0">
                <a:effectLst/>
                <a:ea typeface="Times New Roman" panose="02020603050405020304" pitchFamily="18" charset="0"/>
              </a:rPr>
              <a:t>» Türkiye’de İklim Değişikliğine Kadın Çözümleri, </a:t>
            </a:r>
            <a:r>
              <a:rPr lang="tr-TR" altLang="tr-TR" sz="3600" dirty="0"/>
              <a:t>Küresel Denge Derneği, </a:t>
            </a:r>
            <a:r>
              <a:rPr lang="tr-TR" sz="3600" dirty="0">
                <a:effectLst/>
                <a:ea typeface="Times New Roman" panose="02020603050405020304" pitchFamily="18" charset="0"/>
              </a:rPr>
              <a:t>UNDP/GEF/SGP, Şubat 2018</a:t>
            </a:r>
          </a:p>
          <a:p>
            <a:pPr>
              <a:lnSpc>
                <a:spcPct val="110000"/>
              </a:lnSpc>
              <a:spcBef>
                <a:spcPct val="0"/>
              </a:spcBef>
            </a:pPr>
            <a:r>
              <a:rPr lang="tr-TR" altLang="tr-TR" sz="3600" dirty="0"/>
              <a:t>Süslü Kadın Bisikletliler, Çanakkale, 2018</a:t>
            </a:r>
          </a:p>
          <a:p>
            <a:pPr>
              <a:lnSpc>
                <a:spcPct val="110000"/>
              </a:lnSpc>
              <a:spcBef>
                <a:spcPct val="0"/>
              </a:spcBef>
            </a:pPr>
            <a:r>
              <a:rPr lang="tr-TR" altLang="tr-TR" sz="3600" dirty="0"/>
              <a:t>İklim İçin Kadın Liderler Projesi, TEMA (Ağustos 2018 -2019)</a:t>
            </a:r>
          </a:p>
          <a:p>
            <a:pPr>
              <a:lnSpc>
                <a:spcPct val="110000"/>
              </a:lnSpc>
              <a:spcBef>
                <a:spcPct val="0"/>
              </a:spcBef>
            </a:pPr>
            <a:endParaRPr lang="tr-TR" altLang="tr-TR" sz="3600" dirty="0"/>
          </a:p>
          <a:p>
            <a:pPr>
              <a:lnSpc>
                <a:spcPct val="110000"/>
              </a:lnSpc>
              <a:spcBef>
                <a:spcPct val="0"/>
              </a:spcBef>
            </a:pPr>
            <a:endParaRPr lang="tr-TR" altLang="tr-TR" sz="3600" dirty="0"/>
          </a:p>
          <a:p>
            <a:pPr>
              <a:lnSpc>
                <a:spcPct val="110000"/>
              </a:lnSpc>
              <a:spcBef>
                <a:spcPct val="0"/>
              </a:spcBef>
            </a:pPr>
            <a:endParaRPr lang="tr-TR" altLang="tr-TR" sz="3600" dirty="0"/>
          </a:p>
          <a:p>
            <a:pPr>
              <a:lnSpc>
                <a:spcPct val="110000"/>
              </a:lnSpc>
            </a:pPr>
            <a:endParaRPr lang="tr-TR" sz="2400" dirty="0"/>
          </a:p>
        </p:txBody>
      </p:sp>
      <p:pic>
        <p:nvPicPr>
          <p:cNvPr id="5" name="Resim 4">
            <a:extLst>
              <a:ext uri="{FF2B5EF4-FFF2-40B4-BE49-F238E27FC236}">
                <a16:creationId xmlns:a16="http://schemas.microsoft.com/office/drawing/2014/main" id="{AFAF502F-0F01-152F-57CA-5FFED8FF1586}"/>
              </a:ext>
            </a:extLst>
          </p:cNvPr>
          <p:cNvPicPr>
            <a:picLocks noChangeAspect="1"/>
          </p:cNvPicPr>
          <p:nvPr/>
        </p:nvPicPr>
        <p:blipFill>
          <a:blip r:embed="rId2"/>
          <a:stretch>
            <a:fillRect/>
          </a:stretch>
        </p:blipFill>
        <p:spPr>
          <a:xfrm rot="353578">
            <a:off x="7217858" y="2025104"/>
            <a:ext cx="4135942" cy="2145844"/>
          </a:xfrm>
          <a:prstGeom prst="rect">
            <a:avLst/>
          </a:prstGeom>
        </p:spPr>
      </p:pic>
    </p:spTree>
    <p:extLst>
      <p:ext uri="{BB962C8B-B14F-4D97-AF65-F5344CB8AC3E}">
        <p14:creationId xmlns:p14="http://schemas.microsoft.com/office/powerpoint/2010/main" val="33733772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D17504-30BB-DBDC-F142-4E43C384E5A8}"/>
              </a:ext>
            </a:extLst>
          </p:cNvPr>
          <p:cNvSpPr>
            <a:spLocks noGrp="1"/>
          </p:cNvSpPr>
          <p:nvPr>
            <p:ph type="title"/>
          </p:nvPr>
        </p:nvSpPr>
        <p:spPr>
          <a:xfrm>
            <a:off x="489098" y="324738"/>
            <a:ext cx="10515600" cy="1325563"/>
          </a:xfrm>
        </p:spPr>
        <p:txBody>
          <a:bodyPr>
            <a:normAutofit/>
          </a:bodyPr>
          <a:lstStyle/>
          <a:p>
            <a:r>
              <a:rPr lang="tr-TR" altLang="tr-TR" sz="3600" b="1" dirty="0">
                <a:latin typeface="+mn-lt"/>
              </a:rPr>
              <a:t>Yerel iklim eyleminde…</a:t>
            </a:r>
            <a:br>
              <a:rPr lang="tr-TR" altLang="tr-TR" sz="3600" b="1" dirty="0">
                <a:latin typeface="+mn-lt"/>
              </a:rPr>
            </a:br>
            <a:r>
              <a:rPr lang="tr-TR" altLang="tr-TR" sz="2800" i="1" dirty="0">
                <a:latin typeface="+mn-lt"/>
              </a:rPr>
              <a:t>Belediyeler</a:t>
            </a:r>
            <a:endParaRPr lang="tr-TR" sz="3600" dirty="0"/>
          </a:p>
        </p:txBody>
      </p:sp>
      <p:sp>
        <p:nvSpPr>
          <p:cNvPr id="3" name="İçerik Yer Tutucusu 2">
            <a:extLst>
              <a:ext uri="{FF2B5EF4-FFF2-40B4-BE49-F238E27FC236}">
                <a16:creationId xmlns:a16="http://schemas.microsoft.com/office/drawing/2014/main" id="{0AB2C674-35D9-2F58-4755-5F2C135B3000}"/>
              </a:ext>
            </a:extLst>
          </p:cNvPr>
          <p:cNvSpPr>
            <a:spLocks noGrp="1"/>
          </p:cNvSpPr>
          <p:nvPr>
            <p:ph idx="1"/>
          </p:nvPr>
        </p:nvSpPr>
        <p:spPr>
          <a:xfrm>
            <a:off x="489098" y="1825625"/>
            <a:ext cx="8229600" cy="4351338"/>
          </a:xfrm>
        </p:spPr>
        <p:txBody>
          <a:bodyPr>
            <a:normAutofit fontScale="85000" lnSpcReduction="20000"/>
          </a:bodyPr>
          <a:lstStyle/>
          <a:p>
            <a:pPr marL="0" indent="0">
              <a:lnSpc>
                <a:spcPct val="120000"/>
              </a:lnSpc>
              <a:spcBef>
                <a:spcPts val="0"/>
              </a:spcBef>
              <a:buNone/>
            </a:pPr>
            <a:r>
              <a:rPr lang="tr-TR" sz="5100" b="1" i="0" dirty="0">
                <a:effectLst/>
              </a:rPr>
              <a:t>Çankaya'dan Kadın Gücüyle Dirençli Kentler</a:t>
            </a:r>
            <a:r>
              <a:rPr lang="tr-TR" sz="5100" i="0" dirty="0">
                <a:effectLst/>
              </a:rPr>
              <a:t> </a:t>
            </a:r>
          </a:p>
          <a:p>
            <a:pPr marL="0" indent="0">
              <a:lnSpc>
                <a:spcPct val="120000"/>
              </a:lnSpc>
              <a:spcBef>
                <a:spcPts val="0"/>
              </a:spcBef>
              <a:buNone/>
            </a:pPr>
            <a:r>
              <a:rPr lang="tr-TR" sz="5100" i="0" dirty="0">
                <a:effectLst/>
              </a:rPr>
              <a:t>Çankaya Belediyesi, 2019 </a:t>
            </a:r>
          </a:p>
          <a:p>
            <a:pPr>
              <a:lnSpc>
                <a:spcPct val="120000"/>
              </a:lnSpc>
              <a:spcBef>
                <a:spcPts val="0"/>
              </a:spcBef>
            </a:pPr>
            <a:r>
              <a:rPr lang="tr-TR" sz="5100" i="0" dirty="0">
                <a:effectLst/>
              </a:rPr>
              <a:t>İklim Eylemi Rehber</a:t>
            </a:r>
          </a:p>
          <a:p>
            <a:pPr>
              <a:lnSpc>
                <a:spcPct val="120000"/>
              </a:lnSpc>
              <a:spcBef>
                <a:spcPts val="0"/>
              </a:spcBef>
            </a:pPr>
            <a:r>
              <a:rPr lang="tr-TR" sz="5100" i="0" dirty="0">
                <a:effectLst/>
              </a:rPr>
              <a:t>Yeni Evlilere İklim Eylemi Rehberi</a:t>
            </a:r>
          </a:p>
          <a:p>
            <a:pPr>
              <a:lnSpc>
                <a:spcPct val="120000"/>
              </a:lnSpc>
              <a:spcBef>
                <a:spcPts val="0"/>
              </a:spcBef>
            </a:pPr>
            <a:r>
              <a:rPr lang="tr-TR" sz="5100" i="0" dirty="0">
                <a:effectLst/>
              </a:rPr>
              <a:t>Öğretmen El Kitabı</a:t>
            </a:r>
          </a:p>
          <a:p>
            <a:pPr>
              <a:lnSpc>
                <a:spcPct val="120000"/>
              </a:lnSpc>
              <a:spcBef>
                <a:spcPts val="0"/>
              </a:spcBef>
            </a:pPr>
            <a:endParaRPr lang="tr-TR" dirty="0"/>
          </a:p>
          <a:p>
            <a:pPr>
              <a:lnSpc>
                <a:spcPct val="120000"/>
              </a:lnSpc>
              <a:spcBef>
                <a:spcPts val="0"/>
              </a:spcBef>
            </a:pPr>
            <a:endParaRPr lang="tr-TR" dirty="0"/>
          </a:p>
          <a:p>
            <a:pPr>
              <a:lnSpc>
                <a:spcPct val="120000"/>
              </a:lnSpc>
              <a:spcBef>
                <a:spcPts val="0"/>
              </a:spcBef>
            </a:pPr>
            <a:endParaRPr lang="tr-TR" dirty="0"/>
          </a:p>
          <a:p>
            <a:pPr marL="0" indent="0">
              <a:lnSpc>
                <a:spcPct val="120000"/>
              </a:lnSpc>
              <a:spcBef>
                <a:spcPts val="0"/>
              </a:spcBef>
              <a:buNone/>
            </a:pPr>
            <a:endParaRPr lang="tr-TR" dirty="0"/>
          </a:p>
          <a:p>
            <a:pPr marL="0" indent="0">
              <a:lnSpc>
                <a:spcPct val="120000"/>
              </a:lnSpc>
              <a:spcBef>
                <a:spcPts val="0"/>
              </a:spcBef>
              <a:buNone/>
            </a:pPr>
            <a:endParaRPr lang="tr-TR" dirty="0"/>
          </a:p>
          <a:p>
            <a:pPr marL="0" indent="0">
              <a:lnSpc>
                <a:spcPct val="120000"/>
              </a:lnSpc>
              <a:spcBef>
                <a:spcPts val="0"/>
              </a:spcBef>
              <a:buNone/>
            </a:pPr>
            <a:endParaRPr lang="tr-TR" dirty="0"/>
          </a:p>
        </p:txBody>
      </p:sp>
      <p:pic>
        <p:nvPicPr>
          <p:cNvPr id="6" name="Resim 5">
            <a:extLst>
              <a:ext uri="{FF2B5EF4-FFF2-40B4-BE49-F238E27FC236}">
                <a16:creationId xmlns:a16="http://schemas.microsoft.com/office/drawing/2014/main" id="{41A2596A-1C79-079F-DB2C-1FD59DB04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10199">
            <a:off x="8194159" y="670404"/>
            <a:ext cx="3274827" cy="4989056"/>
          </a:xfrm>
          <a:prstGeom prst="rect">
            <a:avLst/>
          </a:prstGeom>
        </p:spPr>
      </p:pic>
    </p:spTree>
    <p:extLst>
      <p:ext uri="{BB962C8B-B14F-4D97-AF65-F5344CB8AC3E}">
        <p14:creationId xmlns:p14="http://schemas.microsoft.com/office/powerpoint/2010/main" val="3367628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1E72D0-CD6E-DEA1-54CB-AE4776F08294}"/>
              </a:ext>
            </a:extLst>
          </p:cNvPr>
          <p:cNvSpPr>
            <a:spLocks noGrp="1"/>
          </p:cNvSpPr>
          <p:nvPr>
            <p:ph idx="1"/>
          </p:nvPr>
        </p:nvSpPr>
        <p:spPr>
          <a:xfrm>
            <a:off x="721242" y="1453485"/>
            <a:ext cx="10515600" cy="4351338"/>
          </a:xfrm>
        </p:spPr>
        <p:txBody>
          <a:bodyPr>
            <a:normAutofit fontScale="25000" lnSpcReduction="20000"/>
          </a:bodyPr>
          <a:lstStyle/>
          <a:p>
            <a:pPr>
              <a:spcBef>
                <a:spcPct val="0"/>
              </a:spcBef>
            </a:pPr>
            <a:endParaRPr lang="tr-TR" altLang="tr-TR" sz="800" dirty="0"/>
          </a:p>
          <a:p>
            <a:pPr marL="0" indent="0">
              <a:lnSpc>
                <a:spcPct val="120000"/>
              </a:lnSpc>
              <a:spcBef>
                <a:spcPct val="0"/>
              </a:spcBef>
              <a:buNone/>
            </a:pPr>
            <a:r>
              <a:rPr lang="tr-TR" altLang="tr-TR" sz="8000" u="sng" dirty="0"/>
              <a:t>Denizli BB İklim Eylem Planı, 2019</a:t>
            </a:r>
          </a:p>
          <a:p>
            <a:pPr marL="0" indent="0">
              <a:lnSpc>
                <a:spcPct val="120000"/>
              </a:lnSpc>
              <a:spcBef>
                <a:spcPct val="0"/>
              </a:spcBef>
              <a:buNone/>
            </a:pPr>
            <a:r>
              <a:rPr lang="tr-TR" altLang="tr-TR" sz="8000" dirty="0"/>
              <a:t>Riskler değerlendirilirken iklim değişikliğinin toplumsal bir sorun olduğu ve bu sorunun çözümünde toplumsal/sosyal adalet yaklaşımının temel bir ilke olarak görülmesi gereği paydaşlarla paylaşılmıştır. Buna karşın yürütülen çalıştaylarda ve anket çalışmalarında dezavantajlı ve kırılgan gruplara yönelik (engelliler, </a:t>
            </a:r>
            <a:r>
              <a:rPr lang="tr-TR" altLang="tr-TR" sz="8000" dirty="0">
                <a:solidFill>
                  <a:srgbClr val="FF0000"/>
                </a:solidFill>
              </a:rPr>
              <a:t>kadın</a:t>
            </a:r>
            <a:r>
              <a:rPr lang="tr-TR" altLang="tr-TR" sz="8000" dirty="0"/>
              <a:t> ve çocuk emeği yoğun olan tarım işçileri, yaşlı ve bakıma muhtaç toplum kesimleri) temsiliyetin istenen düzeyde olamamıştır.</a:t>
            </a:r>
          </a:p>
          <a:p>
            <a:pPr>
              <a:lnSpc>
                <a:spcPct val="120000"/>
              </a:lnSpc>
              <a:spcBef>
                <a:spcPct val="0"/>
              </a:spcBef>
            </a:pPr>
            <a:r>
              <a:rPr lang="tr-TR" altLang="tr-TR" sz="8000" dirty="0"/>
              <a:t>Anket çalışması hem büyükşehir belediyesi tarafından hem de ilgili paydaşlar tarafından yaygınlaştırılarak yüksek temsiliyet sağlanmaya çalışılmıştır. Buna karşın, daha kırılgan gruplar (çiftçiler, yaşlılar, </a:t>
            </a:r>
            <a:r>
              <a:rPr lang="tr-TR" altLang="tr-TR" sz="8000" dirty="0">
                <a:solidFill>
                  <a:srgbClr val="FF0000"/>
                </a:solidFill>
              </a:rPr>
              <a:t>kadınlar</a:t>
            </a:r>
            <a:r>
              <a:rPr lang="tr-TR" altLang="tr-TR" sz="8000" dirty="0"/>
              <a:t> vb.) için özel bir içerme çalışması yürütülmemiştir.</a:t>
            </a:r>
          </a:p>
          <a:p>
            <a:pPr>
              <a:lnSpc>
                <a:spcPct val="120000"/>
              </a:lnSpc>
              <a:spcBef>
                <a:spcPct val="0"/>
              </a:spcBef>
            </a:pPr>
            <a:r>
              <a:rPr lang="tr-TR" altLang="tr-TR" sz="8000" dirty="0"/>
              <a:t>2018 yılı verileriyle toplam istihdam 190.116 kişidir. Bu çalışanların %40’a yakını imalat sektöründe istihdam edilmektedir. Bunu, toptan ve perakende ticaret; motorlu kara taşıtlarının ve motosikletlerin onarımı (%13,8) ve inşaat sektörleri (%11,5) takip eder. İmalat sektörünün altında kalan tekstil sektöründe çalışan 45.167 kişi, tüm il ölçeğindeki çalışanların yaklaşık %24’ünü oluştururken, </a:t>
            </a:r>
            <a:r>
              <a:rPr lang="tr-TR" altLang="tr-TR" sz="8000" dirty="0">
                <a:solidFill>
                  <a:srgbClr val="FF0000"/>
                </a:solidFill>
              </a:rPr>
              <a:t>kadın</a:t>
            </a:r>
            <a:r>
              <a:rPr lang="tr-TR" altLang="tr-TR" sz="8000" dirty="0"/>
              <a:t> işçi istihdamının yaklaşık %36’sı tekstil sektörüne aittir.</a:t>
            </a:r>
          </a:p>
          <a:p>
            <a:pPr>
              <a:lnSpc>
                <a:spcPct val="120000"/>
              </a:lnSpc>
              <a:spcBef>
                <a:spcPct val="0"/>
              </a:spcBef>
            </a:pPr>
            <a:r>
              <a:rPr lang="tr-TR" altLang="tr-TR" sz="8000" dirty="0">
                <a:solidFill>
                  <a:srgbClr val="FF0000"/>
                </a:solidFill>
              </a:rPr>
              <a:t>Eylem: Kadın çiftçilere iklim değişikliğinin etkilerine uyum sağlamak amaçlı tarımsal üretim teknikleri eğitimleri verilmesi ve/veya mevcut eğitim faaliyetlerine dahil edilmesi.</a:t>
            </a:r>
            <a:r>
              <a:rPr lang="tr-TR" altLang="tr-TR" sz="8000" dirty="0"/>
              <a:t>	</a:t>
            </a:r>
          </a:p>
          <a:p>
            <a:pPr>
              <a:lnSpc>
                <a:spcPct val="120000"/>
              </a:lnSpc>
              <a:spcBef>
                <a:spcPct val="0"/>
              </a:spcBef>
            </a:pPr>
            <a:endParaRPr lang="tr-TR" altLang="tr-TR" sz="8000" dirty="0"/>
          </a:p>
          <a:p>
            <a:pPr>
              <a:spcBef>
                <a:spcPct val="0"/>
              </a:spcBef>
            </a:pPr>
            <a:endParaRPr lang="tr-TR" altLang="tr-TR" sz="800" dirty="0"/>
          </a:p>
          <a:p>
            <a:endParaRPr lang="tr-TR" dirty="0"/>
          </a:p>
        </p:txBody>
      </p:sp>
      <p:sp>
        <p:nvSpPr>
          <p:cNvPr id="4" name="3 Yuvarlatılmış Dikdörtgen">
            <a:extLst>
              <a:ext uri="{FF2B5EF4-FFF2-40B4-BE49-F238E27FC236}">
                <a16:creationId xmlns:a16="http://schemas.microsoft.com/office/drawing/2014/main" id="{8ABDCBA2-7486-4D34-8DEC-906F61A818A3}"/>
              </a:ext>
            </a:extLst>
          </p:cNvPr>
          <p:cNvSpPr>
            <a:spLocks noGrp="1"/>
          </p:cNvSpPr>
          <p:nvPr>
            <p:ph type="title"/>
          </p:nvPr>
        </p:nvSpPr>
        <p:spPr>
          <a:xfrm>
            <a:off x="1699437" y="216269"/>
            <a:ext cx="8996916" cy="104900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2400" b="1" dirty="0">
                <a:solidFill>
                  <a:schemeClr val="tx1"/>
                </a:solidFill>
              </a:rPr>
              <a:t>Kadınlar balkon yıkama yerine, siliyorlar artık… </a:t>
            </a:r>
          </a:p>
          <a:p>
            <a:pPr algn="ctr">
              <a:defRPr/>
            </a:pPr>
            <a:r>
              <a:rPr lang="tr-TR" sz="1900" b="1" dirty="0">
                <a:solidFill>
                  <a:schemeClr val="tx1"/>
                </a:solidFill>
              </a:rPr>
              <a:t>Denizli</a:t>
            </a:r>
            <a:r>
              <a:rPr lang="tr-TR" sz="1900" dirty="0">
                <a:solidFill>
                  <a:schemeClr val="tx1"/>
                </a:solidFill>
              </a:rPr>
              <a:t>’de bir YY yetkilisinin algısı</a:t>
            </a:r>
          </a:p>
        </p:txBody>
      </p:sp>
    </p:spTree>
    <p:extLst>
      <p:ext uri="{BB962C8B-B14F-4D97-AF65-F5344CB8AC3E}">
        <p14:creationId xmlns:p14="http://schemas.microsoft.com/office/powerpoint/2010/main" val="36397833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Başlık">
            <a:extLst>
              <a:ext uri="{FF2B5EF4-FFF2-40B4-BE49-F238E27FC236}">
                <a16:creationId xmlns:a16="http://schemas.microsoft.com/office/drawing/2014/main" id="{A7E1889C-825B-4082-81A1-C919B9B439D4}"/>
              </a:ext>
            </a:extLst>
          </p:cNvPr>
          <p:cNvSpPr>
            <a:spLocks noGrp="1"/>
          </p:cNvSpPr>
          <p:nvPr>
            <p:ph type="title"/>
          </p:nvPr>
        </p:nvSpPr>
        <p:spPr>
          <a:xfrm>
            <a:off x="838200" y="0"/>
            <a:ext cx="10515600" cy="1325563"/>
          </a:xfrm>
        </p:spPr>
        <p:txBody>
          <a:bodyPr/>
          <a:lstStyle/>
          <a:p>
            <a:r>
              <a:rPr lang="tr-TR" altLang="tr-TR" sz="3200" b="1" dirty="0">
                <a:latin typeface="+mn-lt"/>
              </a:rPr>
              <a:t>Kadın belediye başkanları iklim değişikliğine daha mı duyarlı?</a:t>
            </a:r>
          </a:p>
        </p:txBody>
      </p:sp>
      <p:sp>
        <p:nvSpPr>
          <p:cNvPr id="92163" name="2 İçerik Yer Tutucusu">
            <a:extLst>
              <a:ext uri="{FF2B5EF4-FFF2-40B4-BE49-F238E27FC236}">
                <a16:creationId xmlns:a16="http://schemas.microsoft.com/office/drawing/2014/main" id="{26C14C29-573A-4D63-BF75-FEADDDBE6290}"/>
              </a:ext>
            </a:extLst>
          </p:cNvPr>
          <p:cNvSpPr>
            <a:spLocks noGrp="1"/>
          </p:cNvSpPr>
          <p:nvPr>
            <p:ph sz="half" idx="1"/>
          </p:nvPr>
        </p:nvSpPr>
        <p:spPr>
          <a:xfrm>
            <a:off x="478467" y="875432"/>
            <a:ext cx="11398102" cy="4525962"/>
          </a:xfrm>
        </p:spPr>
        <p:txBody>
          <a:bodyPr>
            <a:normAutofit fontScale="25000" lnSpcReduction="20000"/>
          </a:bodyPr>
          <a:lstStyle/>
          <a:p>
            <a:pPr marL="0" indent="0">
              <a:lnSpc>
                <a:spcPct val="120000"/>
              </a:lnSpc>
              <a:spcBef>
                <a:spcPct val="0"/>
              </a:spcBef>
              <a:buNone/>
            </a:pPr>
            <a:endParaRPr lang="tr-TR" altLang="tr-TR" sz="11200" b="1" dirty="0">
              <a:solidFill>
                <a:srgbClr val="7030A0"/>
              </a:solidFill>
            </a:endParaRPr>
          </a:p>
          <a:p>
            <a:pPr marL="0" indent="0" algn="ctr">
              <a:lnSpc>
                <a:spcPct val="120000"/>
              </a:lnSpc>
              <a:spcBef>
                <a:spcPct val="0"/>
              </a:spcBef>
              <a:buNone/>
            </a:pPr>
            <a:r>
              <a:rPr lang="tr-TR" altLang="tr-TR" sz="11200" b="1" dirty="0">
                <a:solidFill>
                  <a:srgbClr val="7030A0"/>
                </a:solidFill>
              </a:rPr>
              <a:t>2017’den beri yoğun çalışıyorlar; “</a:t>
            </a:r>
            <a:r>
              <a:rPr lang="tr-TR" altLang="tr-TR" sz="11200" b="1" dirty="0" err="1">
                <a:solidFill>
                  <a:srgbClr val="7030A0"/>
                </a:solidFill>
              </a:rPr>
              <a:t>World’s</a:t>
            </a:r>
            <a:r>
              <a:rPr lang="tr-TR" altLang="tr-TR" sz="11200" b="1" dirty="0">
                <a:solidFill>
                  <a:srgbClr val="7030A0"/>
                </a:solidFill>
              </a:rPr>
              <a:t> </a:t>
            </a:r>
            <a:r>
              <a:rPr lang="tr-TR" altLang="tr-TR" sz="11200" b="1" dirty="0" err="1">
                <a:solidFill>
                  <a:srgbClr val="7030A0"/>
                </a:solidFill>
              </a:rPr>
              <a:t>Leading</a:t>
            </a:r>
            <a:r>
              <a:rPr lang="tr-TR" altLang="tr-TR" sz="11200" b="1" dirty="0">
                <a:solidFill>
                  <a:srgbClr val="7030A0"/>
                </a:solidFill>
              </a:rPr>
              <a:t>  </a:t>
            </a:r>
            <a:r>
              <a:rPr lang="tr-TR" altLang="tr-TR" sz="11200" b="1" dirty="0" err="1">
                <a:solidFill>
                  <a:srgbClr val="7030A0"/>
                </a:solidFill>
              </a:rPr>
              <a:t>Women</a:t>
            </a:r>
            <a:r>
              <a:rPr lang="tr-TR" altLang="tr-TR" sz="11200" b="1" dirty="0">
                <a:solidFill>
                  <a:srgbClr val="7030A0"/>
                </a:solidFill>
              </a:rPr>
              <a:t> </a:t>
            </a:r>
            <a:r>
              <a:rPr lang="tr-TR" altLang="tr-TR" sz="11200" b="1" dirty="0" err="1">
                <a:solidFill>
                  <a:srgbClr val="7030A0"/>
                </a:solidFill>
              </a:rPr>
              <a:t>Mayors</a:t>
            </a:r>
            <a:r>
              <a:rPr lang="tr-TR" altLang="tr-TR" sz="11200" b="1" dirty="0">
                <a:solidFill>
                  <a:srgbClr val="7030A0"/>
                </a:solidFill>
              </a:rPr>
              <a:t> </a:t>
            </a:r>
            <a:r>
              <a:rPr lang="tr-TR" altLang="tr-TR" sz="11200" b="1" dirty="0" err="1">
                <a:solidFill>
                  <a:srgbClr val="7030A0"/>
                </a:solidFill>
              </a:rPr>
              <a:t>Pledge</a:t>
            </a:r>
            <a:r>
              <a:rPr lang="tr-TR" altLang="tr-TR" sz="11200" b="1" dirty="0">
                <a:solidFill>
                  <a:srgbClr val="7030A0"/>
                </a:solidFill>
              </a:rPr>
              <a:t> </a:t>
            </a:r>
            <a:r>
              <a:rPr lang="tr-TR" altLang="tr-TR" sz="11200" b="1" dirty="0" err="1">
                <a:solidFill>
                  <a:srgbClr val="7030A0"/>
                </a:solidFill>
              </a:rPr>
              <a:t>to</a:t>
            </a:r>
            <a:r>
              <a:rPr lang="tr-TR" altLang="tr-TR" sz="11200" b="1" dirty="0">
                <a:solidFill>
                  <a:srgbClr val="7030A0"/>
                </a:solidFill>
              </a:rPr>
              <a:t> </a:t>
            </a:r>
            <a:r>
              <a:rPr lang="tr-TR" altLang="tr-TR" sz="11200" b="1" dirty="0" err="1">
                <a:solidFill>
                  <a:srgbClr val="7030A0"/>
                </a:solidFill>
              </a:rPr>
              <a:t>Support</a:t>
            </a:r>
            <a:r>
              <a:rPr lang="tr-TR" altLang="tr-TR" sz="11200" b="1" dirty="0">
                <a:solidFill>
                  <a:srgbClr val="7030A0"/>
                </a:solidFill>
              </a:rPr>
              <a:t> </a:t>
            </a:r>
            <a:r>
              <a:rPr lang="tr-TR" altLang="tr-TR" sz="11200" b="1" dirty="0" err="1">
                <a:solidFill>
                  <a:srgbClr val="7030A0"/>
                </a:solidFill>
              </a:rPr>
              <a:t>Climate</a:t>
            </a:r>
            <a:r>
              <a:rPr lang="tr-TR" altLang="tr-TR" sz="11200" b="1" dirty="0">
                <a:solidFill>
                  <a:srgbClr val="7030A0"/>
                </a:solidFill>
              </a:rPr>
              <a:t> Action”. Paris </a:t>
            </a:r>
          </a:p>
          <a:p>
            <a:pPr marL="0" indent="0">
              <a:lnSpc>
                <a:spcPct val="120000"/>
              </a:lnSpc>
              <a:spcBef>
                <a:spcPct val="0"/>
              </a:spcBef>
              <a:buNone/>
            </a:pPr>
            <a:endParaRPr lang="tr-TR" altLang="tr-TR" sz="11200" b="1" dirty="0">
              <a:solidFill>
                <a:srgbClr val="7030A0"/>
              </a:solidFill>
            </a:endParaRPr>
          </a:p>
          <a:p>
            <a:pPr>
              <a:lnSpc>
                <a:spcPct val="120000"/>
              </a:lnSpc>
              <a:spcBef>
                <a:spcPct val="0"/>
              </a:spcBef>
            </a:pPr>
            <a:r>
              <a:rPr lang="tr-TR" altLang="tr-TR" sz="10800" dirty="0"/>
              <a:t>2014 yılında göreve gelen Paris Belediye Başkanı Anne </a:t>
            </a:r>
            <a:r>
              <a:rPr lang="tr-TR" altLang="tr-TR" sz="10800" dirty="0" err="1"/>
              <a:t>Hidalgo</a:t>
            </a:r>
            <a:r>
              <a:rPr lang="tr-TR" altLang="tr-TR" sz="10800" dirty="0"/>
              <a:t>, bu oranı daha yukarı çekmek için 2018 yılında yeni bir iklim eylem planı hazırlıyor. Planın ana hedefi Paris’in karbon ayak izini 2050 yılına kadar % 80 oranında azaltmak.</a:t>
            </a:r>
          </a:p>
          <a:p>
            <a:pPr>
              <a:lnSpc>
                <a:spcPct val="120000"/>
              </a:lnSpc>
              <a:spcBef>
                <a:spcPct val="0"/>
              </a:spcBef>
            </a:pPr>
            <a:r>
              <a:rPr lang="tr-TR" altLang="tr-TR" sz="10800" dirty="0"/>
              <a:t>Barselona’nın 2015 yılında belediye başkanı seçilen Ada </a:t>
            </a:r>
            <a:r>
              <a:rPr lang="tr-TR" altLang="tr-TR" sz="10800" dirty="0" err="1"/>
              <a:t>Colau</a:t>
            </a:r>
            <a:r>
              <a:rPr lang="tr-TR" altLang="tr-TR" sz="10800" dirty="0"/>
              <a:t>, kentin iklim değişikliğiyle mücadelesine bir adım ileri götürerek 2018 yılında İklim Eylem Planını yürürlüğe koymuş. Planda: iklim adaleti ve  iklim ekonomisini oluşturmak en önemli konu.</a:t>
            </a:r>
          </a:p>
          <a:p>
            <a:pPr>
              <a:lnSpc>
                <a:spcPct val="120000"/>
              </a:lnSpc>
              <a:spcBef>
                <a:spcPct val="0"/>
              </a:spcBef>
            </a:pPr>
            <a:r>
              <a:rPr lang="tr-TR" altLang="tr-TR" sz="10800" dirty="0" err="1"/>
              <a:t>Mexico</a:t>
            </a:r>
            <a:r>
              <a:rPr lang="tr-TR" altLang="tr-TR" sz="10800" dirty="0"/>
              <a:t> City, </a:t>
            </a:r>
            <a:r>
              <a:rPr lang="tr-TR" altLang="tr-TR" sz="10800" dirty="0" err="1"/>
              <a:t>Durban</a:t>
            </a:r>
            <a:r>
              <a:rPr lang="tr-TR" altLang="tr-TR" sz="10800" dirty="0"/>
              <a:t> ….15 kadın belediye başkanı 100 milyon kentli nüfusa hizmet ediyor. Bu başkanların kentlerinin  </a:t>
            </a:r>
            <a:r>
              <a:rPr lang="tr-TR" altLang="tr-TR" sz="10800" dirty="0" err="1"/>
              <a:t>GDP’si</a:t>
            </a:r>
            <a:r>
              <a:rPr lang="tr-TR" altLang="tr-TR" sz="10800" dirty="0"/>
              <a:t> 4 trilyon dolar.</a:t>
            </a:r>
          </a:p>
          <a:p>
            <a:pPr>
              <a:spcBef>
                <a:spcPct val="0"/>
              </a:spcBef>
            </a:pPr>
            <a:endParaRPr lang="tr-TR" altLang="tr-TR" sz="60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438275-33C9-46AC-8763-281E54644DC2}"/>
              </a:ext>
            </a:extLst>
          </p:cNvPr>
          <p:cNvSpPr>
            <a:spLocks noGrp="1"/>
          </p:cNvSpPr>
          <p:nvPr>
            <p:ph type="title"/>
          </p:nvPr>
        </p:nvSpPr>
        <p:spPr>
          <a:xfrm>
            <a:off x="78858" y="604635"/>
            <a:ext cx="5390707" cy="1325563"/>
          </a:xfrm>
        </p:spPr>
        <p:txBody>
          <a:bodyPr>
            <a:normAutofit fontScale="90000"/>
          </a:bodyPr>
          <a:lstStyle/>
          <a:p>
            <a:pPr algn="ctr">
              <a:lnSpc>
                <a:spcPct val="100000"/>
              </a:lnSpc>
            </a:pPr>
            <a:r>
              <a:rPr lang="tr-TR" sz="3100" b="1" dirty="0">
                <a:latin typeface="+mn-lt"/>
              </a:rPr>
              <a:t>İklim değişikliği ile mücadeleye kadın  entegrasyonu: 3 aşama </a:t>
            </a:r>
            <a:br>
              <a:rPr lang="tr-TR" sz="2000" b="1" dirty="0">
                <a:latin typeface="+mn-lt"/>
              </a:rPr>
            </a:br>
            <a:r>
              <a:rPr lang="tr-TR" sz="2000" i="1" dirty="0">
                <a:latin typeface="+mn-lt"/>
              </a:rPr>
              <a:t>(Azaltım, Uyum, Finansman, Teknoloji, </a:t>
            </a:r>
            <a:br>
              <a:rPr lang="tr-TR" sz="2000" i="1" dirty="0">
                <a:latin typeface="+mn-lt"/>
              </a:rPr>
            </a:br>
            <a:r>
              <a:rPr lang="tr-TR" sz="2000" i="1" dirty="0">
                <a:latin typeface="+mn-lt"/>
              </a:rPr>
              <a:t>Çapraz Kesen Konular, Kapasite Geliştirme) </a:t>
            </a:r>
            <a:br>
              <a:rPr lang="tr-TR" sz="2000" i="1" dirty="0">
                <a:latin typeface="+mn-lt"/>
              </a:rPr>
            </a:br>
            <a:r>
              <a:rPr lang="tr-TR" sz="2000" i="1" dirty="0">
                <a:latin typeface="+mn-lt"/>
              </a:rPr>
              <a:t>UNFCCC</a:t>
            </a:r>
          </a:p>
        </p:txBody>
      </p:sp>
      <p:sp>
        <p:nvSpPr>
          <p:cNvPr id="3" name="İçerik Yer Tutucusu 2">
            <a:extLst>
              <a:ext uri="{FF2B5EF4-FFF2-40B4-BE49-F238E27FC236}">
                <a16:creationId xmlns:a16="http://schemas.microsoft.com/office/drawing/2014/main" id="{02DB5745-0CA8-EFB9-34EA-37509AE116C3}"/>
              </a:ext>
            </a:extLst>
          </p:cNvPr>
          <p:cNvSpPr>
            <a:spLocks noGrp="1"/>
          </p:cNvSpPr>
          <p:nvPr>
            <p:ph sz="half" idx="1"/>
          </p:nvPr>
        </p:nvSpPr>
        <p:spPr>
          <a:xfrm>
            <a:off x="317648" y="2070174"/>
            <a:ext cx="5309189" cy="4787826"/>
          </a:xfrm>
        </p:spPr>
        <p:txBody>
          <a:bodyPr>
            <a:normAutofit lnSpcReduction="10000"/>
          </a:bodyPr>
          <a:lstStyle/>
          <a:p>
            <a:pPr marL="514350" indent="-514350">
              <a:lnSpc>
                <a:spcPct val="110000"/>
              </a:lnSpc>
              <a:spcBef>
                <a:spcPts val="0"/>
              </a:spcBef>
              <a:buFont typeface="+mj-lt"/>
              <a:buAutoNum type="arabicPeriod"/>
            </a:pPr>
            <a:r>
              <a:rPr lang="tr-TR" sz="2700" u="sng" dirty="0"/>
              <a:t>Kurumsal</a:t>
            </a:r>
            <a:r>
              <a:rPr lang="tr-TR" sz="2700" dirty="0"/>
              <a:t> (tek bir bakanlık mı ilgili? bakanlıklar-arası çalışma gruplarının kurulması)</a:t>
            </a:r>
          </a:p>
          <a:p>
            <a:pPr marL="514350" indent="-514350">
              <a:lnSpc>
                <a:spcPct val="110000"/>
              </a:lnSpc>
              <a:spcBef>
                <a:spcPts val="0"/>
              </a:spcBef>
              <a:buFont typeface="+mj-lt"/>
              <a:buAutoNum type="arabicPeriod"/>
            </a:pPr>
            <a:r>
              <a:rPr lang="tr-TR" sz="2700" u="sng" dirty="0"/>
              <a:t>Politika </a:t>
            </a:r>
            <a:r>
              <a:rPr lang="tr-TR" sz="2700" dirty="0"/>
              <a:t>(politikalar ilgili diğer paydaşlarla birarada mı belirleniyor?, Üniversiteler, kadın STK’ları, ulusal ve yerel otoriteler, özel sektör)</a:t>
            </a:r>
          </a:p>
          <a:p>
            <a:pPr marL="514350" indent="-514350">
              <a:lnSpc>
                <a:spcPct val="110000"/>
              </a:lnSpc>
              <a:spcBef>
                <a:spcPts val="0"/>
              </a:spcBef>
              <a:buFont typeface="+mj-lt"/>
              <a:buAutoNum type="arabicPeriod"/>
            </a:pPr>
            <a:r>
              <a:rPr lang="tr-TR" sz="2700" u="sng" dirty="0"/>
              <a:t>Program ve proje </a:t>
            </a:r>
            <a:r>
              <a:rPr lang="tr-TR" sz="2700" dirty="0"/>
              <a:t>(öncelik planlaması, TCE &amp; İklim Eylem Planı çalışmaları var mı?…)</a:t>
            </a:r>
          </a:p>
          <a:p>
            <a:pPr marL="514350" indent="-514350">
              <a:lnSpc>
                <a:spcPct val="100000"/>
              </a:lnSpc>
              <a:spcBef>
                <a:spcPts val="0"/>
              </a:spcBef>
              <a:buFont typeface="+mj-lt"/>
              <a:buAutoNum type="arabicPeriod"/>
            </a:pPr>
            <a:endParaRPr lang="tr-TR" dirty="0"/>
          </a:p>
        </p:txBody>
      </p:sp>
      <p:pic>
        <p:nvPicPr>
          <p:cNvPr id="5" name="İçerik Yer Tutucusu 4">
            <a:extLst>
              <a:ext uri="{FF2B5EF4-FFF2-40B4-BE49-F238E27FC236}">
                <a16:creationId xmlns:a16="http://schemas.microsoft.com/office/drawing/2014/main" id="{EF7EDCE9-EF84-7AD3-5FF4-2648CAFEA1ED}"/>
              </a:ext>
            </a:extLst>
          </p:cNvPr>
          <p:cNvPicPr>
            <a:picLocks noChangeAspect="1"/>
          </p:cNvPicPr>
          <p:nvPr/>
        </p:nvPicPr>
        <p:blipFill>
          <a:blip r:embed="rId2"/>
          <a:stretch>
            <a:fillRect/>
          </a:stretch>
        </p:blipFill>
        <p:spPr>
          <a:xfrm>
            <a:off x="5358808" y="169185"/>
            <a:ext cx="6482317" cy="3550904"/>
          </a:xfrm>
          <a:prstGeom prst="rect">
            <a:avLst/>
          </a:prstGeom>
        </p:spPr>
      </p:pic>
      <p:sp>
        <p:nvSpPr>
          <p:cNvPr id="6" name="Dikdörtgen: Köşeleri Yuvarlatılmış 5">
            <a:extLst>
              <a:ext uri="{FF2B5EF4-FFF2-40B4-BE49-F238E27FC236}">
                <a16:creationId xmlns:a16="http://schemas.microsoft.com/office/drawing/2014/main" id="{DB7F0303-76CA-A2B3-CF10-4DC87B5F95C2}"/>
              </a:ext>
            </a:extLst>
          </p:cNvPr>
          <p:cNvSpPr/>
          <p:nvPr/>
        </p:nvSpPr>
        <p:spPr>
          <a:xfrm rot="10800000" flipV="1">
            <a:off x="6565165" y="3720089"/>
            <a:ext cx="4550738" cy="24454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indent="0">
              <a:lnSpc>
                <a:spcPct val="100000"/>
              </a:lnSpc>
              <a:spcBef>
                <a:spcPts val="0"/>
              </a:spcBef>
              <a:buNone/>
            </a:pPr>
            <a:r>
              <a:rPr lang="tr-TR" sz="1100" dirty="0">
                <a:hlinkClick r:id="rId3"/>
              </a:rPr>
              <a:t>https://unfccc.int/topics/gender/gender-and-unfccc-topics/</a:t>
            </a:r>
          </a:p>
          <a:p>
            <a:pPr marL="0" indent="0">
              <a:lnSpc>
                <a:spcPct val="100000"/>
              </a:lnSpc>
              <a:spcBef>
                <a:spcPts val="0"/>
              </a:spcBef>
              <a:buNone/>
            </a:pPr>
            <a:r>
              <a:rPr lang="tr-TR" sz="1100" dirty="0" err="1">
                <a:hlinkClick r:id="rId3"/>
              </a:rPr>
              <a:t>gender-and-climate-change-capacity-building</a:t>
            </a:r>
            <a:endParaRPr lang="tr-TR" sz="1100" dirty="0"/>
          </a:p>
          <a:p>
            <a:pPr marL="0" indent="0">
              <a:lnSpc>
                <a:spcPct val="100000"/>
              </a:lnSpc>
              <a:spcBef>
                <a:spcPts val="0"/>
              </a:spcBef>
              <a:buNone/>
            </a:pPr>
            <a:endParaRPr lang="tr-TR" sz="1100" dirty="0"/>
          </a:p>
          <a:p>
            <a:pPr marL="0" indent="0">
              <a:lnSpc>
                <a:spcPct val="100000"/>
              </a:lnSpc>
              <a:spcBef>
                <a:spcPts val="0"/>
              </a:spcBef>
              <a:buNone/>
            </a:pPr>
            <a:r>
              <a:rPr lang="tr-TR" sz="1100" dirty="0">
                <a:hlinkClick r:id="rId4"/>
              </a:rPr>
              <a:t>https://unfccc.int/topics/gender/resources/mitigation-and-gender</a:t>
            </a:r>
            <a:endParaRPr lang="tr-TR" sz="1100" dirty="0"/>
          </a:p>
          <a:p>
            <a:pPr marL="0" indent="0">
              <a:lnSpc>
                <a:spcPct val="100000"/>
              </a:lnSpc>
              <a:spcBef>
                <a:spcPts val="0"/>
              </a:spcBef>
              <a:buNone/>
            </a:pPr>
            <a:endParaRPr lang="tr-TR" sz="1100" dirty="0"/>
          </a:p>
          <a:p>
            <a:pPr marL="0" indent="0">
              <a:lnSpc>
                <a:spcPct val="100000"/>
              </a:lnSpc>
              <a:spcBef>
                <a:spcPts val="0"/>
              </a:spcBef>
              <a:buNone/>
            </a:pPr>
            <a:r>
              <a:rPr lang="tr-TR" sz="1100" dirty="0">
                <a:hlinkClick r:id="rId5"/>
              </a:rPr>
              <a:t>https://unfccc.int/topics/gender/gender-and-unfccc-topics/gender-</a:t>
            </a:r>
          </a:p>
          <a:p>
            <a:pPr marL="0" indent="0">
              <a:lnSpc>
                <a:spcPct val="100000"/>
              </a:lnSpc>
              <a:spcBef>
                <a:spcPts val="0"/>
              </a:spcBef>
              <a:buNone/>
            </a:pPr>
            <a:r>
              <a:rPr lang="tr-TR" sz="1100" dirty="0" err="1">
                <a:hlinkClick r:id="rId5"/>
              </a:rPr>
              <a:t>and-climate-change-finance</a:t>
            </a:r>
            <a:endParaRPr lang="tr-TR" sz="1100" dirty="0"/>
          </a:p>
          <a:p>
            <a:pPr marL="0" indent="0">
              <a:lnSpc>
                <a:spcPct val="100000"/>
              </a:lnSpc>
              <a:spcBef>
                <a:spcPts val="0"/>
              </a:spcBef>
              <a:buNone/>
            </a:pPr>
            <a:endParaRPr lang="tr-TR" sz="1100" dirty="0"/>
          </a:p>
          <a:p>
            <a:pPr marL="0" indent="0">
              <a:lnSpc>
                <a:spcPct val="100000"/>
              </a:lnSpc>
              <a:spcBef>
                <a:spcPts val="0"/>
              </a:spcBef>
              <a:buNone/>
            </a:pPr>
            <a:r>
              <a:rPr lang="tr-TR" sz="1100" dirty="0">
                <a:hlinkClick r:id="rId6"/>
              </a:rPr>
              <a:t>https://unfccc.int/topics/gender/resources/cross-cutting-topics</a:t>
            </a:r>
            <a:endParaRPr lang="tr-TR" sz="1100" dirty="0"/>
          </a:p>
          <a:p>
            <a:pPr marL="0" indent="0">
              <a:lnSpc>
                <a:spcPct val="100000"/>
              </a:lnSpc>
              <a:spcBef>
                <a:spcPts val="0"/>
              </a:spcBef>
              <a:buNone/>
            </a:pPr>
            <a:endParaRPr lang="tr-TR" sz="1100" dirty="0">
              <a:hlinkClick r:id="rId7"/>
            </a:endParaRPr>
          </a:p>
          <a:p>
            <a:pPr marL="0" indent="0">
              <a:lnSpc>
                <a:spcPct val="100000"/>
              </a:lnSpc>
              <a:spcBef>
                <a:spcPts val="0"/>
              </a:spcBef>
              <a:buNone/>
            </a:pPr>
            <a:r>
              <a:rPr lang="tr-TR" sz="1100" dirty="0">
                <a:hlinkClick r:id="rId7"/>
              </a:rPr>
              <a:t>https://unfccc.int/topics/gender/resources/technology-and-gender</a:t>
            </a:r>
            <a:endParaRPr lang="tr-TR" sz="1100" dirty="0"/>
          </a:p>
          <a:p>
            <a:pPr marL="0" indent="0">
              <a:lnSpc>
                <a:spcPct val="100000"/>
              </a:lnSpc>
              <a:spcBef>
                <a:spcPts val="0"/>
              </a:spcBef>
              <a:buNone/>
            </a:pPr>
            <a:endParaRPr lang="tr-TR" sz="1100" dirty="0">
              <a:hlinkClick r:id="rId8"/>
            </a:endParaRPr>
          </a:p>
          <a:p>
            <a:pPr marL="0" indent="0">
              <a:lnSpc>
                <a:spcPct val="100000"/>
              </a:lnSpc>
              <a:spcBef>
                <a:spcPts val="0"/>
              </a:spcBef>
              <a:buNone/>
            </a:pPr>
            <a:r>
              <a:rPr lang="tr-TR" sz="1100" dirty="0">
                <a:hlinkClick r:id="rId8"/>
              </a:rPr>
              <a:t>https://unfccc.int/topics/gender/gender-and-unfccc-topics/gender-</a:t>
            </a:r>
          </a:p>
          <a:p>
            <a:pPr marL="0" indent="0">
              <a:lnSpc>
                <a:spcPct val="100000"/>
              </a:lnSpc>
              <a:spcBef>
                <a:spcPts val="0"/>
              </a:spcBef>
              <a:buNone/>
            </a:pPr>
            <a:r>
              <a:rPr lang="tr-TR" sz="1100" dirty="0" err="1">
                <a:hlinkClick r:id="rId8"/>
              </a:rPr>
              <a:t>and-climate-change-adaptation</a:t>
            </a:r>
            <a:endParaRPr lang="tr-TR" sz="1100" dirty="0"/>
          </a:p>
        </p:txBody>
      </p:sp>
    </p:spTree>
    <p:extLst>
      <p:ext uri="{BB962C8B-B14F-4D97-AF65-F5344CB8AC3E}">
        <p14:creationId xmlns:p14="http://schemas.microsoft.com/office/powerpoint/2010/main" val="25937305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6EE99F-AA7D-A080-1FF3-2005F1860C87}"/>
              </a:ext>
            </a:extLst>
          </p:cNvPr>
          <p:cNvSpPr>
            <a:spLocks noGrp="1"/>
          </p:cNvSpPr>
          <p:nvPr>
            <p:ph type="title"/>
          </p:nvPr>
        </p:nvSpPr>
        <p:spPr>
          <a:xfrm>
            <a:off x="838200" y="387428"/>
            <a:ext cx="10515600" cy="1325563"/>
          </a:xfrm>
        </p:spPr>
        <p:txBody>
          <a:bodyPr>
            <a:normAutofit fontScale="90000"/>
          </a:bodyPr>
          <a:lstStyle/>
          <a:p>
            <a:br>
              <a:rPr lang="tr-TR" sz="3100" dirty="0"/>
            </a:br>
            <a:br>
              <a:rPr lang="tr-TR" sz="3100" dirty="0"/>
            </a:br>
            <a:r>
              <a:rPr lang="tr-TR" sz="4000" b="1" dirty="0">
                <a:latin typeface="+mn-lt"/>
              </a:rPr>
              <a:t>Ulusal Uyum Planları (NAP) Global Ağı </a:t>
            </a:r>
            <a:r>
              <a:rPr lang="tr-TR" sz="4000" dirty="0">
                <a:latin typeface="+mn-lt"/>
              </a:rPr>
              <a:t>1</a:t>
            </a:r>
            <a:br>
              <a:rPr lang="tr-TR" sz="4000" b="1" dirty="0">
                <a:latin typeface="+mn-lt"/>
              </a:rPr>
            </a:br>
            <a:r>
              <a:rPr lang="tr-TR" sz="2700" i="1" dirty="0">
                <a:latin typeface="+mn-lt"/>
              </a:rPr>
              <a:t>Paris A Uygulama, İzleme &amp; Değerlendirme süreci araçlarından - UNFCCC </a:t>
            </a:r>
            <a:br>
              <a:rPr lang="tr-TR" sz="4000" b="1" dirty="0">
                <a:latin typeface="+mn-lt"/>
              </a:rPr>
            </a:br>
            <a:br>
              <a:rPr lang="tr-TR" dirty="0"/>
            </a:br>
            <a:endParaRPr lang="tr-TR" dirty="0"/>
          </a:p>
        </p:txBody>
      </p:sp>
      <p:sp>
        <p:nvSpPr>
          <p:cNvPr id="3" name="İçerik Yer Tutucusu 2">
            <a:extLst>
              <a:ext uri="{FF2B5EF4-FFF2-40B4-BE49-F238E27FC236}">
                <a16:creationId xmlns:a16="http://schemas.microsoft.com/office/drawing/2014/main" id="{81276D94-1AA6-15AA-98D2-D41964D4266E}"/>
              </a:ext>
            </a:extLst>
          </p:cNvPr>
          <p:cNvSpPr>
            <a:spLocks noGrp="1"/>
          </p:cNvSpPr>
          <p:nvPr>
            <p:ph idx="1"/>
          </p:nvPr>
        </p:nvSpPr>
        <p:spPr>
          <a:xfrm>
            <a:off x="648629" y="1554414"/>
            <a:ext cx="10515600" cy="5136318"/>
          </a:xfrm>
        </p:spPr>
        <p:txBody>
          <a:bodyPr>
            <a:normAutofit fontScale="25000" lnSpcReduction="20000"/>
          </a:bodyPr>
          <a:lstStyle/>
          <a:p>
            <a:pPr>
              <a:lnSpc>
                <a:spcPct val="120000"/>
              </a:lnSpc>
              <a:spcBef>
                <a:spcPts val="0"/>
              </a:spcBef>
            </a:pPr>
            <a:endParaRPr lang="tr-TR" dirty="0"/>
          </a:p>
          <a:p>
            <a:pPr>
              <a:lnSpc>
                <a:spcPct val="120000"/>
              </a:lnSpc>
              <a:spcBef>
                <a:spcPts val="0"/>
              </a:spcBef>
            </a:pPr>
            <a:r>
              <a:rPr lang="tr-TR" sz="12800" dirty="0"/>
              <a:t>NAP Küresel Ağının odaklandığı 9 anahtar konudan biri «Toplumsal Cinsiyet Eşitliği ve İklim Değişikliğini Etkilerine Uyum».</a:t>
            </a:r>
            <a:r>
              <a:rPr lang="en-US" sz="12800" b="0" i="0" dirty="0">
                <a:solidFill>
                  <a:srgbClr val="4C515C"/>
                </a:solidFill>
                <a:effectLst/>
              </a:rPr>
              <a:t> </a:t>
            </a:r>
            <a:r>
              <a:rPr lang="en-US" sz="9600" b="0" i="0" dirty="0">
                <a:solidFill>
                  <a:srgbClr val="4C515C"/>
                </a:solidFill>
                <a:effectLst/>
                <a:hlinkClick r:id="rId2"/>
              </a:rPr>
              <a:t>https://napglobalnetwork.org/themes/</a:t>
            </a:r>
            <a:endParaRPr lang="tr-TR" sz="9600" dirty="0"/>
          </a:p>
          <a:p>
            <a:pPr>
              <a:lnSpc>
                <a:spcPct val="120000"/>
              </a:lnSpc>
              <a:spcBef>
                <a:spcPts val="0"/>
              </a:spcBef>
            </a:pPr>
            <a:r>
              <a:rPr lang="tr-TR" sz="12800" dirty="0"/>
              <a:t>2018 den bu yana «</a:t>
            </a:r>
            <a:r>
              <a:rPr lang="tr-TR" sz="12800" dirty="0" err="1"/>
              <a:t>National</a:t>
            </a:r>
            <a:r>
              <a:rPr lang="tr-TR" sz="12800" dirty="0"/>
              <a:t> Adaptation Plan Global Network» vasıtasıyla ülkelerin bu konudaki durumu inceleniyor. </a:t>
            </a:r>
          </a:p>
          <a:p>
            <a:pPr>
              <a:lnSpc>
                <a:spcPct val="120000"/>
              </a:lnSpc>
              <a:spcBef>
                <a:spcPts val="0"/>
              </a:spcBef>
            </a:pPr>
            <a:r>
              <a:rPr lang="tr-TR" sz="12800" dirty="0"/>
              <a:t>Ağ şu soruya cevap arıyor: «Ülkeler Ulusal Uyum Planlama süreçlerini toplumsal cinsiyete daha duyarlı hale nasıl getirebilirler? </a:t>
            </a:r>
            <a:r>
              <a:rPr lang="tr-TR" sz="9600" i="1" dirty="0"/>
              <a:t>H</a:t>
            </a:r>
            <a:r>
              <a:rPr lang="en-US" sz="9600" i="1" dirty="0"/>
              <a:t>ow countries can make their NAP processes more gender-responsive</a:t>
            </a:r>
            <a:r>
              <a:rPr lang="tr-TR" sz="9600" i="1" dirty="0"/>
              <a:t>?</a:t>
            </a:r>
            <a:br>
              <a:rPr lang="tr-TR" sz="9600" i="1" dirty="0"/>
            </a:br>
            <a:endParaRPr lang="tr-TR" sz="12800" i="1" dirty="0"/>
          </a:p>
          <a:p>
            <a:pPr>
              <a:lnSpc>
                <a:spcPct val="120000"/>
              </a:lnSpc>
              <a:spcBef>
                <a:spcPts val="0"/>
              </a:spcBef>
            </a:pPr>
            <a:endParaRPr lang="tr-TR" dirty="0"/>
          </a:p>
          <a:p>
            <a:pPr>
              <a:lnSpc>
                <a:spcPct val="120000"/>
              </a:lnSpc>
              <a:spcBef>
                <a:spcPts val="0"/>
              </a:spcBef>
            </a:pPr>
            <a:endParaRPr lang="tr-TR" dirty="0"/>
          </a:p>
        </p:txBody>
      </p:sp>
    </p:spTree>
    <p:extLst>
      <p:ext uri="{BB962C8B-B14F-4D97-AF65-F5344CB8AC3E}">
        <p14:creationId xmlns:p14="http://schemas.microsoft.com/office/powerpoint/2010/main" val="29712804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35EEEB-4F5D-4D95-8F10-3834443231B7}"/>
              </a:ext>
            </a:extLst>
          </p:cNvPr>
          <p:cNvSpPr>
            <a:spLocks noGrp="1"/>
          </p:cNvSpPr>
          <p:nvPr>
            <p:ph type="title"/>
          </p:nvPr>
        </p:nvSpPr>
        <p:spPr>
          <a:xfrm>
            <a:off x="693234" y="599300"/>
            <a:ext cx="10515600" cy="1325563"/>
          </a:xfrm>
        </p:spPr>
        <p:txBody>
          <a:bodyPr>
            <a:normAutofit fontScale="90000"/>
          </a:bodyPr>
          <a:lstStyle/>
          <a:p>
            <a:r>
              <a:rPr lang="tr-TR" sz="4000" b="1" dirty="0">
                <a:latin typeface="+mn-lt"/>
              </a:rPr>
              <a:t>Ulusal Uyum Planları (NAP) Global Ağı </a:t>
            </a:r>
            <a:r>
              <a:rPr lang="tr-TR" sz="4000" dirty="0">
                <a:latin typeface="+mn-lt"/>
              </a:rPr>
              <a:t>2</a:t>
            </a:r>
            <a:br>
              <a:rPr lang="tr-TR" sz="4000" b="1" dirty="0">
                <a:latin typeface="+mn-lt"/>
              </a:rPr>
            </a:br>
            <a:r>
              <a:rPr lang="tr-TR" sz="2700" i="1" dirty="0">
                <a:latin typeface="+mn-lt"/>
              </a:rPr>
              <a:t>Paris A Uygulama, İzleme &amp; Değerlendirme süreci araçlarından</a:t>
            </a:r>
            <a:br>
              <a:rPr lang="tr-TR" sz="4400" dirty="0"/>
            </a:br>
            <a:br>
              <a:rPr lang="tr-TR" dirty="0"/>
            </a:br>
            <a:endParaRPr lang="tr-TR" dirty="0"/>
          </a:p>
        </p:txBody>
      </p:sp>
      <p:sp>
        <p:nvSpPr>
          <p:cNvPr id="3" name="İçerik Yer Tutucusu 2">
            <a:extLst>
              <a:ext uri="{FF2B5EF4-FFF2-40B4-BE49-F238E27FC236}">
                <a16:creationId xmlns:a16="http://schemas.microsoft.com/office/drawing/2014/main" id="{A7613F66-46A4-96F8-2145-6140196CC429}"/>
              </a:ext>
            </a:extLst>
          </p:cNvPr>
          <p:cNvSpPr>
            <a:spLocks noGrp="1"/>
          </p:cNvSpPr>
          <p:nvPr>
            <p:ph idx="1"/>
          </p:nvPr>
        </p:nvSpPr>
        <p:spPr>
          <a:xfrm>
            <a:off x="514814" y="1371600"/>
            <a:ext cx="11162371" cy="4995746"/>
          </a:xfrm>
        </p:spPr>
        <p:txBody>
          <a:bodyPr>
            <a:normAutofit fontScale="25000" lnSpcReduction="20000"/>
          </a:bodyPr>
          <a:lstStyle/>
          <a:p>
            <a:pPr>
              <a:lnSpc>
                <a:spcPct val="120000"/>
              </a:lnSpc>
              <a:spcBef>
                <a:spcPts val="0"/>
              </a:spcBef>
            </a:pPr>
            <a:r>
              <a:rPr lang="tr-TR" sz="9600" dirty="0"/>
              <a:t>Küresel Ağ: «İklim değişikliğinin etkilerine uyum çabaları kadın ve erkek arasındaki farklar dikkate alınmadığı takdirde etkili ve sürdürülebilir olmayacaktır, üstelik NAP süreçleri toplumsal cinsiyet eşitsizliklerini giderme fırsatı sunuyor»… </a:t>
            </a:r>
          </a:p>
          <a:p>
            <a:pPr>
              <a:lnSpc>
                <a:spcPct val="120000"/>
              </a:lnSpc>
              <a:spcBef>
                <a:spcPts val="0"/>
              </a:spcBef>
            </a:pPr>
            <a:r>
              <a:rPr lang="tr-TR" sz="9600" dirty="0"/>
              <a:t>«NAP Global Network 2021-2022 Sentez Raporu: «Ülkelerin İklime Uyum Planlarında toplumsal cinsiyete duyarlı iklim eylemi çalışmasından umut verici rakamlar var»:</a:t>
            </a:r>
          </a:p>
          <a:p>
            <a:pPr lvl="1">
              <a:lnSpc>
                <a:spcPct val="120000"/>
              </a:lnSpc>
              <a:spcBef>
                <a:spcPts val="0"/>
              </a:spcBef>
            </a:pPr>
            <a:r>
              <a:rPr lang="tr-TR" sz="9600" dirty="0"/>
              <a:t>2018 itibariyle hiç bir </a:t>
            </a:r>
            <a:r>
              <a:rPr lang="tr-TR" sz="9600" dirty="0" err="1"/>
              <a:t>NAP’da</a:t>
            </a:r>
            <a:r>
              <a:rPr lang="tr-TR" sz="9600" dirty="0"/>
              <a:t> toplumsal cinsiyete duyarlılık refere edilmezken 2022’de </a:t>
            </a:r>
            <a:r>
              <a:rPr lang="tr-TR" sz="9600" dirty="0" err="1"/>
              <a:t>NAP’ların</a:t>
            </a:r>
            <a:r>
              <a:rPr lang="tr-TR" sz="9600" dirty="0"/>
              <a:t> %29’unda mesajlar giriyor. </a:t>
            </a:r>
          </a:p>
          <a:p>
            <a:pPr lvl="1">
              <a:lnSpc>
                <a:spcPct val="120000"/>
              </a:lnSpc>
              <a:spcBef>
                <a:spcPts val="0"/>
              </a:spcBef>
            </a:pPr>
            <a:r>
              <a:rPr lang="tr-TR" sz="9600" dirty="0"/>
              <a:t>Bu </a:t>
            </a:r>
            <a:r>
              <a:rPr lang="tr-TR" sz="9600" dirty="0" err="1"/>
              <a:t>NAP’ların</a:t>
            </a:r>
            <a:r>
              <a:rPr lang="tr-TR" sz="9600" dirty="0"/>
              <a:t> %50 sinde kadınların iklime uyum planlama süreçlerinde önemli ajanlar olduğu vurgulanıyor. </a:t>
            </a:r>
          </a:p>
          <a:p>
            <a:pPr lvl="1">
              <a:lnSpc>
                <a:spcPct val="120000"/>
              </a:lnSpc>
              <a:spcBef>
                <a:spcPts val="0"/>
              </a:spcBef>
            </a:pPr>
            <a:r>
              <a:rPr lang="tr-TR" sz="9600" dirty="0" err="1"/>
              <a:t>NAP’ların</a:t>
            </a:r>
            <a:r>
              <a:rPr lang="tr-TR" sz="9600" dirty="0"/>
              <a:t> yaklaşık üçte ikisinde hükümetler çalışanları ve iklime uyum çalışan  diğer paydaşların TCE ve iklim değişikliği kesişmesi ile ilgili kapasite geliştirme faaliyetlerine referanslar içerdiği tespit ediliyor. </a:t>
            </a:r>
          </a:p>
          <a:p>
            <a:pPr lvl="1">
              <a:lnSpc>
                <a:spcPct val="120000"/>
              </a:lnSpc>
              <a:spcBef>
                <a:spcPts val="0"/>
              </a:spcBef>
            </a:pPr>
            <a:r>
              <a:rPr lang="tr-TR" sz="9600" dirty="0"/>
              <a:t>Bu durum bu meselede hükümetlerde artan bir farkındalık yaşandığının göstergesi deniyor. </a:t>
            </a:r>
          </a:p>
          <a:p>
            <a:pPr>
              <a:lnSpc>
                <a:spcPct val="110000"/>
              </a:lnSpc>
              <a:spcBef>
                <a:spcPts val="0"/>
              </a:spcBef>
            </a:pPr>
            <a:endParaRPr lang="tr-TR" dirty="0"/>
          </a:p>
        </p:txBody>
      </p:sp>
    </p:spTree>
    <p:extLst>
      <p:ext uri="{BB962C8B-B14F-4D97-AF65-F5344CB8AC3E}">
        <p14:creationId xmlns:p14="http://schemas.microsoft.com/office/powerpoint/2010/main" val="29350448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431C03-1FA6-EB19-DEDC-E5078A49C602}"/>
              </a:ext>
            </a:extLst>
          </p:cNvPr>
          <p:cNvSpPr>
            <a:spLocks noGrp="1"/>
          </p:cNvSpPr>
          <p:nvPr>
            <p:ph type="title"/>
          </p:nvPr>
        </p:nvSpPr>
        <p:spPr>
          <a:xfrm>
            <a:off x="483220" y="-72232"/>
            <a:ext cx="10515600" cy="1325563"/>
          </a:xfrm>
        </p:spPr>
        <p:txBody>
          <a:bodyPr>
            <a:normAutofit/>
          </a:bodyPr>
          <a:lstStyle/>
          <a:p>
            <a:r>
              <a:rPr lang="tr-TR" sz="3600" b="1" dirty="0">
                <a:latin typeface="+mn-lt"/>
              </a:rPr>
              <a:t>İlerlemeler devam…</a:t>
            </a:r>
          </a:p>
        </p:txBody>
      </p:sp>
      <p:sp>
        <p:nvSpPr>
          <p:cNvPr id="3" name="İçerik Yer Tutucusu 2">
            <a:extLst>
              <a:ext uri="{FF2B5EF4-FFF2-40B4-BE49-F238E27FC236}">
                <a16:creationId xmlns:a16="http://schemas.microsoft.com/office/drawing/2014/main" id="{25D5FABD-F68E-C8BB-7E5B-5683A34EFB41}"/>
              </a:ext>
            </a:extLst>
          </p:cNvPr>
          <p:cNvSpPr>
            <a:spLocks noGrp="1"/>
          </p:cNvSpPr>
          <p:nvPr>
            <p:ph idx="1"/>
          </p:nvPr>
        </p:nvSpPr>
        <p:spPr>
          <a:xfrm>
            <a:off x="323385" y="929945"/>
            <a:ext cx="11385395" cy="4351338"/>
          </a:xfrm>
        </p:spPr>
        <p:txBody>
          <a:bodyPr>
            <a:noAutofit/>
          </a:bodyPr>
          <a:lstStyle/>
          <a:p>
            <a:pPr>
              <a:lnSpc>
                <a:spcPct val="120000"/>
              </a:lnSpc>
              <a:spcBef>
                <a:spcPts val="0"/>
              </a:spcBef>
            </a:pPr>
            <a:endParaRPr lang="tr-TR" sz="400" dirty="0">
              <a:effectLst/>
              <a:latin typeface="Calibri Light" panose="020F0302020204030204" pitchFamily="34" charset="0"/>
              <a:ea typeface="Calibri" panose="020F0502020204030204" pitchFamily="34" charset="0"/>
            </a:endParaRPr>
          </a:p>
          <a:p>
            <a:pPr>
              <a:lnSpc>
                <a:spcPct val="120000"/>
              </a:lnSpc>
              <a:spcBef>
                <a:spcPts val="0"/>
              </a:spcBef>
            </a:pPr>
            <a:r>
              <a:rPr lang="tr-TR" sz="2100" b="1" u="sng" dirty="0">
                <a:ea typeface="Calibri" panose="020F0502020204030204" pitchFamily="34" charset="0"/>
              </a:rPr>
              <a:t>Toplumsal Cinsiyet Eşitliği ve Adil Dönüşüm: </a:t>
            </a:r>
            <a:r>
              <a:rPr lang="tr-TR" sz="2100" dirty="0">
                <a:ea typeface="Calibri" panose="020F0502020204030204" pitchFamily="34" charset="0"/>
              </a:rPr>
              <a:t>İklim değişikliğinin aşırı hava olayları, su ve gıda güvenliği gibi olumsuz etkileri yoksulları ve savunmasız insanları daha fazla etkilerken, bu toplum kesimleri içinde kadınların erkeklere oranla daha fazla etkilendiğine dair yapılan çalışmalar toplumsal cinsiyet eşitliği tartışmaları içerisinde yepyeni bir boyut kazanarak ilerlemektedir. </a:t>
            </a:r>
          </a:p>
          <a:p>
            <a:pPr>
              <a:lnSpc>
                <a:spcPct val="120000"/>
              </a:lnSpc>
              <a:spcBef>
                <a:spcPts val="0"/>
              </a:spcBef>
            </a:pPr>
            <a:r>
              <a:rPr lang="tr-TR" sz="2100" b="1" dirty="0">
                <a:ea typeface="Klima-Heavy"/>
                <a:cs typeface="Klima-Heavy"/>
              </a:rPr>
              <a:t>İklim değişikliği ile mücadelede, erkekler teknik çözümlere güvenirken, kadınlar daha çok yaşam biçiminin değiştirilmesi için (yeşil alan talebi, enerjinin, suyun az tüketilmesi gibi) çaba harcamaktadır.</a:t>
            </a:r>
          </a:p>
          <a:p>
            <a:pPr>
              <a:lnSpc>
                <a:spcPct val="120000"/>
              </a:lnSpc>
              <a:spcBef>
                <a:spcPts val="0"/>
              </a:spcBef>
            </a:pPr>
            <a:r>
              <a:rPr lang="tr-TR" sz="2100" dirty="0">
                <a:effectLst/>
                <a:ea typeface="Calibri" panose="020F0502020204030204" pitchFamily="34" charset="0"/>
              </a:rPr>
              <a:t>“</a:t>
            </a:r>
            <a:r>
              <a:rPr lang="tr-TR" sz="2100" b="1" dirty="0">
                <a:effectLst/>
                <a:ea typeface="Calibri" panose="020F0502020204030204" pitchFamily="34" charset="0"/>
              </a:rPr>
              <a:t>Kadınlar için İklim Adaleti Ağı”, </a:t>
            </a:r>
            <a:r>
              <a:rPr lang="tr-TR" sz="2100" dirty="0">
                <a:effectLst/>
                <a:ea typeface="Calibri" panose="020F0502020204030204" pitchFamily="34" charset="0"/>
              </a:rPr>
              <a:t>cinsiyete duyarlı </a:t>
            </a:r>
            <a:r>
              <a:rPr lang="tr-TR" sz="2100" u="sng" dirty="0">
                <a:effectLst/>
                <a:ea typeface="Calibri" panose="020F0502020204030204" pitchFamily="34" charset="0"/>
              </a:rPr>
              <a:t>kentsel iklim eylemi ve politikaları için </a:t>
            </a:r>
            <a:r>
              <a:rPr lang="tr-TR" sz="2100" dirty="0">
                <a:effectLst/>
                <a:ea typeface="Calibri" panose="020F0502020204030204" pitchFamily="34" charset="0"/>
              </a:rPr>
              <a:t>‘Azaltım ve Uyumda Cinsiyet Değerlendirmesi ve İzlemesi (</a:t>
            </a:r>
            <a:r>
              <a:rPr lang="tr-TR" sz="2100" dirty="0" err="1">
                <a:effectLst/>
                <a:ea typeface="Calibri" panose="020F0502020204030204" pitchFamily="34" charset="0"/>
              </a:rPr>
              <a:t>Gender</a:t>
            </a:r>
            <a:r>
              <a:rPr lang="tr-TR" sz="2100" dirty="0">
                <a:effectLst/>
                <a:ea typeface="Calibri" panose="020F0502020204030204" pitchFamily="34" charset="0"/>
              </a:rPr>
              <a:t> </a:t>
            </a:r>
            <a:r>
              <a:rPr lang="tr-TR" sz="2100" dirty="0" err="1">
                <a:effectLst/>
                <a:ea typeface="Calibri" panose="020F0502020204030204" pitchFamily="34" charset="0"/>
              </a:rPr>
              <a:t>Assessment</a:t>
            </a:r>
            <a:r>
              <a:rPr lang="tr-TR" sz="2100" dirty="0">
                <a:effectLst/>
                <a:ea typeface="Calibri" panose="020F0502020204030204" pitchFamily="34" charset="0"/>
              </a:rPr>
              <a:t> </a:t>
            </a:r>
            <a:r>
              <a:rPr lang="tr-TR" sz="2100" dirty="0" err="1">
                <a:effectLst/>
                <a:ea typeface="Calibri" panose="020F0502020204030204" pitchFamily="34" charset="0"/>
              </a:rPr>
              <a:t>and</a:t>
            </a:r>
            <a:r>
              <a:rPr lang="tr-TR" sz="2100" dirty="0">
                <a:effectLst/>
                <a:ea typeface="Calibri" panose="020F0502020204030204" pitchFamily="34" charset="0"/>
              </a:rPr>
              <a:t> </a:t>
            </a:r>
            <a:r>
              <a:rPr lang="tr-TR" sz="2100" dirty="0" err="1">
                <a:effectLst/>
                <a:ea typeface="Calibri" panose="020F0502020204030204" pitchFamily="34" charset="0"/>
              </a:rPr>
              <a:t>Monitoring</a:t>
            </a:r>
            <a:r>
              <a:rPr lang="tr-TR" sz="2100" dirty="0">
                <a:effectLst/>
                <a:ea typeface="Calibri" panose="020F0502020204030204" pitchFamily="34" charset="0"/>
              </a:rPr>
              <a:t> of </a:t>
            </a:r>
            <a:r>
              <a:rPr lang="tr-TR" sz="2100" dirty="0" err="1">
                <a:effectLst/>
                <a:ea typeface="Calibri" panose="020F0502020204030204" pitchFamily="34" charset="0"/>
              </a:rPr>
              <a:t>Mitigation</a:t>
            </a:r>
            <a:r>
              <a:rPr lang="tr-TR" sz="2100" dirty="0">
                <a:effectLst/>
                <a:ea typeface="Calibri" panose="020F0502020204030204" pitchFamily="34" charset="0"/>
              </a:rPr>
              <a:t> </a:t>
            </a:r>
            <a:r>
              <a:rPr lang="tr-TR" sz="2100" dirty="0" err="1">
                <a:effectLst/>
                <a:ea typeface="Calibri" panose="020F0502020204030204" pitchFamily="34" charset="0"/>
              </a:rPr>
              <a:t>and</a:t>
            </a:r>
            <a:r>
              <a:rPr lang="tr-TR" sz="2100" dirty="0">
                <a:effectLst/>
                <a:ea typeface="Calibri" panose="020F0502020204030204" pitchFamily="34" charset="0"/>
              </a:rPr>
              <a:t> Adaptation/GAMMA)” metodolojisini geliştirmiştir. </a:t>
            </a:r>
            <a:r>
              <a:rPr lang="tr-TR" sz="2100" dirty="0">
                <a:effectLst/>
                <a:ea typeface="Calibri" panose="020F0502020204030204" pitchFamily="34" charset="0"/>
                <a:cs typeface="Times New Roman" panose="02020603050405020304" pitchFamily="18" charset="0"/>
              </a:rPr>
              <a:t>Bu metodoloji, kentsel politika yapıcıların ve uygulayıcıların, cinsiyet ile iklim değişikliğinin kesiştiği birçok alanı anlamalarına yardımcı olmayı amaçlamaktadır. GAMMA yöntemi aynı zamanda, kadın, çevre ve toplum temelli STK’ların, toplumsal cinsiyete duyarlı kentsel iklim eylem seçeneklerini anlamalarına ve bir cinsiyet değerlendirmesine dayalı olarak kentler için politika önerileri hazırlamalarına destek olmaktadır.</a:t>
            </a:r>
          </a:p>
          <a:p>
            <a:pPr>
              <a:lnSpc>
                <a:spcPct val="120000"/>
              </a:lnSpc>
              <a:spcBef>
                <a:spcPts val="0"/>
              </a:spcBef>
            </a:pPr>
            <a:endParaRPr lang="tr-TR" sz="600" dirty="0"/>
          </a:p>
        </p:txBody>
      </p:sp>
    </p:spTree>
    <p:extLst>
      <p:ext uri="{BB962C8B-B14F-4D97-AF65-F5344CB8AC3E}">
        <p14:creationId xmlns:p14="http://schemas.microsoft.com/office/powerpoint/2010/main" val="1737992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Başlık">
            <a:extLst>
              <a:ext uri="{FF2B5EF4-FFF2-40B4-BE49-F238E27FC236}">
                <a16:creationId xmlns:a16="http://schemas.microsoft.com/office/drawing/2014/main" id="{1A245B15-DABB-451C-293B-06DEDC32EB28}"/>
              </a:ext>
            </a:extLst>
          </p:cNvPr>
          <p:cNvSpPr>
            <a:spLocks noGrp="1"/>
          </p:cNvSpPr>
          <p:nvPr>
            <p:ph type="title"/>
          </p:nvPr>
        </p:nvSpPr>
        <p:spPr>
          <a:xfrm>
            <a:off x="2024064" y="0"/>
            <a:ext cx="8256587" cy="1143000"/>
          </a:xfrm>
        </p:spPr>
        <p:txBody>
          <a:bodyPr/>
          <a:lstStyle/>
          <a:p>
            <a:pPr eaLnBrk="1" hangingPunct="1"/>
            <a:r>
              <a:rPr lang="tr-TR" altLang="tr-TR" sz="3600" b="1" dirty="0">
                <a:latin typeface="+mn-lt"/>
              </a:rPr>
              <a:t>Kuşaklar-arası sorumluluklar artıyor…</a:t>
            </a:r>
          </a:p>
        </p:txBody>
      </p:sp>
      <p:sp>
        <p:nvSpPr>
          <p:cNvPr id="83971" name="2 Metin Yer Tutucusu">
            <a:extLst>
              <a:ext uri="{FF2B5EF4-FFF2-40B4-BE49-F238E27FC236}">
                <a16:creationId xmlns:a16="http://schemas.microsoft.com/office/drawing/2014/main" id="{01F26051-24FB-D661-F946-6D8FC6C6A15D}"/>
              </a:ext>
            </a:extLst>
          </p:cNvPr>
          <p:cNvSpPr>
            <a:spLocks noGrp="1"/>
          </p:cNvSpPr>
          <p:nvPr>
            <p:ph type="body" idx="1"/>
          </p:nvPr>
        </p:nvSpPr>
        <p:spPr>
          <a:xfrm>
            <a:off x="3904834" y="619368"/>
            <a:ext cx="4040187" cy="639763"/>
          </a:xfrm>
        </p:spPr>
        <p:txBody>
          <a:bodyPr>
            <a:normAutofit/>
          </a:bodyPr>
          <a:lstStyle/>
          <a:p>
            <a:pPr algn="ctr" eaLnBrk="1" hangingPunct="1"/>
            <a:r>
              <a:rPr lang="tr-TR" altLang="tr-TR" dirty="0"/>
              <a:t>Sessiz Kuşak </a:t>
            </a:r>
            <a:r>
              <a:rPr lang="tr-TR" altLang="tr-TR" sz="1600" b="0" dirty="0"/>
              <a:t>(1927-1945)</a:t>
            </a:r>
          </a:p>
        </p:txBody>
      </p:sp>
      <p:sp>
        <p:nvSpPr>
          <p:cNvPr id="83972" name="3 İçerik Yer Tutucusu">
            <a:extLst>
              <a:ext uri="{FF2B5EF4-FFF2-40B4-BE49-F238E27FC236}">
                <a16:creationId xmlns:a16="http://schemas.microsoft.com/office/drawing/2014/main" id="{EB7BA0E7-1209-5A21-4C6B-5A176E6788A0}"/>
              </a:ext>
            </a:extLst>
          </p:cNvPr>
          <p:cNvSpPr>
            <a:spLocks noGrp="1"/>
          </p:cNvSpPr>
          <p:nvPr>
            <p:ph sz="half" idx="2"/>
          </p:nvPr>
        </p:nvSpPr>
        <p:spPr>
          <a:xfrm>
            <a:off x="308343" y="1366057"/>
            <a:ext cx="11233168" cy="4627041"/>
          </a:xfrm>
        </p:spPr>
        <p:txBody>
          <a:bodyPr/>
          <a:lstStyle/>
          <a:p>
            <a:pPr eaLnBrk="1" hangingPunct="1">
              <a:spcBef>
                <a:spcPct val="0"/>
              </a:spcBef>
              <a:buFont typeface="Arial" panose="020B0604020202020204" pitchFamily="34" charset="0"/>
              <a:buNone/>
            </a:pPr>
            <a:r>
              <a:rPr lang="tr-TR" altLang="tr-TR" sz="1600" dirty="0"/>
              <a:t>	</a:t>
            </a:r>
            <a:r>
              <a:rPr lang="tr-TR" altLang="tr-TR" sz="2000" dirty="0"/>
              <a:t>‘Büyük</a:t>
            </a:r>
            <a:r>
              <a:rPr lang="tr-TR" altLang="tr-TR" sz="2000" b="1" dirty="0"/>
              <a:t>anne</a:t>
            </a:r>
            <a:r>
              <a:rPr lang="tr-TR" altLang="tr-TR" sz="2000" dirty="0"/>
              <a:t>ler’ İsviçre hükümetinden iklim değişikliğine karşı kararlı ve gerçekçi eylem planı talep ediyor. Bu mücadele sadece bugün için değil, en çok gelecek kuşaklar için verilen bir mücadele. (Ocak 2019)</a:t>
            </a:r>
          </a:p>
        </p:txBody>
      </p:sp>
      <p:sp>
        <p:nvSpPr>
          <p:cNvPr id="83974" name="5 İçerik Yer Tutucusu">
            <a:extLst>
              <a:ext uri="{FF2B5EF4-FFF2-40B4-BE49-F238E27FC236}">
                <a16:creationId xmlns:a16="http://schemas.microsoft.com/office/drawing/2014/main" id="{944798B8-3DF3-C9DE-3055-878B015354F9}"/>
              </a:ext>
            </a:extLst>
          </p:cNvPr>
          <p:cNvSpPr>
            <a:spLocks noGrp="1"/>
          </p:cNvSpPr>
          <p:nvPr>
            <p:ph sz="quarter" idx="4"/>
          </p:nvPr>
        </p:nvSpPr>
        <p:spPr>
          <a:xfrm>
            <a:off x="6381751" y="2906714"/>
            <a:ext cx="4041775" cy="3951287"/>
          </a:xfrm>
        </p:spPr>
        <p:txBody>
          <a:bodyPr/>
          <a:lstStyle/>
          <a:p>
            <a:pPr eaLnBrk="1" hangingPunct="1">
              <a:buFont typeface="Arial" panose="020B0604020202020204" pitchFamily="34" charset="0"/>
              <a:buNone/>
            </a:pPr>
            <a:endParaRPr lang="tr-TR" altLang="tr-TR" sz="1600" dirty="0"/>
          </a:p>
          <a:p>
            <a:pPr eaLnBrk="1" hangingPunct="1">
              <a:spcBef>
                <a:spcPct val="0"/>
              </a:spcBef>
              <a:buFont typeface="Arial" panose="020B0604020202020204" pitchFamily="34" charset="0"/>
              <a:buNone/>
            </a:pPr>
            <a:r>
              <a:rPr lang="tr-TR" altLang="tr-TR" sz="1600" dirty="0"/>
              <a:t>	</a:t>
            </a:r>
          </a:p>
        </p:txBody>
      </p:sp>
      <p:pic>
        <p:nvPicPr>
          <p:cNvPr id="83975" name="Picture 2" descr="C:\Users\pc\Desktop\isvicre.jpg">
            <a:extLst>
              <a:ext uri="{FF2B5EF4-FFF2-40B4-BE49-F238E27FC236}">
                <a16:creationId xmlns:a16="http://schemas.microsoft.com/office/drawing/2014/main" id="{CD9ADA3B-AF18-D0B6-74DC-75CBA7715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9" y="2374643"/>
            <a:ext cx="5810250" cy="33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9996E3AA-DA9F-19D3-EA16-CD7BFFE2B227}"/>
              </a:ext>
            </a:extLst>
          </p:cNvPr>
          <p:cNvPicPr>
            <a:picLocks noChangeAspect="1"/>
          </p:cNvPicPr>
          <p:nvPr/>
        </p:nvPicPr>
        <p:blipFill>
          <a:blip r:embed="rId3"/>
          <a:stretch>
            <a:fillRect/>
          </a:stretch>
        </p:blipFill>
        <p:spPr>
          <a:xfrm>
            <a:off x="5924927" y="2335266"/>
            <a:ext cx="5952693" cy="3474151"/>
          </a:xfrm>
          <a:prstGeom prst="rect">
            <a:avLst/>
          </a:prstGeom>
        </p:spPr>
      </p:pic>
      <p:sp>
        <p:nvSpPr>
          <p:cNvPr id="3" name="Dikdörtgen 2">
            <a:extLst>
              <a:ext uri="{FF2B5EF4-FFF2-40B4-BE49-F238E27FC236}">
                <a16:creationId xmlns:a16="http://schemas.microsoft.com/office/drawing/2014/main" id="{B345F8BB-E938-C088-483D-D783A1A34EAA}"/>
              </a:ext>
            </a:extLst>
          </p:cNvPr>
          <p:cNvSpPr/>
          <p:nvPr/>
        </p:nvSpPr>
        <p:spPr>
          <a:xfrm rot="10800000" flipV="1">
            <a:off x="5981773" y="2271554"/>
            <a:ext cx="1416205" cy="5236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2023</a:t>
            </a:r>
          </a:p>
        </p:txBody>
      </p:sp>
      <p:sp>
        <p:nvSpPr>
          <p:cNvPr id="4" name="Dikdörtgen 3">
            <a:extLst>
              <a:ext uri="{FF2B5EF4-FFF2-40B4-BE49-F238E27FC236}">
                <a16:creationId xmlns:a16="http://schemas.microsoft.com/office/drawing/2014/main" id="{33E523BE-1944-9CD3-8888-679DC6070400}"/>
              </a:ext>
            </a:extLst>
          </p:cNvPr>
          <p:cNvSpPr/>
          <p:nvPr/>
        </p:nvSpPr>
        <p:spPr>
          <a:xfrm rot="10800000" flipV="1">
            <a:off x="31829" y="2151586"/>
            <a:ext cx="1416205" cy="5236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2019</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12075</Words>
  <Application>Microsoft Office PowerPoint</Application>
  <PresentationFormat>Geniş ekran</PresentationFormat>
  <Paragraphs>792</Paragraphs>
  <Slides>103</Slides>
  <Notes>3</Notes>
  <HiddenSlides>0</HiddenSlides>
  <MMClips>0</MMClips>
  <ScaleCrop>false</ScaleCrop>
  <HeadingPairs>
    <vt:vector size="6" baseType="variant">
      <vt:variant>
        <vt:lpstr>Kullanılan Yazı Tipleri</vt:lpstr>
      </vt:variant>
      <vt:variant>
        <vt:i4>19</vt:i4>
      </vt:variant>
      <vt:variant>
        <vt:lpstr>Tema</vt:lpstr>
      </vt:variant>
      <vt:variant>
        <vt:i4>1</vt:i4>
      </vt:variant>
      <vt:variant>
        <vt:lpstr>Slayt Başlıkları</vt:lpstr>
      </vt:variant>
      <vt:variant>
        <vt:i4>103</vt:i4>
      </vt:variant>
    </vt:vector>
  </HeadingPairs>
  <TitlesOfParts>
    <vt:vector size="123" baseType="lpstr">
      <vt:lpstr>Batang</vt:lpstr>
      <vt:lpstr>Amnesty Trade Gothic</vt:lpstr>
      <vt:lpstr>Aptos</vt:lpstr>
      <vt:lpstr>Arial</vt:lpstr>
      <vt:lpstr>Arial Nova</vt:lpstr>
      <vt:lpstr>Arial Nova Light</vt:lpstr>
      <vt:lpstr>Calibri</vt:lpstr>
      <vt:lpstr>Calibri Light</vt:lpstr>
      <vt:lpstr>Century Gothic</vt:lpstr>
      <vt:lpstr>Courier New</vt:lpstr>
      <vt:lpstr>Helvetica</vt:lpstr>
      <vt:lpstr>Helvetica Neue</vt:lpstr>
      <vt:lpstr>Inter</vt:lpstr>
      <vt:lpstr>Klima-Heavy</vt:lpstr>
      <vt:lpstr>Microsoft Sans Serif</vt:lpstr>
      <vt:lpstr>Tahoma</vt:lpstr>
      <vt:lpstr>Times New Roman</vt:lpstr>
      <vt:lpstr>Wingdings</vt:lpstr>
      <vt:lpstr>ヒラギノ角ゴ Pro W3</vt:lpstr>
      <vt:lpstr>Office Teması</vt:lpstr>
      <vt:lpstr>PowerPoint Sunusu</vt:lpstr>
      <vt:lpstr>PowerPoint Sunusu</vt:lpstr>
      <vt:lpstr>Varoluşsal Bir Tehdit Tükenme Döngüsü Medeniyetin Beka Sorunu</vt:lpstr>
      <vt:lpstr>Afet Risk Yönetimi ve Paris Anlaşmasının Ortak Zemini</vt:lpstr>
      <vt:lpstr> Hedeflenen amaçlarına ulaşılamayan, mütemadiyen gündemde tutulan... </vt:lpstr>
      <vt:lpstr>Sürdürülebilir Kalkınma Amaçlarının gerçekliği SKA, BM 2030</vt:lpstr>
      <vt:lpstr>Türkiye sürdürülebilirliği anlamaya çalışıyor… 40 yıllık (1973-2023) hafızadan…  </vt:lpstr>
      <vt:lpstr>Küre neden ısındı?  Sera gazları salımları nereden geliyor? Temel sorun: İnsan faaliyetlerinde fosil yakıt kullanımı ve artışı  </vt:lpstr>
      <vt:lpstr>Meseleyi iyi anlamamız lazım, ilk algı </vt:lpstr>
      <vt:lpstr> Meseleyi iyice anlamamız lazım   </vt:lpstr>
      <vt:lpstr>Ekonomi ve piyasalar… İklim değişikliği piyasa ekonomisinin en büyük başarısızlığı… </vt:lpstr>
      <vt:lpstr>İklim değişikliği çok geniş bir spektruma  yayılan bir alan…</vt:lpstr>
      <vt:lpstr>Çöküş başladı… Köpek artık havlamıyor, Isırıyor… </vt:lpstr>
      <vt:lpstr> Politika müdahale alanları   Küresel iklim değişikliğine karşı en temel 2 strateji UNFCCC 1992 </vt:lpstr>
      <vt:lpstr>Tartışma Bitti…</vt:lpstr>
      <vt:lpstr> Uyum neden öne çıktı… </vt:lpstr>
      <vt:lpstr>Uyumsuzluk…Çok dikkat… Kaş yapacağım derken göz çıkarmak, ya da bile bile lades… (kötü uyum, yalancı uyum, kasti uyum)</vt:lpstr>
      <vt:lpstr>Paris Anlaşması Yolun sonu görünüyor (Madde 2/a)…</vt:lpstr>
      <vt:lpstr>PowerPoint Sunusu</vt:lpstr>
      <vt:lpstr>Paris Anlaşması’nın özü </vt:lpstr>
      <vt:lpstr> Yaklaşımlar, prensipler, kavramlar, tanımlar Ekolojiden, Ekonomiden, Toplumdan…</vt:lpstr>
      <vt:lpstr>İklim Okuryazarlığı </vt:lpstr>
      <vt:lpstr>Temel Yaklaşım </vt:lpstr>
      <vt:lpstr>PowerPoint Sunusu</vt:lpstr>
      <vt:lpstr>BM Sistemi</vt:lpstr>
      <vt:lpstr>14 Temmuz 2018 günü Birleşmiş Milletler İnsan Hakları Konseyi’nin konsensusla aldığı insan hakları/iklim değişikliği kesişmesiyle ilgili  ilk kararın ayrıntıları: </vt:lpstr>
      <vt:lpstr>BM Dünya Su Kalkınma Raporu 2024 UN World Water Development Report 2024  (UN-Water adına UNESCO tarafından her yıl yayınlanır)   </vt:lpstr>
      <vt:lpstr>UNDP İnsani Gelişme Raporu 2019</vt:lpstr>
      <vt:lpstr>PowerPoint Sunusu</vt:lpstr>
      <vt:lpstr>PowerPoint Sunusu</vt:lpstr>
      <vt:lpstr>2,5 yıl önce Paris A onaylandı…</vt:lpstr>
      <vt:lpstr>Beyanımız da oldu…</vt:lpstr>
      <vt:lpstr>Paris İvmesi - Türkiye Onaylayınca </vt:lpstr>
      <vt:lpstr>Ulusal üst politika belgeleri </vt:lpstr>
      <vt:lpstr>İklim Şurası  Göç, Adil Geçiş ve Diğer Sosyal Politikalar Komisyonu </vt:lpstr>
      <vt:lpstr> T.C. İnsan Hakları Eylem Planı (Mart 2021)  </vt:lpstr>
      <vt:lpstr>AB Yeşil Mutabakat ve Sosyal Boyut </vt:lpstr>
      <vt:lpstr> Ulusal 2053 Net Sıfır Emisyon Hedefi</vt:lpstr>
      <vt:lpstr>COP’larda adalet, iklim ve kadın Birleşmiş Milletler İklim Değişikliği Taraf Ülkeler Konferansları (COP1/Berlin…COP29/Bakü…)</vt:lpstr>
      <vt:lpstr>Uluslararası Af Örgütü  İklim krizinin insan hakları boyutu</vt:lpstr>
      <vt:lpstr>  Uluslararası Af Örgütü Türkiye Şubesi Toplumsal Cinsiyete Dayalı Şiddeti Önleme Politikası   </vt:lpstr>
      <vt:lpstr>Uluslararası Af Örgütü Türkiye Şubesi  Toplumsal Cinsiyet ve Eşitlik Bildirgesi </vt:lpstr>
      <vt:lpstr>İklim Değişikliği ve Sosyal Kalkınma Bağı Dünyadaki Süreç…</vt:lpstr>
      <vt:lpstr>Sosyal boyutu neden iklim değişikliği  politikaları ve uygulamaları ile kaynaştırmalıyız? </vt:lpstr>
      <vt:lpstr> İklim Krizi ve Sosyal Devlet… Sosyal kalkınma değerler dizisine iklim değişikliği boyutundan bakmak</vt:lpstr>
      <vt:lpstr>Toplumun etkilenebilirliğini analiz etmek neden önemli?</vt:lpstr>
      <vt:lpstr>   Kısaca, sosyal kalkınırken toplumun iklim riskleri </vt:lpstr>
      <vt:lpstr>Kimler maruz kalır?  Etkilenebilirliği yüksek ve baş etme/uyum sağlama  kapasitesi düşük olanlar  </vt:lpstr>
      <vt:lpstr> İltica bir insan hakkı ise… </vt:lpstr>
      <vt:lpstr>İklim değişikliği kadınların sosyal hayatını nasıl etkiliyor/etkileyecek?</vt:lpstr>
      <vt:lpstr>Fikir birliği</vt:lpstr>
      <vt:lpstr>2 Stratejik Kanat </vt:lpstr>
      <vt:lpstr>Türkiye’de 1. kanat ağır basıyor…</vt:lpstr>
      <vt:lpstr> İklim krizi ile mücadele için nasıl bir sosyal hizmet olmalı? Yeşil Sosyal Hizmet…  Ekosistem temelli afet sonrası sosyal hizmet… </vt:lpstr>
      <vt:lpstr>İnsanlar temelde 4 Eksen üzerinden  uyanıyor, uyanmalı…</vt:lpstr>
      <vt:lpstr> Özetle… Toplum için iklim krizi tipik olarak  2 endişeyi birleştirir… </vt:lpstr>
      <vt:lpstr>Bilindik «Bir Adalet Teorisi» ve 2 temel ilkesi 1971, «A Theory of Justice» (John Rawls, Amerikalı siyaset ve ahlak filozofu)</vt:lpstr>
      <vt:lpstr>Çevre adaletinden iklim adaletine yol gider… Çevresel adalet ve iklim adaleti kavramlarına açıklık getirelim</vt:lpstr>
      <vt:lpstr>İklim Değişikliği ile Mücadelenin  ‘Adalet ve Etik’ Tarafı</vt:lpstr>
      <vt:lpstr>Eşitsizlik… İklim krizine ya da bu tükenme döngüsüne eşitsizlik  nedeniyle geldik </vt:lpstr>
      <vt:lpstr> İklim değişikliğinden en az sorumlu olanlar etkilerine en çok ve en ağır şekilde maruz kalıyorsa…  O halde iklim adaleti;  </vt:lpstr>
      <vt:lpstr>İklim değişikliği ile mücadele süreçlerinde  adaleti arıyoruz…  </vt:lpstr>
      <vt:lpstr>İklim Adaleti Kavramının Ortaya Çıkışı ve Önemli Dönüm Noktaları</vt:lpstr>
      <vt:lpstr>En çok hangi ülkeler zarar görüyor?</vt:lpstr>
      <vt:lpstr>İklim Değişikliğine Bugün Kim Neden Oluyor?</vt:lpstr>
      <vt:lpstr>Görülüyor ki iklim adaleti…</vt:lpstr>
      <vt:lpstr> Amaç </vt:lpstr>
      <vt:lpstr>Adil dönüşüm, adil geçiş, adil uyum </vt:lpstr>
      <vt:lpstr>Her derde deva bir adil dönüşüm reçetesi yok,  ancak iklim dostu bir ekonomide adil dönüşüm  sağlamak için olmazsa olmaz ilkeler var  </vt:lpstr>
      <vt:lpstr>Adil uyum ilkeleri </vt:lpstr>
      <vt:lpstr>PowerPoint Sunusu</vt:lpstr>
      <vt:lpstr>PowerPoint Sunusu</vt:lpstr>
      <vt:lpstr>2 temel yaklaşım  Eşit Olma, Rol Alma    </vt:lpstr>
      <vt:lpstr>İklim biliminin seyri Araştırmalar 1980’li yıllara kadar bilim insanlarının ve ülkelerin  bağımsız ve ikili ya çoklu işbirliği ile ilerledi  </vt:lpstr>
      <vt:lpstr>İklim Bilimi…Uzun Hikaye… Analar…</vt:lpstr>
      <vt:lpstr>Etkilenme ve Risk</vt:lpstr>
      <vt:lpstr>Oransal denklik…</vt:lpstr>
      <vt:lpstr>Çuvaldız… İklim değişikliğine neden olmada erkeklere göre daha (mı) masumuz?</vt:lpstr>
      <vt:lpstr> Nedir bu cinsiyet ve iklim bağı?  </vt:lpstr>
      <vt:lpstr>İklim değişikliği insan hakları için bir tehdit ise…</vt:lpstr>
      <vt:lpstr>İklim adaleti - kadının insan hakkı sosyal, siyasal, ekonomik, ekolojik</vt:lpstr>
      <vt:lpstr>İklim Krizi’nde Tartışılmayan Tek Konu: Nüfus Aşırı nüfus hakkında yazmak/konuşmamak istememek!</vt:lpstr>
      <vt:lpstr>Dünyadan güncel bazı bilgiler</vt:lpstr>
      <vt:lpstr> Ulus-üstü ağbağları çoğalıyor,  resmi kurumsal yapılanmalar güçleniyor Kadınlar örgütleniyor</vt:lpstr>
      <vt:lpstr>PowerPoint Sunusu</vt:lpstr>
      <vt:lpstr>T Cinsiyet ve İklim Değişikliği Ulusal Odak Noktaları  (BMİDÇS Sekreteryası) National Gender &amp; Climate Change Focal Points (UNFCCC Secretariat) </vt:lpstr>
      <vt:lpstr>Ulusal Katkı Beyanlarında  Cinsiyet Eşitliği ve  Kadının Güçlenmesi Paris A taahhütleri (NDC, UNFCCC)</vt:lpstr>
      <vt:lpstr>PowerPoint Sunusu</vt:lpstr>
      <vt:lpstr> Akademik zeminde 1</vt:lpstr>
      <vt:lpstr>Akademik zeminde 2</vt:lpstr>
      <vt:lpstr>Sivil Toplumda</vt:lpstr>
      <vt:lpstr>Yerel iklim eyleminde… Belediyeler</vt:lpstr>
      <vt:lpstr>Kadınlar balkon yıkama yerine, siliyorlar artık…  Denizli’de bir YY yetkilisinin algısı</vt:lpstr>
      <vt:lpstr>Kadın belediye başkanları iklim değişikliğine daha mı duyarlı?</vt:lpstr>
      <vt:lpstr>İklim değişikliği ile mücadeleye kadın  entegrasyonu: 3 aşama  (Azaltım, Uyum, Finansman, Teknoloji,  Çapraz Kesen Konular, Kapasite Geliştirme)  UNFCCC</vt:lpstr>
      <vt:lpstr>  Ulusal Uyum Planları (NAP) Global Ağı 1 Paris A Uygulama, İzleme &amp; Değerlendirme süreci araçlarından - UNFCCC   </vt:lpstr>
      <vt:lpstr>Ulusal Uyum Planları (NAP) Global Ağı 2 Paris A Uygulama, İzleme &amp; Değerlendirme süreci araçlarından  </vt:lpstr>
      <vt:lpstr>İlerlemeler devam…</vt:lpstr>
      <vt:lpstr>Kuşaklar-arası sorumluluklar artıyor…</vt:lpstr>
      <vt:lpstr>Yargıda (AİHM) iklim adaleti arayan  anneannenler ve babaanneler… «Climate Seniors» Derneği</vt:lpstr>
      <vt:lpstr>AİHM’in verdiği karar ne anlama geliyor? </vt:lpstr>
      <vt:lpstr> Sempozyumun Amacına Binaen….</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Nuran Talu</dc:creator>
  <cp:lastModifiedBy>Nuran Talu</cp:lastModifiedBy>
  <cp:revision>138</cp:revision>
  <dcterms:created xsi:type="dcterms:W3CDTF">2024-05-07T04:02:26Z</dcterms:created>
  <dcterms:modified xsi:type="dcterms:W3CDTF">2024-05-23T13:17:31Z</dcterms:modified>
</cp:coreProperties>
</file>